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15" r:id="rId4"/>
    <p:sldId id="259" r:id="rId5"/>
    <p:sldId id="316" r:id="rId6"/>
    <p:sldId id="317" r:id="rId7"/>
    <p:sldId id="318" r:id="rId8"/>
    <p:sldId id="319" r:id="rId9"/>
    <p:sldId id="320" r:id="rId10"/>
    <p:sldId id="266" r:id="rId11"/>
    <p:sldId id="321" r:id="rId12"/>
    <p:sldId id="322" r:id="rId13"/>
    <p:sldId id="275" r:id="rId14"/>
    <p:sldId id="323" r:id="rId15"/>
    <p:sldId id="305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8" r:id="rId38"/>
    <p:sldId id="346" r:id="rId39"/>
    <p:sldId id="347" r:id="rId40"/>
    <p:sldId id="345" r:id="rId41"/>
    <p:sldId id="349" r:id="rId42"/>
    <p:sldId id="350" r:id="rId43"/>
    <p:sldId id="352" r:id="rId44"/>
    <p:sldId id="353" r:id="rId45"/>
    <p:sldId id="354" r:id="rId46"/>
    <p:sldId id="351" r:id="rId47"/>
    <p:sldId id="314" r:id="rId4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20000"/>
    <a:srgbClr val="E20000"/>
    <a:srgbClr val="005DAC"/>
    <a:srgbClr val="E9EDF4"/>
    <a:srgbClr val="D0D8E8"/>
    <a:srgbClr val="F4F8FC"/>
    <a:srgbClr val="1F497D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0" autoAdjust="0"/>
    <p:restoredTop sz="94676" autoAdjust="0"/>
  </p:normalViewPr>
  <p:slideViewPr>
    <p:cSldViewPr>
      <p:cViewPr>
        <p:scale>
          <a:sx n="100" d="100"/>
          <a:sy n="100" d="100"/>
        </p:scale>
        <p:origin x="1998" y="8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246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8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06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98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008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103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77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65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54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7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2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63DBA-AAA7-465E-82D6-A7AC9A13FD4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8531D-DCB1-4EDB-9A81-12E238DBCF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1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eg"/><Relationship Id="rId5" Type="http://schemas.openxmlformats.org/officeDocument/2006/relationships/image" Target="../media/image13.jpe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4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jpe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1638682"/>
            <a:ext cx="5040560" cy="1421928"/>
          </a:xfrm>
        </p:spPr>
        <p:txBody>
          <a:bodyPr vert="horz" wrap="square" lIns="91440" tIns="45720" rIns="91440" bIns="45720" rtlCol="0" anchor="b">
            <a:spAutoFit/>
          </a:bodyPr>
          <a:lstStyle/>
          <a:p>
            <a:pPr algn="l" defTabSz="685800">
              <a:lnSpc>
                <a:spcPct val="90000"/>
              </a:lnSpc>
            </a:pP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НАЦИОНАЛЬНЫЕ </a:t>
            </a: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КЛИНИЧЕСКИЕ</a:t>
            </a:r>
            <a:r>
              <a:rPr lang="en-US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 РЕКОМЕНДАЦИИ </a:t>
            </a: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– </a:t>
            </a: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2020</a:t>
            </a:r>
            <a:r>
              <a:rPr lang="en-US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/>
            </a:r>
            <a:br>
              <a:rPr lang="en-US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«</a:t>
            </a:r>
            <a:r>
              <a:rPr lang="ru-RU" sz="2400" b="1" dirty="0" smtClean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БРАДИАРИТМИИ И </a:t>
            </a: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НАРУШЕНИЯ </a:t>
            </a: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ПРОВОДИМОСТИ</a:t>
            </a:r>
            <a:r>
              <a:rPr lang="ru-RU" sz="2400" b="1" dirty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3435846"/>
            <a:ext cx="543609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 err="1"/>
              <a:t>Артюхина</a:t>
            </a:r>
            <a:r>
              <a:rPr lang="ru-RU" sz="1400" b="1" dirty="0"/>
              <a:t> Елена Александровна </a:t>
            </a:r>
          </a:p>
          <a:p>
            <a:r>
              <a:rPr lang="ru-RU" sz="1400" dirty="0"/>
              <a:t>д.м.н., руководитель отделения </a:t>
            </a:r>
            <a:r>
              <a:rPr lang="ru-RU" sz="1400" dirty="0" smtClean="0"/>
              <a:t>электрофизиологических </a:t>
            </a:r>
            <a:r>
              <a:rPr lang="ru-RU" sz="1400" dirty="0" err="1"/>
              <a:t>рентгенэндоваскулярных</a:t>
            </a:r>
            <a:r>
              <a:rPr lang="ru-RU" sz="1400" dirty="0"/>
              <a:t> методов </a:t>
            </a:r>
            <a:r>
              <a:rPr lang="ru-RU" sz="1400" dirty="0" smtClean="0"/>
              <a:t>диагностики</a:t>
            </a:r>
            <a:r>
              <a:rPr lang="en-US" sz="1400" dirty="0" smtClean="0"/>
              <a:t> </a:t>
            </a:r>
            <a:r>
              <a:rPr lang="ru-RU" sz="1400" dirty="0" smtClean="0"/>
              <a:t>и </a:t>
            </a:r>
            <a:r>
              <a:rPr lang="ru-RU" sz="1400" dirty="0"/>
              <a:t>лечения аритмий </a:t>
            </a:r>
            <a:r>
              <a:rPr lang="ru-RU" sz="1400" dirty="0" smtClean="0"/>
              <a:t>ФГБУ </a:t>
            </a:r>
            <a:r>
              <a:rPr lang="ru-RU" sz="1400" dirty="0"/>
              <a:t>«Национальный медицинский исследовательский Центр Хирургии </a:t>
            </a:r>
            <a:r>
              <a:rPr lang="ru-RU" sz="1400" dirty="0" smtClean="0"/>
              <a:t>им</a:t>
            </a:r>
            <a:r>
              <a:rPr lang="ru-RU" sz="1400" dirty="0"/>
              <a:t>. </a:t>
            </a:r>
            <a:r>
              <a:rPr lang="ru-RU" sz="1400" dirty="0" smtClean="0"/>
              <a:t>А.В. Вишневского</a:t>
            </a:r>
            <a:r>
              <a:rPr lang="ru-RU" sz="1400" dirty="0"/>
              <a:t>» Минздрава России, Москва.</a:t>
            </a:r>
          </a:p>
        </p:txBody>
      </p:sp>
      <p:pic>
        <p:nvPicPr>
          <p:cNvPr id="1026" name="Picture 2" descr="C:\CLIENTS\Kardiologi\RKO-rus-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91630"/>
            <a:ext cx="1944216" cy="164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275856" y="1563638"/>
            <a:ext cx="0" cy="1572016"/>
          </a:xfrm>
          <a:prstGeom prst="line">
            <a:avLst/>
          </a:prstGeom>
          <a:ln w="28575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5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95537" y="2193185"/>
            <a:ext cx="2664296" cy="757130"/>
          </a:xfrm>
        </p:spPr>
        <p:txBody>
          <a:bodyPr vert="horz" wrap="square" lIns="91440" tIns="45720" rIns="91440" bIns="45720" rtlCol="0" anchor="b">
            <a:spAutoFit/>
          </a:bodyPr>
          <a:lstStyle/>
          <a:p>
            <a:pPr algn="r" defTabSz="685800">
              <a:lnSpc>
                <a:spcPct val="90000"/>
              </a:lnSpc>
            </a:pPr>
            <a:r>
              <a:rPr lang="ru-RU" sz="2400" b="1" dirty="0" smtClean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КЛИНИЧЕСКИЕ </a:t>
            </a:r>
            <a:br>
              <a:rPr lang="ru-RU" sz="2400" b="1" dirty="0" smtClean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165DAC"/>
                </a:solidFill>
                <a:latin typeface="+mn-lt"/>
                <a:ea typeface="Bebas Neue" charset="0"/>
                <a:cs typeface="Calibri" panose="020F0502020204030204" pitchFamily="34" charset="0"/>
              </a:rPr>
              <a:t>РЕКОМЕНДАЦИИ</a:t>
            </a:r>
            <a:endParaRPr lang="ru-RU" sz="2400" b="1" dirty="0">
              <a:solidFill>
                <a:srgbClr val="165DAC"/>
              </a:solidFill>
              <a:latin typeface="+mn-lt"/>
              <a:ea typeface="Bebas Neue" charset="0"/>
              <a:cs typeface="Calibri" panose="020F050202020403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3491880" y="1587450"/>
            <a:ext cx="4968552" cy="1968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это систематически разработанные утверждения, помогающие врачу принимать правильные решения     в определенных клинических обстоятельствах</a:t>
            </a:r>
            <a:endParaRPr lang="ru-RU" sz="2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275856" y="1707654"/>
            <a:ext cx="0" cy="1728192"/>
          </a:xfrm>
          <a:prstGeom prst="line">
            <a:avLst/>
          </a:prstGeom>
          <a:ln w="28575">
            <a:solidFill>
              <a:srgbClr val="E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32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BFB892-711F-44DC-B4BE-7A22E77D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56" t="6667" r="27405" b="5841"/>
          <a:stretch/>
        </p:blipFill>
        <p:spPr>
          <a:xfrm>
            <a:off x="1043608" y="339503"/>
            <a:ext cx="3696711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CA880D-89F2-4557-90E9-8C4CA847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7" t="5217" r="30283" b="6204"/>
          <a:stretch/>
        </p:blipFill>
        <p:spPr>
          <a:xfrm>
            <a:off x="4879865" y="339503"/>
            <a:ext cx="3168352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419622"/>
            <a:ext cx="2997150" cy="25677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676400"/>
            <a:ext cx="2997150" cy="9048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06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6084168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107504" y="656308"/>
            <a:ext cx="694871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 — Предсердно-желудочковая (атриовентрикулярная) блокада и блокада левой ножки пучка Гиса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I44.0 — Предсердно-желудочковая блокада первой степени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I44.1 — Предсердно-желудочковая блокада второй степени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I44.2 — Предсердно-желудочковая блокада полная</a:t>
            </a:r>
          </a:p>
          <a:p>
            <a:pPr marL="450215" marR="90170" algn="just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I44.3 — Другая и неуточненная предсердно-желудочковая блокада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I44.4 — Блокада передней ветви левой ножки пучка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I44.5 — Блокада задней ветви левой ножки пучка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I44.6 — Другие и неуточненные блокады пучка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I44.7 — Блокада левой ножки пучка неуточненная</a:t>
            </a:r>
          </a:p>
          <a:p>
            <a:pPr marR="90170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 — Другие нарушения проводимости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I45.0 — Блокада правой ножки пучка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I45.1 — Другая и неуточненная блокада правой ножки пучка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I45.2 — </a:t>
            </a:r>
            <a:r>
              <a:rPr lang="ru-RU" sz="12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Двухпучковая</a:t>
            </a:r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блокада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I45.3 — </a:t>
            </a:r>
            <a:r>
              <a:rPr lang="ru-RU" sz="12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Трехпучковая</a:t>
            </a:r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блокада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I45.4 — Неспецифическая </a:t>
            </a:r>
            <a:r>
              <a:rPr lang="ru-RU" sz="12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внутрижелудочковая</a:t>
            </a:r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блокада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I45.5 — Другая уточненная блокада сердца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I45.8 — Другие уточненные нарушения проводимости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I45.9 — Нарушение проводимости неуточненное</a:t>
            </a:r>
          </a:p>
          <a:p>
            <a:pPr marR="90170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I46 — Остановка сердца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I46.0 — Остановка сердца с успешным восстановлением сердечной деятельности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I46.1 — Внезапная сердечная смерть, так описанная</a:t>
            </a:r>
          </a:p>
          <a:p>
            <a:pPr marR="90170" indent="450215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I46.9 — Остановка сердца неуточненная</a:t>
            </a:r>
          </a:p>
          <a:p>
            <a:pPr marR="90170" algn="just"/>
            <a:r>
              <a:rPr lang="ru-RU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I49.5 — Синдром слабости синусового узла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34F9A3-4104-4D0D-A64F-2412DF8B9CD0}"/>
              </a:ext>
            </a:extLst>
          </p:cNvPr>
          <p:cNvSpPr txBox="1"/>
          <p:nvPr/>
        </p:nvSpPr>
        <p:spPr>
          <a:xfrm>
            <a:off x="539552" y="106861"/>
            <a:ext cx="5544616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Calibri" panose="020F0502020204030204" pitchFamily="34" charset="0"/>
              </a:rPr>
              <a:t>КОДИРОВАНИЕ ЗАБОЛЕВАНИЙ ПО МКБ</a:t>
            </a:r>
            <a:endParaRPr lang="ru-RU" sz="2400" dirty="0">
              <a:latin typeface="Calibri" panose="020F0502020204030204" pitchFamily="34" charset="0"/>
            </a:endParaRPr>
          </a:p>
        </p:txBody>
      </p:sp>
      <p:pic>
        <p:nvPicPr>
          <p:cNvPr id="2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87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529208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539552" y="656308"/>
            <a:ext cx="7934783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Дисфункция синусового узла (ДСУ)</a:t>
            </a:r>
          </a:p>
          <a:p>
            <a:r>
              <a:rPr lang="ru-RU" sz="1200" dirty="0"/>
              <a:t>ДСУ объединяет спектр аритмий:</a:t>
            </a:r>
          </a:p>
          <a:p>
            <a:r>
              <a:rPr lang="ru-RU" sz="1200" dirty="0"/>
              <a:t>-  синусовая брадикардия, </a:t>
            </a:r>
          </a:p>
          <a:p>
            <a:r>
              <a:rPr lang="ru-RU" sz="1200" dirty="0"/>
              <a:t>-  отказ синусового узла, </a:t>
            </a:r>
          </a:p>
          <a:p>
            <a:r>
              <a:rPr lang="ru-RU" sz="1200" dirty="0"/>
              <a:t>-  синусно-предсердная блокада (СПБ), которую разделяют на:</a:t>
            </a:r>
          </a:p>
          <a:p>
            <a:r>
              <a:rPr lang="ru-RU" sz="1200" dirty="0"/>
              <a:t>             -  </a:t>
            </a:r>
            <a:r>
              <a:rPr lang="ru-RU" sz="1200" dirty="0" smtClean="0"/>
              <a:t>СПБ </a:t>
            </a:r>
            <a:r>
              <a:rPr lang="ru-RU" sz="1200" dirty="0"/>
              <a:t>I степени (удлинение времени СП проведения), </a:t>
            </a:r>
          </a:p>
          <a:p>
            <a:pPr marL="538163" indent="-538163"/>
            <a:r>
              <a:rPr lang="ru-RU" sz="1200" dirty="0"/>
              <a:t>             -  СПБ II степени тип I — прогрессивное увеличение времени СП проведения с последующей блокадой импульса в СП зоне, </a:t>
            </a:r>
          </a:p>
          <a:p>
            <a:pPr marL="538163" indent="-538163"/>
            <a:r>
              <a:rPr lang="ru-RU" sz="1200" dirty="0"/>
              <a:t>             - СПБ II степени тип II — периодическое блокирование импульсов в СП зоне без предшествующего увеличения времени СП проведения,</a:t>
            </a:r>
          </a:p>
          <a:p>
            <a:pPr marL="538163" indent="-538163"/>
            <a:r>
              <a:rPr lang="ru-RU" sz="1200" dirty="0"/>
              <a:t>             - </a:t>
            </a:r>
            <a:r>
              <a:rPr lang="ru-RU" sz="1200" dirty="0" smtClean="0"/>
              <a:t> </a:t>
            </a:r>
            <a:r>
              <a:rPr lang="ru-RU" sz="1200" dirty="0"/>
              <a:t>далеко зашедшая СПБ II степени — блокирование каждого второго или нескольких синусовых импульсов подряд,</a:t>
            </a:r>
          </a:p>
          <a:p>
            <a:r>
              <a:rPr lang="ru-RU" sz="1200" dirty="0"/>
              <a:t>             -  СПБ III степени - полная блокада СП проведения с отсутствием возбуждений предсердий из СПУ,</a:t>
            </a:r>
          </a:p>
          <a:p>
            <a:r>
              <a:rPr lang="ru-RU" sz="1200" dirty="0"/>
              <a:t>- синдром </a:t>
            </a:r>
            <a:r>
              <a:rPr lang="ru-RU" sz="1200" dirty="0" err="1"/>
              <a:t>тахи</a:t>
            </a:r>
            <a:r>
              <a:rPr lang="ru-RU" sz="1200" dirty="0"/>
              <a:t>-брадикардии — чередование пароксизмов </a:t>
            </a:r>
            <a:r>
              <a:rPr lang="ru-RU" sz="1200" dirty="0" err="1"/>
              <a:t>наджелудочковой</a:t>
            </a:r>
            <a:r>
              <a:rPr lang="ru-RU" sz="1200" dirty="0"/>
              <a:t> </a:t>
            </a:r>
            <a:r>
              <a:rPr lang="ru-RU" sz="1200" dirty="0" err="1"/>
              <a:t>тахиаритмии</a:t>
            </a:r>
            <a:r>
              <a:rPr lang="ru-RU" sz="1200" dirty="0"/>
              <a:t> (фибрилляция предсердий (ФП) и трепетание предсердий (ТП) с эпизодами синусового или замещающего ритма с низкой частотой желудочковых сокращений (ЧЖС) и/или асистолией желудочков,</a:t>
            </a:r>
          </a:p>
          <a:p>
            <a:r>
              <a:rPr lang="ru-RU" sz="1200" dirty="0"/>
              <a:t>- </a:t>
            </a:r>
            <a:r>
              <a:rPr lang="ru-RU" sz="1200" dirty="0" err="1" smtClean="0"/>
              <a:t>хронотропная</a:t>
            </a:r>
            <a:r>
              <a:rPr lang="ru-RU" sz="1200" dirty="0" smtClean="0"/>
              <a:t> </a:t>
            </a:r>
            <a:r>
              <a:rPr lang="ru-RU" sz="1200" dirty="0"/>
              <a:t>несостоятельность (недостаточность).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30DFB1-0543-4C5D-92AA-0707E904AAA9}"/>
              </a:ext>
            </a:extLst>
          </p:cNvPr>
          <p:cNvSpPr txBox="1"/>
          <p:nvPr/>
        </p:nvSpPr>
        <p:spPr>
          <a:xfrm>
            <a:off x="539552" y="106064"/>
            <a:ext cx="496855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КЛАССИФИКАЦИЯ ЗАБОЛЕВАНИЙ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01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529208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539552" y="656308"/>
            <a:ext cx="806489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Предсердно-желудочковые или атриовентрикулярные </a:t>
            </a:r>
            <a:r>
              <a:rPr lang="ru-RU" sz="1400" b="1" dirty="0" smtClean="0"/>
              <a:t>блокады</a:t>
            </a:r>
            <a:endParaRPr lang="ru-RU" sz="1400" b="1" dirty="0"/>
          </a:p>
          <a:p>
            <a:r>
              <a:rPr lang="ru-RU" sz="1200" b="1" u="sng" dirty="0"/>
              <a:t>1. По этиологии различают приобретенные и врожденные ПЖБ.</a:t>
            </a:r>
          </a:p>
          <a:p>
            <a:r>
              <a:rPr lang="ru-RU" sz="1200" b="1" u="sng" dirty="0"/>
              <a:t>2. По степени выраженности нарушений различают:</a:t>
            </a:r>
          </a:p>
          <a:p>
            <a:r>
              <a:rPr lang="ru-RU" sz="1200" dirty="0"/>
              <a:t>• ПЖБ I степени — замедление проведения импульса от предсердий к желудочкам с проведением каждого импульса.</a:t>
            </a:r>
          </a:p>
          <a:p>
            <a:r>
              <a:rPr lang="ru-RU" sz="1200" dirty="0"/>
              <a:t>• ПЖБ II степени — периодические прерывания проведения предсердных импульсов на желудочки.</a:t>
            </a:r>
          </a:p>
          <a:p>
            <a:r>
              <a:rPr lang="ru-RU" sz="1200" dirty="0"/>
              <a:t>Она имеет три разновидности:</a:t>
            </a:r>
          </a:p>
          <a:p>
            <a:r>
              <a:rPr lang="ru-RU" sz="1200" dirty="0"/>
              <a:t>- </a:t>
            </a:r>
            <a:r>
              <a:rPr lang="ru-RU" sz="1200" dirty="0" err="1"/>
              <a:t>Мобитц</a:t>
            </a:r>
            <a:r>
              <a:rPr lang="ru-RU" sz="1200" dirty="0"/>
              <a:t> тип I — блокирование импульса с предшествующим прогрессивным замедлением проведения от предсердий к желудочкам (периодика </a:t>
            </a:r>
            <a:r>
              <a:rPr lang="ru-RU" sz="1200" dirty="0" err="1"/>
              <a:t>Венкебаха</a:t>
            </a:r>
            <a:r>
              <a:rPr lang="ru-RU" sz="1200" dirty="0"/>
              <a:t>),</a:t>
            </a:r>
          </a:p>
          <a:p>
            <a:r>
              <a:rPr lang="ru-RU" sz="1200" dirty="0"/>
              <a:t>- </a:t>
            </a:r>
            <a:r>
              <a:rPr lang="ru-RU" sz="1200" dirty="0" err="1"/>
              <a:t>Мобитц</a:t>
            </a:r>
            <a:r>
              <a:rPr lang="ru-RU" sz="1200" dirty="0"/>
              <a:t> тип II — блокирование импульса без предшествующего удлинения времени предсердно-желудочкового проведения,</a:t>
            </a:r>
          </a:p>
          <a:p>
            <a:r>
              <a:rPr lang="ru-RU" sz="1200" dirty="0"/>
              <a:t>- Далеко зашедшая ПЖБ II степени — блокирование каждого второго или нескольких подряд предсердных импульсов.</a:t>
            </a:r>
          </a:p>
          <a:p>
            <a:r>
              <a:rPr lang="ru-RU" sz="1200" dirty="0"/>
              <a:t>• ПЖБ III степени — полная блокада проведения предсердных импульсов на желудочки с развитием полной предсердно-желудочковой диссоциации.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5039731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КЛАССИФИКАЦИЯ ЗАБОЛЕВАНИЙ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76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529208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539552" y="656308"/>
            <a:ext cx="80648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 smtClean="0"/>
              <a:t>3</a:t>
            </a:r>
            <a:r>
              <a:rPr lang="ru-RU" sz="1200" b="1" u="sng" dirty="0"/>
              <a:t>. По локализации нарушений проведения в АВС выделяют:</a:t>
            </a:r>
          </a:p>
          <a:p>
            <a:r>
              <a:rPr lang="ru-RU" sz="1200" dirty="0"/>
              <a:t>- блокада на уровне предсердий (</a:t>
            </a:r>
            <a:r>
              <a:rPr lang="ru-RU" sz="1200" dirty="0" err="1"/>
              <a:t>внутрипредсердная</a:t>
            </a:r>
            <a:r>
              <a:rPr lang="ru-RU" sz="1200" dirty="0"/>
              <a:t>), </a:t>
            </a:r>
          </a:p>
          <a:p>
            <a:r>
              <a:rPr lang="ru-RU" sz="1200" dirty="0"/>
              <a:t>- на уровне предсердно-желудочкового узла (ПЖУ), </a:t>
            </a:r>
          </a:p>
          <a:p>
            <a:r>
              <a:rPr lang="ru-RU" sz="1200" dirty="0"/>
              <a:t>- ниже ПЖУ:</a:t>
            </a:r>
          </a:p>
          <a:p>
            <a:r>
              <a:rPr lang="ru-RU" sz="1200" dirty="0"/>
              <a:t>- на уровне пучка Гиса — </a:t>
            </a:r>
            <a:r>
              <a:rPr lang="ru-RU" sz="1200" dirty="0" err="1"/>
              <a:t>интрагисиальные</a:t>
            </a:r>
            <a:r>
              <a:rPr lang="ru-RU" sz="1200" dirty="0"/>
              <a:t>,</a:t>
            </a:r>
          </a:p>
          <a:p>
            <a:r>
              <a:rPr lang="ru-RU" sz="1200" dirty="0"/>
              <a:t>- на уровне ветвления ножек пучка Гиса — </a:t>
            </a:r>
            <a:r>
              <a:rPr lang="ru-RU" sz="1200" dirty="0" err="1"/>
              <a:t>инфрагисиальные</a:t>
            </a:r>
            <a:r>
              <a:rPr lang="ru-RU" sz="1200" dirty="0"/>
              <a:t>.</a:t>
            </a:r>
          </a:p>
          <a:p>
            <a:endParaRPr lang="ru-RU" sz="1200" dirty="0"/>
          </a:p>
          <a:p>
            <a:r>
              <a:rPr lang="ru-RU" sz="1200" b="1" u="sng" dirty="0"/>
              <a:t>4. Изолированные блокады разветвлений пучка Гиса обозначают как </a:t>
            </a:r>
            <a:r>
              <a:rPr lang="ru-RU" sz="1200" b="1" u="sng" dirty="0" err="1"/>
              <a:t>фасцикулярные</a:t>
            </a:r>
            <a:r>
              <a:rPr lang="ru-RU" sz="1200" b="1" u="sng" dirty="0"/>
              <a:t> (пучковые) блокады: </a:t>
            </a:r>
          </a:p>
          <a:p>
            <a:r>
              <a:rPr lang="ru-RU" sz="1200" dirty="0"/>
              <a:t>- блокада правой ножки пучка Гиса (БПНПГ), </a:t>
            </a:r>
          </a:p>
          <a:p>
            <a:r>
              <a:rPr lang="ru-RU" sz="1200" dirty="0"/>
              <a:t>- </a:t>
            </a:r>
            <a:r>
              <a:rPr lang="ru-RU" sz="1200" dirty="0" err="1"/>
              <a:t>передневерхняя</a:t>
            </a:r>
            <a:r>
              <a:rPr lang="ru-RU" sz="1200" dirty="0"/>
              <a:t> </a:t>
            </a:r>
            <a:r>
              <a:rPr lang="ru-RU" sz="1200" dirty="0" err="1"/>
              <a:t>фасцикулярная</a:t>
            </a:r>
            <a:r>
              <a:rPr lang="ru-RU" sz="1200" dirty="0"/>
              <a:t> блокада (ПВФБ),</a:t>
            </a:r>
          </a:p>
          <a:p>
            <a:r>
              <a:rPr lang="ru-RU" sz="1200" dirty="0"/>
              <a:t>- задненижняя </a:t>
            </a:r>
            <a:r>
              <a:rPr lang="ru-RU" sz="1200" dirty="0" err="1"/>
              <a:t>фасцикулярная</a:t>
            </a:r>
            <a:r>
              <a:rPr lang="ru-RU" sz="1200" dirty="0"/>
              <a:t> блокада (ЗНФБ),</a:t>
            </a:r>
          </a:p>
          <a:p>
            <a:r>
              <a:rPr lang="ru-RU" sz="1200" dirty="0"/>
              <a:t>- комбинации из двух указанных блокад обозначают как </a:t>
            </a:r>
            <a:r>
              <a:rPr lang="ru-RU" sz="1200" dirty="0" err="1"/>
              <a:t>двухпучковые</a:t>
            </a:r>
            <a:r>
              <a:rPr lang="ru-RU" sz="1200" dirty="0"/>
              <a:t> (</a:t>
            </a:r>
            <a:r>
              <a:rPr lang="ru-RU" sz="1200" dirty="0" err="1"/>
              <a:t>бифасцикулярные</a:t>
            </a:r>
            <a:r>
              <a:rPr lang="ru-RU" sz="1200" dirty="0"/>
              <a:t>) блокады: БПНПГ в сочетании с ПВФБ, БПНПГ в сочетании с ЗНФБ и блокада левой ножки пучка Гиса (БЛНПГ),</a:t>
            </a:r>
          </a:p>
          <a:p>
            <a:r>
              <a:rPr lang="ru-RU" sz="1200" dirty="0"/>
              <a:t>- </a:t>
            </a:r>
            <a:r>
              <a:rPr lang="ru-RU" sz="1200" dirty="0" err="1"/>
              <a:t>трехпучковой</a:t>
            </a:r>
            <a:r>
              <a:rPr lang="ru-RU" sz="1200" dirty="0"/>
              <a:t> (</a:t>
            </a:r>
            <a:r>
              <a:rPr lang="ru-RU" sz="1200" dirty="0" err="1"/>
              <a:t>трифасцикулярной</a:t>
            </a:r>
            <a:r>
              <a:rPr lang="ru-RU" sz="1200" dirty="0"/>
              <a:t>) блокадой понимают альтернирующую </a:t>
            </a:r>
            <a:r>
              <a:rPr lang="ru-RU" sz="1200" dirty="0" err="1"/>
              <a:t>внутрижелудочковую</a:t>
            </a:r>
            <a:r>
              <a:rPr lang="ru-RU" sz="1200" dirty="0"/>
              <a:t> блокаду (истинная </a:t>
            </a:r>
            <a:r>
              <a:rPr lang="ru-RU" sz="1200" dirty="0" err="1"/>
              <a:t>трехпучковая</a:t>
            </a:r>
            <a:r>
              <a:rPr lang="ru-RU" sz="1200" dirty="0"/>
              <a:t> блокада), когда чередуются две разновидности </a:t>
            </a:r>
            <a:r>
              <a:rPr lang="ru-RU" sz="1200" dirty="0" err="1"/>
              <a:t>двухпучковых</a:t>
            </a:r>
            <a:r>
              <a:rPr lang="ru-RU" sz="1200" dirty="0"/>
              <a:t> блокад (например, БПНПГ и БЛНПГ), или сочетание </a:t>
            </a:r>
            <a:r>
              <a:rPr lang="ru-RU" sz="1200" dirty="0" err="1"/>
              <a:t>двухпучковой</a:t>
            </a:r>
            <a:r>
              <a:rPr lang="ru-RU" sz="1200" dirty="0"/>
              <a:t> блокады с ПЖБ I–II степени.</a:t>
            </a:r>
          </a:p>
          <a:p>
            <a:endParaRPr lang="ru-RU" sz="1200" dirty="0"/>
          </a:p>
          <a:p>
            <a:r>
              <a:rPr lang="ru-RU" sz="1200" b="1" u="sng" dirty="0"/>
              <a:t>5. По характеру течения ПЖБ разделяют на преходящие (</a:t>
            </a:r>
            <a:r>
              <a:rPr lang="ru-RU" sz="1200" b="1" u="sng" dirty="0" err="1"/>
              <a:t>интермиттирующие</a:t>
            </a:r>
            <a:r>
              <a:rPr lang="ru-RU" sz="1200" b="1" u="sng" dirty="0"/>
              <a:t>) и постоянные (</a:t>
            </a:r>
            <a:r>
              <a:rPr lang="ru-RU" sz="1200" b="1" u="sng" dirty="0" err="1"/>
              <a:t>персистирующие</a:t>
            </a:r>
            <a:r>
              <a:rPr lang="ru-RU" sz="1200" b="1" u="sng" dirty="0"/>
              <a:t>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51117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КЛАССИФИКАЦИЯ ЗАБОЛЕВАНИЙ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9C3631-F1BE-4DBF-A0AF-EA1398C518F5}"/>
              </a:ext>
            </a:extLst>
          </p:cNvPr>
          <p:cNvSpPr txBox="1"/>
          <p:nvPr/>
        </p:nvSpPr>
        <p:spPr>
          <a:xfrm>
            <a:off x="899592" y="4227934"/>
            <a:ext cx="117460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 u="sng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48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63722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539552" y="656308"/>
            <a:ext cx="806489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Необходимо указать уровень нарушений: СПУ, ПЖУ или ножки </a:t>
            </a:r>
            <a:r>
              <a:rPr lang="ru-RU" sz="1200" dirty="0" err="1"/>
              <a:t>п.Гиса</a:t>
            </a:r>
            <a:r>
              <a:rPr lang="ru-RU" sz="1200" dirty="0"/>
              <a:t>.</a:t>
            </a:r>
          </a:p>
          <a:p>
            <a:r>
              <a:rPr lang="ru-RU" sz="1200" dirty="0"/>
              <a:t>При нарушениях СПУ: указывается основное состояние – ДСУ, разновидность дисфункции: синусовая брадикардия, отказ синусового узла, СПБ, с указанием степени,  синдром </a:t>
            </a:r>
            <a:r>
              <a:rPr lang="ru-RU" sz="1200" dirty="0" err="1"/>
              <a:t>тахи</a:t>
            </a:r>
            <a:r>
              <a:rPr lang="ru-RU" sz="1200" dirty="0"/>
              <a:t>-брадикардии или </a:t>
            </a:r>
            <a:r>
              <a:rPr lang="ru-RU" sz="1200" dirty="0" err="1"/>
              <a:t>хронотропная</a:t>
            </a:r>
            <a:r>
              <a:rPr lang="ru-RU" sz="1200" dirty="0"/>
              <a:t> несостоятельность. </a:t>
            </a:r>
          </a:p>
          <a:p>
            <a:pPr>
              <a:lnSpc>
                <a:spcPct val="150000"/>
              </a:lnSpc>
            </a:pP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sz="1200" b="1" u="sng" dirty="0"/>
              <a:t>Примеры формулировки диагноза:</a:t>
            </a:r>
          </a:p>
          <a:p>
            <a:pPr marL="355600">
              <a:lnSpc>
                <a:spcPct val="150000"/>
              </a:lnSpc>
            </a:pPr>
            <a:r>
              <a:rPr lang="x-none" sz="1200"/>
              <a:t>ДСУ. Синусовая брадикардия.</a:t>
            </a:r>
            <a:endParaRPr lang="ru-RU" sz="1200" dirty="0"/>
          </a:p>
          <a:p>
            <a:pPr marL="355600">
              <a:lnSpc>
                <a:spcPct val="150000"/>
              </a:lnSpc>
            </a:pPr>
            <a:r>
              <a:rPr lang="x-none" sz="1200"/>
              <a:t>ДСУ. СПБ II степени тип II.</a:t>
            </a:r>
            <a:endParaRPr lang="ru-RU" sz="1200" dirty="0"/>
          </a:p>
          <a:p>
            <a:pPr marL="355600">
              <a:lnSpc>
                <a:spcPct val="150000"/>
              </a:lnSpc>
            </a:pPr>
            <a:r>
              <a:rPr lang="x-none" sz="1200"/>
              <a:t>ДСУ. Синдром тахи-брадикардии.</a:t>
            </a:r>
            <a:endParaRPr lang="ru-RU" sz="1200" dirty="0"/>
          </a:p>
          <a:p>
            <a:pPr marL="355600">
              <a:lnSpc>
                <a:spcPct val="150000"/>
              </a:lnSpc>
            </a:pPr>
            <a:endParaRPr lang="ru-RU" sz="1200" dirty="0"/>
          </a:p>
          <a:p>
            <a:r>
              <a:rPr lang="ru-RU" sz="1200" b="1" dirty="0">
                <a:solidFill>
                  <a:srgbClr val="005DAC"/>
                </a:solidFill>
              </a:rPr>
              <a:t>При нарушениях ПЖУ – если известно, то указывается этиологический фактор ПЖБ и степень блокады.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6047843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ПРИНЦИПЫ ФОРМУЛИРОВКИ ДИАГНОЗА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9C3631-F1BE-4DBF-A0AF-EA1398C518F5}"/>
              </a:ext>
            </a:extLst>
          </p:cNvPr>
          <p:cNvSpPr txBox="1"/>
          <p:nvPr/>
        </p:nvSpPr>
        <p:spPr>
          <a:xfrm>
            <a:off x="899592" y="4227934"/>
            <a:ext cx="117460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 u="sng"/>
            </a:lvl1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0" y="1848210"/>
            <a:ext cx="181384" cy="1813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0" y="2127002"/>
            <a:ext cx="181384" cy="1813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0" y="2402334"/>
            <a:ext cx="181384" cy="18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BFB892-711F-44DC-B4BE-7A22E77D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56" t="6667" r="27405" b="5841"/>
          <a:stretch/>
        </p:blipFill>
        <p:spPr>
          <a:xfrm>
            <a:off x="1043608" y="339503"/>
            <a:ext cx="3696711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CA880D-89F2-4557-90E9-8C4CA847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7" t="5217" r="30283" b="6204"/>
          <a:stretch/>
        </p:blipFill>
        <p:spPr>
          <a:xfrm>
            <a:off x="4879865" y="339503"/>
            <a:ext cx="3168352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419622"/>
            <a:ext cx="2997150" cy="25677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676400"/>
            <a:ext cx="2997150" cy="9048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930028"/>
            <a:ext cx="2997150" cy="248022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02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8"/>
            <a:ext cx="3888432" cy="576064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8"/>
            <a:ext cx="2627784" cy="576064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2699792" y="93861"/>
            <a:ext cx="3816424" cy="461665"/>
          </a:xfrm>
        </p:spPr>
        <p:txBody>
          <a:bodyPr wrap="square">
            <a:spAutoFit/>
          </a:bodyPr>
          <a:lstStyle/>
          <a:p>
            <a:pPr algn="l"/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МЕТОДЫ ДИАГНОСТИКИ</a:t>
            </a:r>
            <a:endParaRPr lang="ru-RU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60" y="123904"/>
            <a:ext cx="20882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2A9D6C-9124-4091-89E6-FEE6F06DB877}"/>
              </a:ext>
            </a:extLst>
          </p:cNvPr>
          <p:cNvSpPr txBox="1"/>
          <p:nvPr/>
        </p:nvSpPr>
        <p:spPr>
          <a:xfrm>
            <a:off x="638528" y="694968"/>
            <a:ext cx="6885800" cy="4253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450" b="1" i="1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400" i="0" dirty="0"/>
              <a:t>Критерии установления диагноза</a:t>
            </a:r>
          </a:p>
          <a:p>
            <a:r>
              <a:rPr lang="x-none" sz="1400" b="0" i="0" dirty="0"/>
              <a:t>Жалобы и анамнез</a:t>
            </a:r>
            <a:endParaRPr lang="en-US" sz="1400" b="0" i="0" dirty="0"/>
          </a:p>
          <a:p>
            <a:r>
              <a:rPr lang="x-none" sz="1400" b="0" i="0" dirty="0"/>
              <a:t>Физикальное обследование </a:t>
            </a:r>
            <a:endParaRPr lang="ru-RU" sz="1400" b="0" i="0" dirty="0"/>
          </a:p>
          <a:p>
            <a:r>
              <a:rPr lang="ru-RU" sz="1400" b="0" i="0" dirty="0"/>
              <a:t>Лабораторные диагностические исследования</a:t>
            </a:r>
            <a:endParaRPr lang="en-US" sz="1400" b="0" i="0" dirty="0"/>
          </a:p>
          <a:p>
            <a:r>
              <a:rPr lang="ru-RU" sz="1400" b="0" i="0" dirty="0"/>
              <a:t>Инструментальные диагностические исследования</a:t>
            </a:r>
            <a:endParaRPr lang="en-US" sz="1400" b="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x-none" sz="1400" b="0" i="0" dirty="0"/>
              <a:t>Электрокардиография</a:t>
            </a:r>
            <a:endParaRPr lang="en-US" sz="1400" b="0" i="0" dirty="0"/>
          </a:p>
          <a:p>
            <a:pPr indent="263525"/>
            <a:r>
              <a:rPr lang="ru-RU" sz="1400" i="0" dirty="0" smtClean="0"/>
              <a:t>- </a:t>
            </a:r>
            <a:r>
              <a:rPr lang="ru-RU" sz="1400" i="0" dirty="0"/>
              <a:t>Длительное мониторирование ЭКГ</a:t>
            </a:r>
            <a:endParaRPr lang="en-US" sz="140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ru-RU" sz="1400" b="0" i="0" dirty="0"/>
              <a:t>Методы визуализации</a:t>
            </a:r>
            <a:endParaRPr lang="en-US" sz="1400" b="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x-none" sz="1400" b="0" i="0" dirty="0"/>
              <a:t>Диагностика брадиаритмий и ночного апноэ</a:t>
            </a:r>
            <a:endParaRPr lang="en-US" sz="1400" b="0" i="0" dirty="0"/>
          </a:p>
          <a:p>
            <a:r>
              <a:rPr lang="ru-RU" sz="1400" b="0" i="0" dirty="0"/>
              <a:t>Иные диагностические исследования</a:t>
            </a:r>
            <a:endParaRPr lang="en-US" sz="1400" b="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ru-RU" sz="1400" b="0" i="0" dirty="0"/>
              <a:t>Электрокардиография с физической нагрузкой</a:t>
            </a:r>
            <a:endParaRPr lang="en-US" sz="1400" b="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ru-RU" sz="1400" b="0" i="0" dirty="0"/>
              <a:t>Ортостатическая проба</a:t>
            </a:r>
            <a:endParaRPr lang="en-US" sz="1400" b="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ru-RU" sz="1400" b="0" i="0" dirty="0"/>
              <a:t>Массаж каротидного синуса</a:t>
            </a:r>
            <a:endParaRPr lang="en-US" sz="1400" b="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ru-RU" sz="1400" b="0" i="0" dirty="0"/>
              <a:t>Медикаментозные тесты</a:t>
            </a:r>
            <a:endParaRPr lang="en-US" sz="1400" b="0" i="0" dirty="0"/>
          </a:p>
          <a:p>
            <a:pPr indent="263525"/>
            <a:r>
              <a:rPr lang="ru-RU" sz="1400" i="0" dirty="0" smtClean="0"/>
              <a:t>- </a:t>
            </a:r>
            <a:r>
              <a:rPr lang="ru-RU" sz="1400" i="0" dirty="0"/>
              <a:t>Имплантируемые кардиомониторы***</a:t>
            </a:r>
            <a:endParaRPr lang="en-US" sz="1400" i="0" dirty="0"/>
          </a:p>
          <a:p>
            <a:pPr indent="263525"/>
            <a:r>
              <a:rPr lang="ru-RU" sz="1400" b="0" i="0" dirty="0" smtClean="0"/>
              <a:t>- </a:t>
            </a:r>
            <a:r>
              <a:rPr lang="ru-RU" sz="1400" b="0" i="0" dirty="0"/>
              <a:t>Внутрисердечное электрофизиологическое исследование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2042304"/>
            <a:ext cx="179588" cy="17958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2291338"/>
            <a:ext cx="179588" cy="1795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2541977"/>
            <a:ext cx="179588" cy="17958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2783391"/>
            <a:ext cx="179588" cy="17958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3329930"/>
            <a:ext cx="179588" cy="17958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3578964"/>
            <a:ext cx="179588" cy="17958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3829603"/>
            <a:ext cx="179588" cy="17958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4071017"/>
            <a:ext cx="179588" cy="17958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4333848"/>
            <a:ext cx="179588" cy="17958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4" y="4575262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4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5940152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539552" y="656308"/>
            <a:ext cx="806489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Диагноз </a:t>
            </a:r>
            <a:r>
              <a:rPr lang="ru-RU" sz="1200" dirty="0" err="1"/>
              <a:t>брадиаритмии</a:t>
            </a:r>
            <a:r>
              <a:rPr lang="ru-RU" sz="1200" dirty="0"/>
              <a:t> и нарушений проводимости устанавливается в соответствии с классификациями, на основании документированного подтверждения любым из инструментальных методов исследования: электрокардиография и/или длительное </a:t>
            </a:r>
            <a:r>
              <a:rPr lang="ru-RU" sz="1200" dirty="0" err="1"/>
              <a:t>мониторирование</a:t>
            </a:r>
            <a:r>
              <a:rPr lang="ru-RU" sz="1200" dirty="0"/>
              <a:t> ЭКГ в сочетании с клинической симптоматикой. </a:t>
            </a:r>
            <a:endParaRPr lang="ru-RU" sz="1200" dirty="0" smtClean="0"/>
          </a:p>
          <a:p>
            <a:endParaRPr lang="ru-RU" sz="1200" dirty="0"/>
          </a:p>
          <a:p>
            <a:r>
              <a:rPr lang="ru-RU" sz="1200" b="1" dirty="0"/>
              <a:t>Диагностика </a:t>
            </a:r>
            <a:r>
              <a:rPr lang="ru-RU" sz="1200" b="1" dirty="0" err="1"/>
              <a:t>брадиаритмий</a:t>
            </a:r>
            <a:r>
              <a:rPr lang="ru-RU" sz="1200" b="1" dirty="0"/>
              <a:t> включает следующие этапы: </a:t>
            </a:r>
          </a:p>
          <a:p>
            <a:pPr marL="171450" indent="-171450">
              <a:buClr>
                <a:srgbClr val="005DAC"/>
              </a:buClr>
              <a:buFont typeface="Arial" panose="020B0604020202020204" pitchFamily="34" charset="0"/>
              <a:buChar char="•"/>
            </a:pPr>
            <a:r>
              <a:rPr lang="ru-RU" sz="1200" dirty="0" smtClean="0"/>
              <a:t>выяснение </a:t>
            </a:r>
            <a:r>
              <a:rPr lang="ru-RU" sz="1200" dirty="0"/>
              <a:t>жалоб и сбор анамнеза; </a:t>
            </a:r>
          </a:p>
          <a:p>
            <a:pPr marL="171450" indent="-171450">
              <a:buClr>
                <a:srgbClr val="005DAC"/>
              </a:buClr>
              <a:buFont typeface="Arial" panose="020B0604020202020204" pitchFamily="34" charset="0"/>
              <a:buChar char="•"/>
            </a:pPr>
            <a:r>
              <a:rPr lang="ru-RU" sz="1200" dirty="0" smtClean="0"/>
              <a:t>выполнение </a:t>
            </a:r>
            <a:r>
              <a:rPr lang="ru-RU" sz="1200" dirty="0"/>
              <a:t>ЭКГ и/или длительного </a:t>
            </a:r>
            <a:r>
              <a:rPr lang="ru-RU" sz="1200" dirty="0" err="1"/>
              <a:t>мониторирования</a:t>
            </a:r>
            <a:r>
              <a:rPr lang="ru-RU" sz="1200" dirty="0"/>
              <a:t> ЭКГ; </a:t>
            </a:r>
            <a:endParaRPr lang="ru-RU" sz="1200" dirty="0" smtClean="0"/>
          </a:p>
          <a:p>
            <a:pPr marL="171450" indent="-171450">
              <a:buClr>
                <a:srgbClr val="005DAC"/>
              </a:buClr>
              <a:buFont typeface="Arial" panose="020B0604020202020204" pitchFamily="34" charset="0"/>
              <a:buChar char="•"/>
            </a:pPr>
            <a:r>
              <a:rPr lang="ru-RU" sz="1200" dirty="0" smtClean="0"/>
              <a:t>объективное обследование; </a:t>
            </a:r>
          </a:p>
          <a:p>
            <a:pPr marL="171450" indent="-171450">
              <a:buClr>
                <a:srgbClr val="005DAC"/>
              </a:buClr>
              <a:buFont typeface="Arial" panose="020B0604020202020204" pitchFamily="34" charset="0"/>
              <a:buChar char="•"/>
            </a:pPr>
            <a:r>
              <a:rPr lang="ru-RU" sz="1200" dirty="0" smtClean="0"/>
              <a:t>другие </a:t>
            </a:r>
            <a:r>
              <a:rPr lang="ru-RU" sz="1200" dirty="0"/>
              <a:t>дополнительные методы исследования — на втором этапе обследования (по показаниям); </a:t>
            </a:r>
          </a:p>
          <a:p>
            <a:pPr marL="171450" indent="-171450">
              <a:buClr>
                <a:srgbClr val="005DAC"/>
              </a:buClr>
              <a:buFont typeface="Arial" panose="020B0604020202020204" pitchFamily="34" charset="0"/>
              <a:buChar char="•"/>
            </a:pPr>
            <a:r>
              <a:rPr lang="ru-RU" sz="1200" dirty="0" smtClean="0"/>
              <a:t>исключение </a:t>
            </a:r>
            <a:r>
              <a:rPr lang="ru-RU" sz="1200" dirty="0"/>
              <a:t>обратимых причин при необходимости; </a:t>
            </a:r>
          </a:p>
          <a:p>
            <a:endParaRPr lang="ru-RU" sz="1200" dirty="0"/>
          </a:p>
          <a:p>
            <a:r>
              <a:rPr lang="ru-RU" sz="1200" dirty="0"/>
              <a:t>Необходимо классифицировать анатомические уровни нарушений, вызвавшие </a:t>
            </a:r>
            <a:r>
              <a:rPr lang="ru-RU" sz="1200" dirty="0" err="1"/>
              <a:t>брадиаритмию</a:t>
            </a:r>
            <a:r>
              <a:rPr lang="ru-RU" sz="1200" dirty="0"/>
              <a:t> или нарушения проводимости: СПУ, ПЖУ и нарушения проводимости в ножках п. Гиса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583181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КРИТЕРИИ УСТАНОВЛЕНИЯ ДИАГНОЗА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50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" y="0"/>
            <a:ext cx="4427985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95022"/>
            <a:ext cx="6119851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СОВРЕМЕННЫЕ СИСТЕМЫ МОНИТОРИРОВАНИЯ СЕРДЕЧНОГО РИТМА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Содержимое 3" descr="Smart-wearable-bracelet-heart-rate-blood-pressure.jpg">
            <a:extLst>
              <a:ext uri="{FF2B5EF4-FFF2-40B4-BE49-F238E27FC236}">
                <a16:creationId xmlns:a16="http://schemas.microsoft.com/office/drawing/2014/main" id="{19B778CF-B676-4B54-BC38-03FE29F8FD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3" t="12146" r="17377" b="3757"/>
          <a:stretch/>
        </p:blipFill>
        <p:spPr>
          <a:xfrm>
            <a:off x="1979712" y="1540989"/>
            <a:ext cx="1300969" cy="1606825"/>
          </a:xfrm>
          <a:prstGeom prst="rect">
            <a:avLst/>
          </a:prstGeom>
        </p:spPr>
      </p:pic>
      <p:pic>
        <p:nvPicPr>
          <p:cNvPr id="7" name="Содержимое 4" descr="avoid_critical_gaps_new.png">
            <a:extLst>
              <a:ext uri="{FF2B5EF4-FFF2-40B4-BE49-F238E27FC236}">
                <a16:creationId xmlns:a16="http://schemas.microsoft.com/office/drawing/2014/main" id="{3715EDFE-5989-45B1-9FA9-2612DCB46A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" r="56908" b="13077"/>
          <a:stretch/>
        </p:blipFill>
        <p:spPr>
          <a:xfrm>
            <a:off x="6660232" y="1215725"/>
            <a:ext cx="1739127" cy="20268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B244FB-950C-40B4-A8A6-82EA527538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9248" t="37269" r="51772" b="16399"/>
          <a:stretch/>
        </p:blipFill>
        <p:spPr>
          <a:xfrm>
            <a:off x="3471705" y="1223546"/>
            <a:ext cx="3019880" cy="20189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1395E60-7F30-49DE-9DD9-0941694A44A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41611" y="3371811"/>
            <a:ext cx="2657748" cy="15410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EF3B2A-A43D-4FD6-97D1-3EDBE0B453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228" t="45857" r="15606" b="15727"/>
          <a:stretch/>
        </p:blipFill>
        <p:spPr>
          <a:xfrm>
            <a:off x="611560" y="3206891"/>
            <a:ext cx="2639130" cy="16691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EB266B-8AAF-4038-8699-A59EA40FC3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826" t="47244" r="56174" b="18425"/>
          <a:stretch/>
        </p:blipFill>
        <p:spPr>
          <a:xfrm>
            <a:off x="3502781" y="3450820"/>
            <a:ext cx="2005323" cy="1383030"/>
          </a:xfrm>
          <a:prstGeom prst="rect">
            <a:avLst/>
          </a:prstGeom>
        </p:spPr>
      </p:pic>
      <p:pic>
        <p:nvPicPr>
          <p:cNvPr id="8" name="Изображение 4" descr="Contec-Bluetooth-ECG-transmission-PM10-portable-ecg.jpg">
            <a:extLst>
              <a:ext uri="{FF2B5EF4-FFF2-40B4-BE49-F238E27FC236}">
                <a16:creationId xmlns:a16="http://schemas.microsoft.com/office/drawing/2014/main" id="{B2902AD3-E87C-474D-829C-A99AFB02B8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4" t="19769" r="50425" b="11781"/>
          <a:stretch/>
        </p:blipFill>
        <p:spPr>
          <a:xfrm>
            <a:off x="611561" y="1131590"/>
            <a:ext cx="1170696" cy="205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2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5940152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812630"/>
              </p:ext>
            </p:extLst>
          </p:nvPr>
        </p:nvGraphicFramePr>
        <p:xfrm>
          <a:off x="861492" y="699542"/>
          <a:ext cx="6096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Частота развития симптоматики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Рекомендуемая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технология ЭКГ </a:t>
                      </a: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мониторивания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721906"/>
              </p:ext>
            </p:extLst>
          </p:nvPr>
        </p:nvGraphicFramePr>
        <p:xfrm>
          <a:off x="861492" y="1419622"/>
          <a:ext cx="609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Ежедневно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24-часовое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холтеровское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мониторирование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 последующим анализом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Каждые 2-3 дня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48-72 часовое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холтеровское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мониторирование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последующим анализом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579464"/>
              </p:ext>
            </p:extLst>
          </p:nvPr>
        </p:nvGraphicFramePr>
        <p:xfrm>
          <a:off x="861492" y="2715766"/>
          <a:ext cx="609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Еженедельно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7-дневное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холтеровское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мониторирование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или наружный петлевой регистратор ЭКГ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Ежемесячно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14-30-дневное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мониторирование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помощью</a:t>
                      </a:r>
                    </a:p>
                    <a:p>
                      <a:pPr algn="ctr"/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наружного петлевого регистратора ЭКГ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480122"/>
              </p:ext>
            </p:extLst>
          </p:nvPr>
        </p:nvGraphicFramePr>
        <p:xfrm>
          <a:off x="861492" y="4299942"/>
          <a:ext cx="6096000" cy="32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Реже одного раза в месяц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Имплантируемый монитор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ЭКГ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Содержимое 4" descr="avoid_critical_gaps_new.png">
            <a:extLst>
              <a:ext uri="{FF2B5EF4-FFF2-40B4-BE49-F238E27FC236}">
                <a16:creationId xmlns:a16="http://schemas.microsoft.com/office/drawing/2014/main" id="{3715EDFE-5989-45B1-9FA9-2612DCB46A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" r="56908" b="13077"/>
          <a:stretch/>
        </p:blipFill>
        <p:spPr>
          <a:xfrm>
            <a:off x="7372476" y="2715765"/>
            <a:ext cx="1109888" cy="105360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9B244FB-950C-40B4-A8A6-82EA527538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9248" t="31100" r="51772" b="16400"/>
          <a:stretch/>
        </p:blipFill>
        <p:spPr>
          <a:xfrm>
            <a:off x="7164288" y="1275606"/>
            <a:ext cx="1440160" cy="1116932"/>
          </a:xfrm>
          <a:prstGeom prst="rect">
            <a:avLst/>
          </a:prstGeom>
        </p:spPr>
      </p:pic>
      <p:pic>
        <p:nvPicPr>
          <p:cNvPr id="14" name="Picture 2" descr="E:\ревил.jpg">
            <a:extLst>
              <a:ext uri="{FF2B5EF4-FFF2-40B4-BE49-F238E27FC236}">
                <a16:creationId xmlns:a16="http://schemas.microsoft.com/office/drawing/2014/main" id="{8EB6BAC3-6960-4CD3-99F2-D754F76E5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16227" b="15564"/>
          <a:stretch/>
        </p:blipFill>
        <p:spPr bwMode="auto">
          <a:xfrm>
            <a:off x="7294970" y="3917307"/>
            <a:ext cx="1299953" cy="886691"/>
          </a:xfrm>
          <a:prstGeom prst="rect">
            <a:avLst/>
          </a:prstGeom>
          <a:noFill/>
        </p:spPr>
      </p:pic>
      <p:pic>
        <p:nvPicPr>
          <p:cNvPr id="16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5615795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КРИТЕРИИ УСТАНОВЛЕНИЯ ДИАГНОЗА</a:t>
            </a:r>
          </a:p>
        </p:txBody>
      </p:sp>
    </p:spTree>
    <p:extLst>
      <p:ext uri="{BB962C8B-B14F-4D97-AF65-F5344CB8AC3E}">
        <p14:creationId xmlns:p14="http://schemas.microsoft.com/office/powerpoint/2010/main" val="2287409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6588224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76522"/>
            <a:ext cx="6047843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800" b="1">
                <a:solidFill>
                  <a:srgbClr val="005DAC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Calibri" panose="020F0502020204030204" pitchFamily="34" charset="0"/>
              </a:rPr>
              <a:t>ПОКОЛЕНИЯ ПРИБОРОВ АМБУЛАТОРНОГО </a:t>
            </a:r>
            <a:r>
              <a:rPr lang="ru-RU" sz="2400" dirty="0" smtClean="0">
                <a:latin typeface="Calibri" panose="020F0502020204030204" pitchFamily="34" charset="0"/>
              </a:rPr>
              <a:t>МОНИТОРИРОВАНИЯ </a:t>
            </a:r>
            <a:endParaRPr lang="ru-RU" sz="2400" dirty="0">
              <a:latin typeface="Calibri" panose="020F0502020204030204" pitchFamily="34" charset="0"/>
            </a:endParaRPr>
          </a:p>
        </p:txBody>
      </p:sp>
      <p:pic>
        <p:nvPicPr>
          <p:cNvPr id="17" name="Содержимое 3">
            <a:extLst>
              <a:ext uri="{FF2B5EF4-FFF2-40B4-BE49-F238E27FC236}">
                <a16:creationId xmlns:a16="http://schemas.microsoft.com/office/drawing/2014/main" id="{5327D5E8-6CDB-42A8-9B3F-72EAE836D7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" r="83"/>
          <a:stretch/>
        </p:blipFill>
        <p:spPr>
          <a:xfrm>
            <a:off x="577078" y="1203598"/>
            <a:ext cx="3829107" cy="3486562"/>
          </a:xfrm>
          <a:prstGeom prst="rect">
            <a:avLst/>
          </a:prstGeom>
        </p:spPr>
      </p:pic>
      <p:pic>
        <p:nvPicPr>
          <p:cNvPr id="18" name="Содержимое 3">
            <a:extLst>
              <a:ext uri="{FF2B5EF4-FFF2-40B4-BE49-F238E27FC236}">
                <a16:creationId xmlns:a16="http://schemas.microsoft.com/office/drawing/2014/main" id="{9568F001-DAC7-4A83-85B3-17F3E3A577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0" r="337"/>
          <a:stretch/>
        </p:blipFill>
        <p:spPr>
          <a:xfrm>
            <a:off x="4945492" y="1145915"/>
            <a:ext cx="3609472" cy="35302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27DF79A-4B5E-44BB-8A99-40091395C3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78" t="32501" r="24923" b="54777"/>
          <a:stretch/>
        </p:blipFill>
        <p:spPr>
          <a:xfrm>
            <a:off x="534882" y="577430"/>
            <a:ext cx="4957390" cy="50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16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5580112" cy="4835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01452" y="65519"/>
            <a:ext cx="5328592" cy="830997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ru-RU" sz="2400" b="1" dirty="0">
                <a:solidFill>
                  <a:srgbClr val="005DAC"/>
                </a:solidFill>
                <a:latin typeface="Calibri" panose="020F0502020204030204" pitchFamily="34" charset="0"/>
              </a:rPr>
              <a:t>СРАВНИТЕЛЬНЫЕ ХАРАКТЕРИСТИКИ РЕГИСТРАТОРОВ ДВУХ ПОКОЛЕНИЙ</a:t>
            </a:r>
          </a:p>
        </p:txBody>
      </p:sp>
      <p:graphicFrame>
        <p:nvGraphicFramePr>
          <p:cNvPr id="6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558603"/>
              </p:ext>
            </p:extLst>
          </p:nvPr>
        </p:nvGraphicFramePr>
        <p:xfrm>
          <a:off x="636960" y="936074"/>
          <a:ext cx="7704856" cy="361799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112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016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ПАРАМЕТР</a:t>
                      </a:r>
                    </a:p>
                  </a:txBody>
                  <a:tcPr marL="60113" marR="60113" marT="30056" marB="300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-ОЕ ПОКОЛЕНИЕ</a:t>
                      </a:r>
                    </a:p>
                  </a:txBody>
                  <a:tcPr marL="60113" marR="60113" marT="30056" marB="300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2-ОЕ ПОКОЛЕНИЕ</a:t>
                      </a:r>
                    </a:p>
                  </a:txBody>
                  <a:tcPr marL="60113" marR="60113" marT="30056" marB="300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56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 возможности стандартного 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холтеровского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мониторирования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ЭКГ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56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Время регистрации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 3-х суток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Неограниченно (до 30 суток)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56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Наблюдения за пациентом во время 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мониторирования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56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Получение промежуточных результатов 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мониторирования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56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Досрочное прекращение 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мониторирования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 достижении цели исследования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56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Считывание и расшифровка записей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рабочем месте 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любом месте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56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мобильных устройств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60113" marR="60113" marT="30056" marB="300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17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8"/>
            <a:ext cx="4248472" cy="789087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8"/>
            <a:ext cx="2551040" cy="789087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2A9D6C-9124-4091-89E6-FEE6F06DB877}"/>
              </a:ext>
            </a:extLst>
          </p:cNvPr>
          <p:cNvSpPr txBox="1"/>
          <p:nvPr/>
        </p:nvSpPr>
        <p:spPr>
          <a:xfrm>
            <a:off x="827584" y="968524"/>
            <a:ext cx="7965920" cy="3888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450" b="1" i="1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350" b="0" i="0" dirty="0"/>
              <a:t>Для выявления брадикардии и нарушений проводимости, клинико-электрокардиографической корреляции с симптомами рекомендуется проведение длительного </a:t>
            </a:r>
            <a:r>
              <a:rPr lang="ru-RU" sz="1350" b="0" i="0" dirty="0" err="1"/>
              <a:t>мониторирования</a:t>
            </a:r>
            <a:r>
              <a:rPr lang="ru-RU" sz="1350" b="0" i="0" dirty="0"/>
              <a:t> сердечного ритма.</a:t>
            </a:r>
          </a:p>
          <a:p>
            <a:r>
              <a:rPr lang="ru-RU" sz="1350" i="0" dirty="0">
                <a:solidFill>
                  <a:srgbClr val="005DAC"/>
                </a:solidFill>
              </a:rPr>
              <a:t>ЕОК — нет (УУР С, УДД 4)</a:t>
            </a:r>
          </a:p>
          <a:p>
            <a:r>
              <a:rPr lang="ru-RU" sz="1350" b="0" i="0" dirty="0"/>
              <a:t>Рекомендуется выполнение длительного мониторинга сердечного ритма пациентам с документированной или подозреваемой </a:t>
            </a:r>
            <a:r>
              <a:rPr lang="ru-RU" sz="1350" b="0" i="0" dirty="0" err="1"/>
              <a:t>брадикардией</a:t>
            </a:r>
            <a:r>
              <a:rPr lang="ru-RU" sz="1350" b="0" i="0" dirty="0"/>
              <a:t> или нарушением проводимости для установления корреляции между частотой сердечных сокращений или нарушениями проводимости </a:t>
            </a:r>
            <a:r>
              <a:rPr lang="ru-RU" sz="1350" b="0" i="0" dirty="0" smtClean="0"/>
              <a:t>         с </a:t>
            </a:r>
            <a:r>
              <a:rPr lang="ru-RU" sz="1350" b="0" i="0" dirty="0"/>
              <a:t>симптомами с использованием кардиомонитора, выбранного на основе частоты, характера симптомов, </a:t>
            </a:r>
            <a:r>
              <a:rPr lang="ru-RU" sz="1350" b="0" i="0" dirty="0" smtClean="0"/>
              <a:t> а </a:t>
            </a:r>
            <a:r>
              <a:rPr lang="ru-RU" sz="1350" b="0" i="0" dirty="0"/>
              <a:t>также предпочтения пациента.</a:t>
            </a:r>
          </a:p>
          <a:p>
            <a:r>
              <a:rPr lang="ru-RU" sz="1350" i="0" dirty="0">
                <a:solidFill>
                  <a:srgbClr val="005DAC"/>
                </a:solidFill>
              </a:rPr>
              <a:t>ЕОК — нет (УУР С, УДД 4)</a:t>
            </a:r>
          </a:p>
          <a:p>
            <a:r>
              <a:rPr lang="ru-RU" sz="1350" b="0" i="0" dirty="0"/>
              <a:t>Рекомендуется использовать различные виды длительного </a:t>
            </a:r>
            <a:r>
              <a:rPr lang="ru-RU" sz="1350" b="0" i="0" dirty="0" err="1"/>
              <a:t>мониторирования</a:t>
            </a:r>
            <a:r>
              <a:rPr lang="ru-RU" sz="1350" b="0" i="0" dirty="0"/>
              <a:t> ЭКГ в зависимости от частоты развития клинических симптомов, связанных с брадикардиями или нарушениями проводимости.</a:t>
            </a:r>
          </a:p>
          <a:p>
            <a:r>
              <a:rPr lang="ru-RU" sz="1350" i="0" dirty="0">
                <a:solidFill>
                  <a:srgbClr val="005DAC"/>
                </a:solidFill>
              </a:rPr>
              <a:t>ЕОК — нет (УУР В, УДД 2)</a:t>
            </a:r>
          </a:p>
          <a:p>
            <a:r>
              <a:rPr lang="ru-RU" sz="1350" b="0" i="0" dirty="0"/>
              <a:t>Рекомендуется при хронической БА без гемодинамической нестабильности и при </a:t>
            </a:r>
            <a:r>
              <a:rPr lang="ru-RU" sz="1350" b="0" i="0" dirty="0" err="1"/>
              <a:t>интермиттирующих</a:t>
            </a:r>
            <a:r>
              <a:rPr lang="ru-RU" sz="1350" b="0" i="0" dirty="0"/>
              <a:t> редко возникающих БА проведение обследования пациента в амбулаторных условиях или в условиях госпитальной телеметрической регистрации ЭКГ.</a:t>
            </a:r>
          </a:p>
          <a:p>
            <a:r>
              <a:rPr lang="ru-RU" sz="1350" i="0" dirty="0">
                <a:solidFill>
                  <a:srgbClr val="005DAC"/>
                </a:solidFill>
              </a:rPr>
              <a:t>ЕОК — нет (УУР В, УДД 2)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051962"/>
            <a:ext cx="179588" cy="1795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1040" y="148675"/>
            <a:ext cx="4689448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1600" dirty="0"/>
              <a:t>РЕКОМЕНДАЦИИ </a:t>
            </a:r>
            <a:r>
              <a:rPr lang="ru-RU" sz="1600" dirty="0" smtClean="0"/>
              <a:t>ПО </a:t>
            </a:r>
            <a:r>
              <a:rPr lang="ru-RU" sz="1600" dirty="0"/>
              <a:t>ИСПОЛЬЗОВАНИЮ</a:t>
            </a:r>
          </a:p>
          <a:p>
            <a:r>
              <a:rPr lang="ru-RU" sz="1600" dirty="0"/>
              <a:t>ДЛИТЕЛЬНОГО МОНИТОРИРОВАНИЯ ЭКГ</a:t>
            </a:r>
            <a:endParaRPr lang="ru-RU" sz="1600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725040"/>
            <a:ext cx="179588" cy="17958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045326"/>
            <a:ext cx="179588" cy="17958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729834"/>
            <a:ext cx="179588" cy="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63722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6047843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ИМПЛАНТИРУЕМЫЕ КАРДИОМОНИТОРЫ</a:t>
            </a:r>
          </a:p>
        </p:txBody>
      </p:sp>
      <p:grpSp>
        <p:nvGrpSpPr>
          <p:cNvPr id="17" name="Group 54">
            <a:extLst>
              <a:ext uri="{FF2B5EF4-FFF2-40B4-BE49-F238E27FC236}">
                <a16:creationId xmlns:a16="http://schemas.microsoft.com/office/drawing/2014/main" id="{8DA8B753-80FA-4291-8D79-B094C41B64E2}"/>
              </a:ext>
            </a:extLst>
          </p:cNvPr>
          <p:cNvGrpSpPr>
            <a:grpSpLocks/>
          </p:cNvGrpSpPr>
          <p:nvPr/>
        </p:nvGrpSpPr>
        <p:grpSpPr bwMode="auto">
          <a:xfrm>
            <a:off x="3860945" y="916961"/>
            <a:ext cx="1611676" cy="2345017"/>
            <a:chOff x="3673475" y="1458976"/>
            <a:chExt cx="1835149" cy="2670048"/>
          </a:xfrm>
        </p:grpSpPr>
        <p:pic>
          <p:nvPicPr>
            <p:cNvPr id="18" name="Picture 38">
              <a:extLst>
                <a:ext uri="{FF2B5EF4-FFF2-40B4-BE49-F238E27FC236}">
                  <a16:creationId xmlns:a16="http://schemas.microsoft.com/office/drawing/2014/main" id="{A52B5B71-1BB8-416D-8BFB-D2CD65EE1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475" y="1458976"/>
              <a:ext cx="1835149" cy="2670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7">
              <a:extLst>
                <a:ext uri="{FF2B5EF4-FFF2-40B4-BE49-F238E27FC236}">
                  <a16:creationId xmlns:a16="http://schemas.microsoft.com/office/drawing/2014/main" id="{C440C793-55BB-4558-A8C5-7E4A11B33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3338" y="1466849"/>
              <a:ext cx="1395412" cy="770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ts val="2000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Effra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ts val="1838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7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ts val="1500"/>
                </a:lnSpc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5pPr>
              <a:lvl6pPr marL="25146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6pPr>
              <a:lvl7pPr marL="29718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7pPr>
              <a:lvl8pPr marL="34290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8pPr>
              <a:lvl9pPr marL="38862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2400" b="1" dirty="0">
                  <a:solidFill>
                    <a:schemeClr val="tx2"/>
                  </a:solidFill>
                </a:rPr>
                <a:t>2007</a:t>
              </a:r>
            </a:p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1400" dirty="0">
                  <a:solidFill>
                    <a:schemeClr val="bg1"/>
                  </a:solidFill>
                </a:rPr>
                <a:t>Reveal DX</a:t>
              </a:r>
            </a:p>
          </p:txBody>
        </p:sp>
        <p:pic>
          <p:nvPicPr>
            <p:cNvPr id="20" name="Picture 10">
              <a:extLst>
                <a:ext uri="{FF2B5EF4-FFF2-40B4-BE49-F238E27FC236}">
                  <a16:creationId xmlns:a16="http://schemas.microsoft.com/office/drawing/2014/main" id="{0E5833FF-C981-448C-B755-DFC19AF90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20636">
              <a:off x="3697288" y="2962275"/>
              <a:ext cx="1798637" cy="62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55">
            <a:extLst>
              <a:ext uri="{FF2B5EF4-FFF2-40B4-BE49-F238E27FC236}">
                <a16:creationId xmlns:a16="http://schemas.microsoft.com/office/drawing/2014/main" id="{A6AFBAA2-8452-4548-9932-6C1FEE0FE1CE}"/>
              </a:ext>
            </a:extLst>
          </p:cNvPr>
          <p:cNvGrpSpPr>
            <a:grpSpLocks/>
          </p:cNvGrpSpPr>
          <p:nvPr/>
        </p:nvGrpSpPr>
        <p:grpSpPr bwMode="auto">
          <a:xfrm>
            <a:off x="5468441" y="916961"/>
            <a:ext cx="1624224" cy="2345017"/>
            <a:chOff x="5503548" y="1458976"/>
            <a:chExt cx="1849752" cy="2670048"/>
          </a:xfrm>
        </p:grpSpPr>
        <p:pic>
          <p:nvPicPr>
            <p:cNvPr id="22" name="Picture 39">
              <a:extLst>
                <a:ext uri="{FF2B5EF4-FFF2-40B4-BE49-F238E27FC236}">
                  <a16:creationId xmlns:a16="http://schemas.microsoft.com/office/drawing/2014/main" id="{2E05F38E-6204-48AB-A685-F7863C363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548" y="1458976"/>
              <a:ext cx="1828795" cy="2670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7">
              <a:extLst>
                <a:ext uri="{FF2B5EF4-FFF2-40B4-BE49-F238E27FC236}">
                  <a16:creationId xmlns:a16="http://schemas.microsoft.com/office/drawing/2014/main" id="{DC0A08AD-97B6-46A9-A26C-4C569A655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4200" y="1466849"/>
              <a:ext cx="1257300" cy="770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ts val="2000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Effra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ts val="1838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7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ts val="1500"/>
                </a:lnSpc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5pPr>
              <a:lvl6pPr marL="25146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6pPr>
              <a:lvl7pPr marL="29718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7pPr>
              <a:lvl8pPr marL="34290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8pPr>
              <a:lvl9pPr marL="38862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2400" b="1" dirty="0">
                  <a:solidFill>
                    <a:schemeClr val="bg2"/>
                  </a:solidFill>
                </a:rPr>
                <a:t>2007</a:t>
              </a:r>
            </a:p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1400" dirty="0">
                  <a:solidFill>
                    <a:srgbClr val="FFFFFF"/>
                  </a:solidFill>
                </a:rPr>
                <a:t>Reveal XT</a:t>
              </a:r>
            </a:p>
          </p:txBody>
        </p:sp>
        <p:pic>
          <p:nvPicPr>
            <p:cNvPr id="24" name="Picture 18">
              <a:extLst>
                <a:ext uri="{FF2B5EF4-FFF2-40B4-BE49-F238E27FC236}">
                  <a16:creationId xmlns:a16="http://schemas.microsoft.com/office/drawing/2014/main" id="{49EDC97D-94C7-4A92-AB07-68A8E530A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20636">
              <a:off x="5568950" y="2967038"/>
              <a:ext cx="1784350" cy="61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56">
            <a:extLst>
              <a:ext uri="{FF2B5EF4-FFF2-40B4-BE49-F238E27FC236}">
                <a16:creationId xmlns:a16="http://schemas.microsoft.com/office/drawing/2014/main" id="{58292780-B05D-4B7C-9A7D-CBA89DC7DE94}"/>
              </a:ext>
            </a:extLst>
          </p:cNvPr>
          <p:cNvGrpSpPr>
            <a:grpSpLocks/>
          </p:cNvGrpSpPr>
          <p:nvPr/>
        </p:nvGrpSpPr>
        <p:grpSpPr bwMode="auto">
          <a:xfrm>
            <a:off x="7070356" y="915566"/>
            <a:ext cx="1606100" cy="2345017"/>
            <a:chOff x="7327905" y="1458000"/>
            <a:chExt cx="1828795" cy="2670048"/>
          </a:xfrm>
        </p:grpSpPr>
        <p:pic>
          <p:nvPicPr>
            <p:cNvPr id="26" name="Picture 44">
              <a:extLst>
                <a:ext uri="{FF2B5EF4-FFF2-40B4-BE49-F238E27FC236}">
                  <a16:creationId xmlns:a16="http://schemas.microsoft.com/office/drawing/2014/main" id="{A2516F47-12C7-4652-AF27-036B1069F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7905" y="1458000"/>
              <a:ext cx="1828795" cy="2670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7">
              <a:extLst>
                <a:ext uri="{FF2B5EF4-FFF2-40B4-BE49-F238E27FC236}">
                  <a16:creationId xmlns:a16="http://schemas.microsoft.com/office/drawing/2014/main" id="{FBBBACCF-0D34-4BAD-AF77-C35FC6CA0C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6655" y="1461176"/>
              <a:ext cx="1314446" cy="525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ts val="2000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Effra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ts val="1838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7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ts val="1500"/>
                </a:lnSpc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5pPr>
              <a:lvl6pPr marL="25146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6pPr>
              <a:lvl7pPr marL="29718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7pPr>
              <a:lvl8pPr marL="34290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8pPr>
              <a:lvl9pPr marL="38862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2400" b="1" dirty="0">
                  <a:solidFill>
                    <a:srgbClr val="FDCC2A"/>
                  </a:solidFill>
                </a:rPr>
                <a:t>201</a:t>
              </a:r>
              <a:r>
                <a:rPr lang="ru-RU" altLang="ru-RU" sz="2400" b="1" dirty="0" smtClean="0">
                  <a:solidFill>
                    <a:srgbClr val="FDCC2A"/>
                  </a:solidFill>
                </a:rPr>
                <a:t>8</a:t>
              </a:r>
              <a:endParaRPr lang="en-US" altLang="ru-RU" sz="2400" b="1" dirty="0">
                <a:solidFill>
                  <a:srgbClr val="FDCC2A"/>
                </a:solidFill>
              </a:endParaRPr>
            </a:p>
          </p:txBody>
        </p:sp>
      </p:grpSp>
      <p:grpSp>
        <p:nvGrpSpPr>
          <p:cNvPr id="28" name="Group 52">
            <a:extLst>
              <a:ext uri="{FF2B5EF4-FFF2-40B4-BE49-F238E27FC236}">
                <a16:creationId xmlns:a16="http://schemas.microsoft.com/office/drawing/2014/main" id="{92835DA5-D549-4F05-BA91-B003487127B1}"/>
              </a:ext>
            </a:extLst>
          </p:cNvPr>
          <p:cNvGrpSpPr>
            <a:grpSpLocks/>
          </p:cNvGrpSpPr>
          <p:nvPr/>
        </p:nvGrpSpPr>
        <p:grpSpPr bwMode="auto">
          <a:xfrm>
            <a:off x="634805" y="916961"/>
            <a:ext cx="1632590" cy="2345017"/>
            <a:chOff x="0" y="1458976"/>
            <a:chExt cx="1859275" cy="2670048"/>
          </a:xfrm>
        </p:grpSpPr>
        <p:pic>
          <p:nvPicPr>
            <p:cNvPr id="29" name="Picture 35">
              <a:extLst>
                <a:ext uri="{FF2B5EF4-FFF2-40B4-BE49-F238E27FC236}">
                  <a16:creationId xmlns:a16="http://schemas.microsoft.com/office/drawing/2014/main" id="{967EEB31-8649-44C9-BE47-F3B87B59F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58976"/>
              <a:ext cx="1859275" cy="2670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7">
              <a:extLst>
                <a:ext uri="{FF2B5EF4-FFF2-40B4-BE49-F238E27FC236}">
                  <a16:creationId xmlns:a16="http://schemas.microsoft.com/office/drawing/2014/main" id="{308ADEF4-853F-46E0-A2CB-6ECC358A8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014" y="1479612"/>
              <a:ext cx="1662391" cy="841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ts val="2000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Effra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ts val="1838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7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ts val="1500"/>
                </a:lnSpc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5pPr>
              <a:lvl6pPr marL="25146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6pPr>
              <a:lvl7pPr marL="29718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7pPr>
              <a:lvl8pPr marL="34290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8pPr>
              <a:lvl9pPr marL="38862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2400" b="1" dirty="0">
                  <a:solidFill>
                    <a:schemeClr val="tx2"/>
                  </a:solidFill>
                </a:rPr>
                <a:t>1998</a:t>
              </a:r>
            </a:p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1400" dirty="0">
                  <a:solidFill>
                    <a:schemeClr val="accent1"/>
                  </a:solidFill>
                </a:rPr>
                <a:t>Reveal</a:t>
              </a:r>
              <a:r>
                <a:rPr lang="en-US" altLang="ru-RU" b="1" baseline="40000" dirty="0">
                  <a:solidFill>
                    <a:schemeClr val="accent1"/>
                  </a:solidFill>
                </a:rPr>
                <a:t> </a:t>
              </a:r>
              <a:endParaRPr lang="en-US" altLang="ru-RU" b="1" dirty="0">
                <a:solidFill>
                  <a:schemeClr val="accent1"/>
                </a:solidFill>
              </a:endParaRPr>
            </a:p>
          </p:txBody>
        </p:sp>
        <p:pic>
          <p:nvPicPr>
            <p:cNvPr id="31" name="Picture 5">
              <a:extLst>
                <a:ext uri="{FF2B5EF4-FFF2-40B4-BE49-F238E27FC236}">
                  <a16:creationId xmlns:a16="http://schemas.microsoft.com/office/drawing/2014/main" id="{50BAB5AD-6237-4740-AC82-9B47AE407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20636">
              <a:off x="87313" y="2946400"/>
              <a:ext cx="1566862" cy="652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53">
            <a:extLst>
              <a:ext uri="{FF2B5EF4-FFF2-40B4-BE49-F238E27FC236}">
                <a16:creationId xmlns:a16="http://schemas.microsoft.com/office/drawing/2014/main" id="{185E1A00-E42D-46F2-967F-BF44ADCEE8AF}"/>
              </a:ext>
            </a:extLst>
          </p:cNvPr>
          <p:cNvGrpSpPr>
            <a:grpSpLocks/>
          </p:cNvGrpSpPr>
          <p:nvPr/>
        </p:nvGrpSpPr>
        <p:grpSpPr bwMode="auto">
          <a:xfrm>
            <a:off x="2263211" y="916961"/>
            <a:ext cx="1606100" cy="2345017"/>
            <a:chOff x="1854836" y="1458976"/>
            <a:chExt cx="1828795" cy="2670048"/>
          </a:xfrm>
        </p:grpSpPr>
        <p:pic>
          <p:nvPicPr>
            <p:cNvPr id="33" name="Picture 36">
              <a:extLst>
                <a:ext uri="{FF2B5EF4-FFF2-40B4-BE49-F238E27FC236}">
                  <a16:creationId xmlns:a16="http://schemas.microsoft.com/office/drawing/2014/main" id="{6A9A0C61-8879-4ED5-951E-45AC63FEF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4836" y="1458976"/>
              <a:ext cx="1828795" cy="2670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 Box 7">
              <a:extLst>
                <a:ext uri="{FF2B5EF4-FFF2-40B4-BE49-F238E27FC236}">
                  <a16:creationId xmlns:a16="http://schemas.microsoft.com/office/drawing/2014/main" id="{F59C8D75-7782-417D-9681-E56125402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9775" y="1466849"/>
              <a:ext cx="1362075" cy="770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ts val="2000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Effra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ts val="1838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7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tx2"/>
                  </a:solidFill>
                  <a:latin typeface="Effra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ts val="1663"/>
                </a:lnSpc>
                <a:spcAft>
                  <a:spcPts val="663"/>
                </a:spcAft>
                <a:buFont typeface="Wingdings" panose="05000000000000000000" pitchFamily="2" charset="2"/>
                <a:buChar char="§"/>
                <a:defRPr sz="15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ts val="1500"/>
                </a:lnSpc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5pPr>
              <a:lvl6pPr marL="25146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6pPr>
              <a:lvl7pPr marL="29718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7pPr>
              <a:lvl8pPr marL="34290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8pPr>
              <a:lvl9pPr marL="3886200" indent="-228600" defTabSz="455613"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ts val="663"/>
                </a:spcAft>
                <a:buFont typeface="Lucida Grande" charset="0"/>
                <a:buChar char="-"/>
                <a:defRPr sz="1300">
                  <a:solidFill>
                    <a:schemeClr val="accent1"/>
                  </a:solidFill>
                  <a:latin typeface="Effra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2400" b="1" dirty="0"/>
                <a:t>2000</a:t>
              </a:r>
            </a:p>
            <a:p>
              <a:pPr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r>
                <a:rPr lang="en-US" altLang="ru-RU" sz="1400" dirty="0">
                  <a:solidFill>
                    <a:srgbClr val="004B87"/>
                  </a:solidFill>
                </a:rPr>
                <a:t>Reveal Plus</a:t>
              </a:r>
            </a:p>
          </p:txBody>
        </p:sp>
        <p:pic>
          <p:nvPicPr>
            <p:cNvPr id="35" name="Picture 6">
              <a:extLst>
                <a:ext uri="{FF2B5EF4-FFF2-40B4-BE49-F238E27FC236}">
                  <a16:creationId xmlns:a16="http://schemas.microsoft.com/office/drawing/2014/main" id="{19B6B5CD-D581-49FC-9C8F-1C70C186B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20636">
              <a:off x="1924050" y="2940050"/>
              <a:ext cx="1681163" cy="61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" name="Picture Placeholder 4">
            <a:extLst>
              <a:ext uri="{FF2B5EF4-FFF2-40B4-BE49-F238E27FC236}">
                <a16:creationId xmlns:a16="http://schemas.microsoft.com/office/drawing/2014/main" id="{3B51FA41-4B9B-4925-A503-68E30CDAFB8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007" y="1703279"/>
            <a:ext cx="1449951" cy="144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C1E44EB-D182-4CFF-9271-C9E35286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66" y="3368666"/>
            <a:ext cx="7152591" cy="121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marL="188913" indent="-188913">
              <a:lnSpc>
                <a:spcPts val="2000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Effra" pitchFamily="34" charset="0"/>
                <a:ea typeface="MS PGothic" panose="020B0600070205080204" pitchFamily="34" charset="-128"/>
              </a:defRPr>
            </a:lvl1pPr>
            <a:lvl2pPr marL="377825" indent="-188913">
              <a:lnSpc>
                <a:spcPts val="1838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7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2pPr>
            <a:lvl3pPr marL="569913" indent="-188913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3pPr>
            <a:lvl4pPr marL="760413" indent="-188913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4pPr>
            <a:lvl5pPr marL="952500" indent="-188913">
              <a:lnSpc>
                <a:spcPts val="1500"/>
              </a:lnSpc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5pPr>
            <a:lvl6pPr marL="1409700" indent="-188913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6pPr>
            <a:lvl7pPr marL="1866900" indent="-188913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7pPr>
            <a:lvl8pPr marL="2324100" indent="-188913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8pPr>
            <a:lvl9pPr marL="2781300" indent="-188913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latin typeface="+mn-lt"/>
                <a:ea typeface="+mn-ea"/>
              </a:rPr>
              <a:t>Увеличение срока службы</a:t>
            </a:r>
          </a:p>
          <a:p>
            <a:pPr eaLnBrk="1" hangingPunct="1">
              <a:lnSpc>
                <a:spcPct val="1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latin typeface="+mn-lt"/>
                <a:ea typeface="+mn-ea"/>
              </a:rPr>
              <a:t>Уменьшение размера</a:t>
            </a:r>
          </a:p>
          <a:p>
            <a:pPr eaLnBrk="1" hangingPunct="1">
              <a:lnSpc>
                <a:spcPct val="1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latin typeface="+mn-lt"/>
                <a:ea typeface="+mn-ea"/>
              </a:rPr>
              <a:t>Улучшение алгоритмов (снижение количества ложноположительных результатов)</a:t>
            </a:r>
          </a:p>
          <a:p>
            <a:pPr eaLnBrk="1" hangingPunct="1">
              <a:lnSpc>
                <a:spcPct val="1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400" dirty="0">
                <a:latin typeface="+mn-lt"/>
                <a:ea typeface="+mn-ea"/>
              </a:rPr>
              <a:t>Удаленный мониторинг</a:t>
            </a:r>
            <a:endParaRPr lang="en-US" altLang="ru-RU" sz="14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28967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Placeholder 6">
            <a:extLst>
              <a:ext uri="{FF2B5EF4-FFF2-40B4-BE49-F238E27FC236}">
                <a16:creationId xmlns:a16="http://schemas.microsoft.com/office/drawing/2014/main" id="{30C83EC5-EEA4-4659-B756-C62773BE83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2" r="23859" b="549"/>
          <a:stretch>
            <a:fillRect/>
          </a:stretch>
        </p:blipFill>
        <p:spPr bwMode="auto">
          <a:xfrm>
            <a:off x="406494" y="771550"/>
            <a:ext cx="2264989" cy="403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00D45209-D709-42E7-A21C-E588C36C7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771550"/>
            <a:ext cx="5636840" cy="3016210"/>
          </a:xfrm>
        </p:spPr>
        <p:txBody>
          <a:bodyPr anchor="t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  <a:buClr>
                <a:srgbClr val="005DAC"/>
              </a:buClr>
              <a:buFont typeface="Calibri" panose="020F0502020204030204" pitchFamily="34" charset="0"/>
              <a:buChar char="•"/>
            </a:pPr>
            <a:r>
              <a:rPr lang="en-US" altLang="ru-RU" sz="1400" dirty="0"/>
              <a:t>Reveal LINQ </a:t>
            </a:r>
            <a:r>
              <a:rPr lang="ru-RU" altLang="ru-RU" sz="1400" dirty="0"/>
              <a:t> - маленькое беспроводное устройство, которое имплантируется под кожу, в грудной области,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rgbClr val="005DAC"/>
              </a:buClr>
              <a:buFont typeface="Calibri" panose="020F0502020204030204" pitchFamily="34" charset="0"/>
              <a:buChar char="•"/>
            </a:pPr>
            <a:r>
              <a:rPr lang="ru-RU" altLang="ru-RU" sz="1400" dirty="0"/>
              <a:t>масса 2,5 г (на  87</a:t>
            </a:r>
            <a:r>
              <a:rPr lang="en-US" altLang="ru-RU" sz="1400" dirty="0"/>
              <a:t>% </a:t>
            </a:r>
            <a:r>
              <a:rPr lang="ru-RU" altLang="ru-RU" sz="1400" dirty="0"/>
              <a:t>меньше предшествующей модели),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rgbClr val="005DAC"/>
              </a:buClr>
              <a:buFont typeface="Calibri" panose="020F0502020204030204" pitchFamily="34" charset="0"/>
              <a:buChar char="•"/>
            </a:pPr>
            <a:r>
              <a:rPr lang="ru-RU" altLang="ru-RU" sz="1400" dirty="0"/>
              <a:t>срок службы 3 года,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rgbClr val="005DAC"/>
              </a:buClr>
              <a:buFont typeface="Calibri" panose="020F0502020204030204" pitchFamily="34" charset="0"/>
              <a:buChar char="•"/>
            </a:pPr>
            <a:r>
              <a:rPr lang="ru-RU" altLang="ru-RU" sz="1400" dirty="0"/>
              <a:t>беспроводная передача данных,</a:t>
            </a:r>
            <a:endParaRPr lang="en-US" altLang="ru-RU" sz="1400" dirty="0"/>
          </a:p>
          <a:p>
            <a:pPr>
              <a:spcBef>
                <a:spcPts val="0"/>
              </a:spcBef>
              <a:spcAft>
                <a:spcPts val="1000"/>
              </a:spcAft>
              <a:buClr>
                <a:srgbClr val="005DAC"/>
              </a:buClr>
              <a:buFont typeface="Calibri" panose="020F0502020204030204" pitchFamily="34" charset="0"/>
              <a:buChar char="•"/>
            </a:pPr>
            <a:r>
              <a:rPr lang="ru-RU" altLang="ru-RU" sz="1400" dirty="0"/>
              <a:t>2 внутренних электрода для непрерывного мониторинга подкожной ЭКГ,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rgbClr val="005DAC"/>
              </a:buClr>
              <a:buFont typeface="Calibri" panose="020F0502020204030204" pitchFamily="34" charset="0"/>
              <a:buChar char="•"/>
            </a:pPr>
            <a:r>
              <a:rPr lang="ru-RU" altLang="ru-RU" sz="1400" dirty="0"/>
              <a:t>алгоритм «</a:t>
            </a:r>
            <a:r>
              <a:rPr lang="en-US" altLang="ru-RU" sz="1400" dirty="0"/>
              <a:t>True Rhythm</a:t>
            </a:r>
            <a:r>
              <a:rPr lang="ru-RU" altLang="ru-RU" sz="1400" dirty="0"/>
              <a:t>»</a:t>
            </a:r>
            <a:r>
              <a:rPr lang="en-US" altLang="ru-RU" sz="1400" dirty="0"/>
              <a:t> </a:t>
            </a:r>
            <a:r>
              <a:rPr lang="ru-RU" altLang="ru-RU" sz="1400" dirty="0"/>
              <a:t>для улучшения специфичности диагностики пароксизмов ФП,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rgbClr val="005DAC"/>
              </a:buClr>
              <a:buFont typeface="Calibri" panose="020F0502020204030204" pitchFamily="34" charset="0"/>
              <a:buChar char="•"/>
            </a:pPr>
            <a:r>
              <a:rPr lang="ru-RU" altLang="ru-RU" sz="1400" dirty="0"/>
              <a:t>безопасно проведение МРТ 1,5 и 3,0 Т.</a:t>
            </a:r>
            <a:endParaRPr lang="en-US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155829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" y="0"/>
            <a:ext cx="6084169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0" y="138077"/>
            <a:ext cx="6551899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/>
              <a:t>КОМПОНЕНТЫ СИСТЕМЫ МОНИТОРИРОВАНИЯ</a:t>
            </a:r>
          </a:p>
        </p:txBody>
      </p:sp>
      <p:pic>
        <p:nvPicPr>
          <p:cNvPr id="38" name="Picture Placeholder 6">
            <a:extLst>
              <a:ext uri="{FF2B5EF4-FFF2-40B4-BE49-F238E27FC236}">
                <a16:creationId xmlns:a16="http://schemas.microsoft.com/office/drawing/2014/main" id="{30C83EC5-EEA4-4659-B756-C62773BE83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2" r="23859" b="549"/>
          <a:stretch>
            <a:fillRect/>
          </a:stretch>
        </p:blipFill>
        <p:spPr bwMode="auto">
          <a:xfrm>
            <a:off x="611561" y="834929"/>
            <a:ext cx="1224135" cy="21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0">
            <a:extLst>
              <a:ext uri="{FF2B5EF4-FFF2-40B4-BE49-F238E27FC236}">
                <a16:creationId xmlns:a16="http://schemas.microsoft.com/office/drawing/2014/main" id="{72FA5344-0B9F-4274-BC28-EAF4AD03B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4" r="5446" b="10263"/>
          <a:stretch>
            <a:fillRect/>
          </a:stretch>
        </p:blipFill>
        <p:spPr bwMode="auto">
          <a:xfrm>
            <a:off x="5475648" y="1150606"/>
            <a:ext cx="1760648" cy="120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">
            <a:extLst>
              <a:ext uri="{FF2B5EF4-FFF2-40B4-BE49-F238E27FC236}">
                <a16:creationId xmlns:a16="http://schemas.microsoft.com/office/drawing/2014/main" id="{AC071869-6916-4107-BE63-CF12340D7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20720">
            <a:off x="821437" y="3059980"/>
            <a:ext cx="724588" cy="109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8">
            <a:extLst>
              <a:ext uri="{FF2B5EF4-FFF2-40B4-BE49-F238E27FC236}">
                <a16:creationId xmlns:a16="http://schemas.microsoft.com/office/drawing/2014/main" id="{2F6993EF-44F5-4DB5-B86C-834D37ABFF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45" y="1565999"/>
            <a:ext cx="604950" cy="65495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43" name="Picture 19">
            <a:extLst>
              <a:ext uri="{FF2B5EF4-FFF2-40B4-BE49-F238E27FC236}">
                <a16:creationId xmlns:a16="http://schemas.microsoft.com/office/drawing/2014/main" id="{B0E7285D-5E05-4A01-9344-9DA2CA9EDE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041" y="1500170"/>
            <a:ext cx="594620" cy="62490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  <p:pic>
        <p:nvPicPr>
          <p:cNvPr id="44" name="Picture 10">
            <a:extLst>
              <a:ext uri="{FF2B5EF4-FFF2-40B4-BE49-F238E27FC236}">
                <a16:creationId xmlns:a16="http://schemas.microsoft.com/office/drawing/2014/main" id="{0269803C-B4C8-4446-B334-CC6C88C70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917" y="2787774"/>
            <a:ext cx="1063876" cy="169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1" descr="http://fordj1-d1/RevealLINQ/images/Patient_Overview.png">
            <a:extLst>
              <a:ext uri="{FF2B5EF4-FFF2-40B4-BE49-F238E27FC236}">
                <a16:creationId xmlns:a16="http://schemas.microsoft.com/office/drawing/2014/main" id="{B657C7B5-ECD5-42B9-970E-1157EBDDE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/>
          <a:stretch/>
        </p:blipFill>
        <p:spPr bwMode="auto">
          <a:xfrm>
            <a:off x="3097753" y="3075006"/>
            <a:ext cx="2018757" cy="134583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6" name="Picture 44" descr="201404854_201404434_LINQ(30Day)SummaryReport.jpg">
            <a:extLst>
              <a:ext uri="{FF2B5EF4-FFF2-40B4-BE49-F238E27FC236}">
                <a16:creationId xmlns:a16="http://schemas.microsoft.com/office/drawing/2014/main" id="{51A2E725-69F0-44B6-BCE8-7C83EC65F2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3855" y="752986"/>
            <a:ext cx="1712655" cy="2215733"/>
          </a:xfrm>
          <a:prstGeom prst="rect">
            <a:avLst/>
          </a:prstGeom>
          <a:ln>
            <a:noFill/>
          </a:ln>
        </p:spPr>
      </p:pic>
      <p:sp>
        <p:nvSpPr>
          <p:cNvPr id="47" name="TextBox 34">
            <a:extLst>
              <a:ext uri="{FF2B5EF4-FFF2-40B4-BE49-F238E27FC236}">
                <a16:creationId xmlns:a16="http://schemas.microsoft.com/office/drawing/2014/main" id="{15C79270-1A18-4D3F-867E-3AF6B88C4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793" y="2795243"/>
            <a:ext cx="1236346" cy="52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10" rIns="91417" bIns="45710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spcAft>
                <a:spcPct val="0"/>
              </a:spcAft>
              <a:buFontTx/>
              <a:buNone/>
              <a:defRPr sz="1400">
                <a:ea typeface="MS PGothic" panose="020B0600070205080204" pitchFamily="34" charset="-128"/>
              </a:defRPr>
            </a:lvl1pPr>
            <a:lvl2pPr marL="742950" indent="-285750">
              <a:lnSpc>
                <a:spcPts val="1838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7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ts val="1500"/>
              </a:lnSpc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5pPr>
            <a:lvl6pPr marL="25146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6pPr>
            <a:lvl7pPr marL="29718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7pPr>
            <a:lvl8pPr marL="34290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8pPr>
            <a:lvl9pPr marL="38862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9pPr>
          </a:lstStyle>
          <a:p>
            <a:r>
              <a:rPr lang="ru-RU" altLang="ru-RU" dirty="0"/>
              <a:t>Мобильные оповещения</a:t>
            </a:r>
            <a:endParaRPr lang="en-US" altLang="ru-RU" dirty="0"/>
          </a:p>
        </p:txBody>
      </p:sp>
      <p:sp>
        <p:nvSpPr>
          <p:cNvPr id="48" name="TextBox 35">
            <a:extLst>
              <a:ext uri="{FF2B5EF4-FFF2-40B4-BE49-F238E27FC236}">
                <a16:creationId xmlns:a16="http://schemas.microsoft.com/office/drawing/2014/main" id="{A4697B74-FECD-4534-BD3E-E9E0E64FE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234" y="4421698"/>
            <a:ext cx="1363794" cy="307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10" rIns="91417" bIns="45710">
            <a:spAutoFit/>
          </a:bodyPr>
          <a:lstStyle>
            <a:lvl1pPr>
              <a:lnSpc>
                <a:spcPts val="2000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Effra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1838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7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ts val="1500"/>
              </a:lnSpc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5pPr>
            <a:lvl6pPr marL="25146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6pPr>
            <a:lvl7pPr marL="29718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7pPr>
            <a:lvl8pPr marL="34290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8pPr>
            <a:lvl9pPr marL="38862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ru-RU" altLang="ru-RU" sz="1400" dirty="0">
                <a:latin typeface="+mn-lt"/>
              </a:rPr>
              <a:t>Отчеты</a:t>
            </a:r>
            <a:endParaRPr lang="en-US" altLang="ru-RU" sz="1400" dirty="0">
              <a:latin typeface="+mn-lt"/>
            </a:endParaRPr>
          </a:p>
        </p:txBody>
      </p:sp>
      <p:sp>
        <p:nvSpPr>
          <p:cNvPr id="49" name="TextBox 36">
            <a:extLst>
              <a:ext uri="{FF2B5EF4-FFF2-40B4-BE49-F238E27FC236}">
                <a16:creationId xmlns:a16="http://schemas.microsoft.com/office/drawing/2014/main" id="{169640DF-52A6-4B35-A8B2-B35A743F6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81" y="4120810"/>
            <a:ext cx="1666617" cy="58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10" rIns="91417" bIns="45710">
            <a:spAutoFit/>
          </a:bodyPr>
          <a:lstStyle>
            <a:lvl1pPr>
              <a:lnSpc>
                <a:spcPts val="2000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Effra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1838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7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ts val="1500"/>
              </a:lnSpc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5pPr>
            <a:lvl6pPr marL="25146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6pPr>
            <a:lvl7pPr marL="29718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7pPr>
            <a:lvl8pPr marL="34290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8pPr>
            <a:lvl9pPr marL="38862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ru-RU" altLang="ru-RU" sz="1400" dirty="0">
                <a:latin typeface="+mn-lt"/>
              </a:rPr>
              <a:t>Помощник</a:t>
            </a:r>
            <a:r>
              <a:rPr lang="ru-RU" altLang="ru-RU" b="1" dirty="0">
                <a:latin typeface="+mn-lt"/>
              </a:rPr>
              <a:t> </a:t>
            </a:r>
            <a:r>
              <a:rPr lang="ru-RU" altLang="ru-RU" sz="1400" dirty="0">
                <a:latin typeface="+mn-lt"/>
              </a:rPr>
              <a:t>пациента</a:t>
            </a:r>
            <a:endParaRPr lang="en-US" altLang="ru-RU" sz="1400" dirty="0">
              <a:latin typeface="+mn-lt"/>
            </a:endParaRPr>
          </a:p>
        </p:txBody>
      </p:sp>
      <p:sp>
        <p:nvSpPr>
          <p:cNvPr id="50" name="TextBox 37">
            <a:extLst>
              <a:ext uri="{FF2B5EF4-FFF2-40B4-BE49-F238E27FC236}">
                <a16:creationId xmlns:a16="http://schemas.microsoft.com/office/drawing/2014/main" id="{A8224F3D-A615-4315-A49F-0EAC261BD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6296" y="1029805"/>
            <a:ext cx="1274741" cy="36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10" rIns="91417" bIns="45710">
            <a:spAutoFit/>
          </a:bodyPr>
          <a:lstStyle>
            <a:lvl1pPr>
              <a:lnSpc>
                <a:spcPts val="2000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Effra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1838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7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ts val="1500"/>
              </a:lnSpc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5pPr>
            <a:lvl6pPr marL="25146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6pPr>
            <a:lvl7pPr marL="29718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7pPr>
            <a:lvl8pPr marL="34290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8pPr>
            <a:lvl9pPr marL="38862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en-US" altLang="ru-RU" sz="1400" dirty="0" err="1">
                <a:latin typeface="+mn-lt"/>
              </a:rPr>
              <a:t>MyCareLink</a:t>
            </a:r>
            <a:r>
              <a:rPr lang="en-US" altLang="ru-RU" dirty="0" smtClean="0">
                <a:latin typeface="+mn-lt"/>
              </a:rPr>
              <a:t>™</a:t>
            </a:r>
            <a:endParaRPr lang="en-US" altLang="ru-RU" b="1" dirty="0">
              <a:latin typeface="+mn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4756812-318F-4F13-9B14-23FBB0E8F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752986"/>
            <a:ext cx="1424143" cy="73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10" rIns="91417" bIns="45710">
            <a:spAutoFit/>
          </a:bodyPr>
          <a:lstStyle>
            <a:lvl1pPr>
              <a:lnSpc>
                <a:spcPts val="2000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Effra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1838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7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tx2"/>
                </a:solidFill>
                <a:latin typeface="Effra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ts val="1663"/>
              </a:lnSpc>
              <a:spcAft>
                <a:spcPts val="663"/>
              </a:spcAft>
              <a:buFont typeface="Wingdings" panose="05000000000000000000" pitchFamily="2" charset="2"/>
              <a:buChar char="§"/>
              <a:defRPr sz="15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ts val="1500"/>
              </a:lnSpc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5pPr>
            <a:lvl6pPr marL="25146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6pPr>
            <a:lvl7pPr marL="29718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7pPr>
            <a:lvl8pPr marL="34290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8pPr>
            <a:lvl9pPr marL="3886200" indent="-228600" defTabSz="455613" eaLnBrk="0" fontAlgn="base" hangingPunct="0">
              <a:lnSpc>
                <a:spcPts val="1500"/>
              </a:lnSpc>
              <a:spcBef>
                <a:spcPct val="0"/>
              </a:spcBef>
              <a:spcAft>
                <a:spcPts val="663"/>
              </a:spcAft>
              <a:buFont typeface="Lucida Grande" charset="0"/>
              <a:buChar char="-"/>
              <a:defRPr sz="1300">
                <a:solidFill>
                  <a:schemeClr val="accent1"/>
                </a:solidFill>
                <a:latin typeface="Effra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ru-RU" altLang="ru-RU" sz="1400" dirty="0">
                <a:latin typeface="+mn-lt"/>
              </a:rPr>
              <a:t>Беспроводная передача данных</a:t>
            </a:r>
            <a:endParaRPr lang="en-US" altLang="ru-RU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9895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8"/>
            <a:ext cx="4464496" cy="83671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8"/>
            <a:ext cx="2474840" cy="83671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2A9D6C-9124-4091-89E6-FEE6F06DB877}"/>
              </a:ext>
            </a:extLst>
          </p:cNvPr>
          <p:cNvSpPr txBox="1"/>
          <p:nvPr/>
        </p:nvSpPr>
        <p:spPr>
          <a:xfrm>
            <a:off x="827584" y="1059582"/>
            <a:ext cx="7965920" cy="3888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450" b="1" i="1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400" b="0" i="0" dirty="0"/>
              <a:t>Пациентам с редкими симптомами (&gt;30 дней между симптомами), предположительно вызванными </a:t>
            </a:r>
            <a:r>
              <a:rPr lang="ru-RU" sz="1400" b="0" i="0" dirty="0" err="1"/>
              <a:t>брадикардией</a:t>
            </a:r>
            <a:r>
              <a:rPr lang="ru-RU" sz="1400" b="0" i="0" dirty="0"/>
              <a:t>, рекомендована имплантация петлевого регистратора*** для долговременной регистрации электрической активности проводящей системы сердца, если изначально </a:t>
            </a:r>
            <a:r>
              <a:rPr lang="ru-RU" sz="1400" b="0" i="0" dirty="0" err="1"/>
              <a:t>неинвазивная</a:t>
            </a:r>
            <a:r>
              <a:rPr lang="ru-RU" sz="1400" b="0" i="0" dirty="0"/>
              <a:t> оценка другими методами неинформативна. </a:t>
            </a:r>
          </a:p>
          <a:p>
            <a:r>
              <a:rPr lang="ru-RU" sz="1400" i="0" dirty="0">
                <a:solidFill>
                  <a:srgbClr val="005DAC"/>
                </a:solidFill>
              </a:rPr>
              <a:t>ЕОК — нет (УУР В, УДД 2</a:t>
            </a:r>
            <a:r>
              <a:rPr lang="ru-RU" sz="1400" i="0" dirty="0" smtClean="0">
                <a:solidFill>
                  <a:srgbClr val="005DAC"/>
                </a:solidFill>
              </a:rPr>
              <a:t>)</a:t>
            </a:r>
            <a:endParaRPr lang="ru-RU" sz="1400" i="0" dirty="0">
              <a:solidFill>
                <a:srgbClr val="005DAC"/>
              </a:solidFill>
            </a:endParaRPr>
          </a:p>
          <a:p>
            <a:r>
              <a:rPr lang="ru-RU" sz="1400" b="0" i="0" dirty="0" smtClean="0"/>
              <a:t>Имплантация </a:t>
            </a:r>
            <a:r>
              <a:rPr lang="ru-RU" sz="1400" b="0" i="0" dirty="0"/>
              <a:t>петлевого регистратора*** для долговременной регистрации электрической активности проводящей системы сердца рекомендовано вместо полного традиционного обследования пациентам с обмороками неясного генеза и сохранной функцией левого желудочка, когда клинические или ЭКГ-данные позволяют предположить </a:t>
            </a:r>
            <a:r>
              <a:rPr lang="ru-RU" sz="1400" b="0" i="0" dirty="0" err="1"/>
              <a:t>аритмогенную</a:t>
            </a:r>
            <a:r>
              <a:rPr lang="ru-RU" sz="1400" b="0" i="0" dirty="0"/>
              <a:t> природу обмороков. </a:t>
            </a:r>
          </a:p>
          <a:p>
            <a:r>
              <a:rPr lang="ru-RU" sz="1350" i="0" dirty="0">
                <a:solidFill>
                  <a:srgbClr val="005DAC"/>
                </a:solidFill>
              </a:rPr>
              <a:t>ЕОК — нет (УУР В, УДД 2</a:t>
            </a:r>
            <a:r>
              <a:rPr lang="ru-RU" sz="1350" i="0" dirty="0" smtClean="0">
                <a:solidFill>
                  <a:srgbClr val="005DAC"/>
                </a:solidFill>
              </a:rPr>
              <a:t>)</a:t>
            </a:r>
            <a:endParaRPr lang="ru-RU" sz="1350" i="0" dirty="0">
              <a:solidFill>
                <a:srgbClr val="005DAC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143020"/>
            <a:ext cx="179588" cy="1795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1040" y="173306"/>
            <a:ext cx="4613248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1600" dirty="0"/>
              <a:t>РЕКОМЕНДАЦИИ </a:t>
            </a:r>
            <a:r>
              <a:rPr lang="ru-RU" sz="1600" dirty="0"/>
              <a:t> </a:t>
            </a:r>
            <a:r>
              <a:rPr lang="ru-RU" sz="1600" dirty="0" smtClean="0"/>
              <a:t>К  </a:t>
            </a:r>
            <a:r>
              <a:rPr lang="ru-RU" sz="1600" dirty="0"/>
              <a:t>ИСПОЛЬЗОВАНИЮ </a:t>
            </a:r>
            <a:r>
              <a:rPr lang="ru-RU" sz="1600" dirty="0"/>
              <a:t>ИМПЛАНТИРУЕМЫХ </a:t>
            </a:r>
            <a:r>
              <a:rPr lang="ru-RU" sz="1600" dirty="0"/>
              <a:t> КАРДИОМОНИТОРОВ</a:t>
            </a:r>
            <a:endParaRPr lang="ru-RU" sz="16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283718"/>
            <a:ext cx="179588" cy="1795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34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8DD0AD-81B9-40E0-A3CB-60D72E170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79" y="1059582"/>
            <a:ext cx="6508346" cy="391330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-1" y="-1"/>
            <a:ext cx="5845501" cy="9155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7CF126-B842-4B95-8C44-5A35B86F80DA}"/>
              </a:ext>
            </a:extLst>
          </p:cNvPr>
          <p:cNvSpPr txBox="1"/>
          <p:nvPr/>
        </p:nvSpPr>
        <p:spPr>
          <a:xfrm>
            <a:off x="690277" y="-922"/>
            <a:ext cx="5155223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1800" dirty="0" smtClean="0"/>
              <a:t>АЛГОРИТМ ОЦЕНКИ СОСТОЯНИЯ ПАЦИЕНТА ПРИ ПОДОЗРЕНИИ НА БРАДИКАРДИЮ И НАРУШЕНИЯ ПРОВОДИМОСТИ</a:t>
            </a:r>
            <a:endParaRPr lang="ru-RU" sz="1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24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BFB892-711F-44DC-B4BE-7A22E77D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56" t="6667" r="27405" b="5841"/>
          <a:stretch/>
        </p:blipFill>
        <p:spPr>
          <a:xfrm>
            <a:off x="1043608" y="339503"/>
            <a:ext cx="3696711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CA880D-89F2-4557-90E9-8C4CA847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7" t="5217" r="30283" b="6204"/>
          <a:stretch/>
        </p:blipFill>
        <p:spPr>
          <a:xfrm>
            <a:off x="4879865" y="339503"/>
            <a:ext cx="3168352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419622"/>
            <a:ext cx="2997150" cy="25677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676400"/>
            <a:ext cx="2997150" cy="9048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1930028"/>
            <a:ext cx="2997150" cy="248022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979060" y="3498328"/>
            <a:ext cx="2997150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28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9"/>
            <a:ext cx="4464496" cy="81766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9"/>
            <a:ext cx="2551040" cy="81766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1040" y="104314"/>
            <a:ext cx="4181200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latin typeface="Calibri" panose="020F0502020204030204" pitchFamily="34" charset="0"/>
              </a:rPr>
              <a:t>ЛЕЧЕНИЕ, ВКЛЮЧАЯ МЕДИКАМЕНТОЗНУЮ </a:t>
            </a:r>
            <a:endParaRPr lang="ru-RU" sz="1600" dirty="0" smtClean="0">
              <a:latin typeface="Calibri" panose="020F0502020204030204" pitchFamily="34" charset="0"/>
            </a:endParaRPr>
          </a:p>
          <a:p>
            <a:pPr algn="l"/>
            <a:r>
              <a:rPr lang="ru-RU" sz="1600" dirty="0" smtClean="0">
                <a:latin typeface="Calibri" panose="020F0502020204030204" pitchFamily="34" charset="0"/>
              </a:rPr>
              <a:t>И </a:t>
            </a:r>
            <a:r>
              <a:rPr lang="ru-RU" sz="1600" dirty="0">
                <a:latin typeface="Calibri" panose="020F0502020204030204" pitchFamily="34" charset="0"/>
              </a:rPr>
              <a:t>НЕМЕДИКАМЕНТОЗНУЮ ТЕРАПИЮ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611561" y="1059582"/>
            <a:ext cx="76328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Медикаментозное лечение неотложных состояний</a:t>
            </a:r>
            <a:endParaRPr lang="en-US" sz="1400" dirty="0"/>
          </a:p>
          <a:p>
            <a:r>
              <a:rPr lang="ru-RU" sz="1400" dirty="0"/>
              <a:t>	Острое медикаментозное лечение ДСУ</a:t>
            </a:r>
            <a:endParaRPr lang="en-US" sz="1400" dirty="0"/>
          </a:p>
          <a:p>
            <a:r>
              <a:rPr lang="ru-RU" sz="1400" dirty="0"/>
              <a:t>	Острое медикаментозное лечение ПЖБ</a:t>
            </a:r>
            <a:endParaRPr lang="en-US" sz="1400" dirty="0"/>
          </a:p>
          <a:p>
            <a:endParaRPr lang="en-US" sz="1400" dirty="0"/>
          </a:p>
          <a:p>
            <a:r>
              <a:rPr lang="ru-RU" sz="1400" dirty="0"/>
              <a:t>Временная стимуляция для лечения неотложных БА состояний</a:t>
            </a:r>
            <a:endParaRPr lang="en-US" sz="1400" dirty="0"/>
          </a:p>
          <a:p>
            <a:r>
              <a:rPr lang="ru-RU" sz="1400" dirty="0"/>
              <a:t>	Временная стимуляция при ДСУ</a:t>
            </a:r>
            <a:endParaRPr lang="en-US" sz="1400" dirty="0"/>
          </a:p>
          <a:p>
            <a:r>
              <a:rPr lang="ru-RU" sz="1400" dirty="0"/>
              <a:t>	Временная стимуляция при ПЖБ</a:t>
            </a:r>
            <a:endParaRPr lang="en-US" sz="1400" dirty="0"/>
          </a:p>
          <a:p>
            <a:endParaRPr lang="en-US" sz="1400" dirty="0"/>
          </a:p>
          <a:p>
            <a:r>
              <a:rPr lang="ru-RU" sz="1400" dirty="0">
                <a:solidFill>
                  <a:srgbClr val="005DAC"/>
                </a:solidFill>
              </a:rPr>
              <a:t>Постоянная </a:t>
            </a:r>
            <a:r>
              <a:rPr lang="ru-RU" sz="1400" dirty="0" err="1">
                <a:solidFill>
                  <a:srgbClr val="005DAC"/>
                </a:solidFill>
              </a:rPr>
              <a:t>электрокардиостимуляция</a:t>
            </a:r>
            <a:endParaRPr lang="en-US" sz="1400" dirty="0">
              <a:solidFill>
                <a:srgbClr val="005DAC"/>
              </a:solidFill>
            </a:endParaRPr>
          </a:p>
          <a:p>
            <a:r>
              <a:rPr lang="ru-RU" sz="1400" dirty="0">
                <a:solidFill>
                  <a:srgbClr val="005DAC"/>
                </a:solidFill>
              </a:rPr>
              <a:t>	Постоянная </a:t>
            </a:r>
            <a:r>
              <a:rPr lang="ru-RU" sz="1400" dirty="0" err="1">
                <a:solidFill>
                  <a:srgbClr val="005DAC"/>
                </a:solidFill>
              </a:rPr>
              <a:t>кардиостимуляция</a:t>
            </a:r>
            <a:r>
              <a:rPr lang="ru-RU" sz="1400" dirty="0">
                <a:solidFill>
                  <a:srgbClr val="005DAC"/>
                </a:solidFill>
              </a:rPr>
              <a:t> при ДСУ</a:t>
            </a:r>
            <a:endParaRPr lang="en-US" sz="1400" dirty="0">
              <a:solidFill>
                <a:srgbClr val="005DAC"/>
              </a:solidFill>
            </a:endParaRPr>
          </a:p>
          <a:p>
            <a:r>
              <a:rPr lang="ru-RU" sz="1400" dirty="0">
                <a:solidFill>
                  <a:srgbClr val="005DAC"/>
                </a:solidFill>
              </a:rPr>
              <a:t>	Постоянная </a:t>
            </a:r>
            <a:r>
              <a:rPr lang="ru-RU" sz="1400" dirty="0" err="1">
                <a:solidFill>
                  <a:srgbClr val="005DAC"/>
                </a:solidFill>
              </a:rPr>
              <a:t>кардиостимуляция</a:t>
            </a:r>
            <a:r>
              <a:rPr lang="ru-RU" sz="1400" dirty="0">
                <a:solidFill>
                  <a:srgbClr val="005DAC"/>
                </a:solidFill>
              </a:rPr>
              <a:t> при ПЖБ</a:t>
            </a:r>
            <a:endParaRPr lang="en-US" sz="1400" dirty="0">
              <a:solidFill>
                <a:srgbClr val="005DAC"/>
              </a:solidFill>
            </a:endParaRPr>
          </a:p>
          <a:p>
            <a:endParaRPr lang="en-US" sz="1400" dirty="0"/>
          </a:p>
          <a:p>
            <a:r>
              <a:rPr lang="ru-RU" sz="1400" dirty="0" err="1"/>
              <a:t>Кардиостимуляция</a:t>
            </a:r>
            <a:r>
              <a:rPr lang="ru-RU" sz="1400" dirty="0"/>
              <a:t> при нарушениях проводимости </a:t>
            </a:r>
            <a:endParaRPr lang="en-US" sz="1400" dirty="0" smtClean="0"/>
          </a:p>
          <a:p>
            <a:r>
              <a:rPr lang="ru-RU" sz="1400" dirty="0" smtClean="0"/>
              <a:t>(</a:t>
            </a:r>
            <a:r>
              <a:rPr lang="ru-RU" sz="1400" dirty="0"/>
              <a:t>при атриовентрикулярной проводимости 1:1 и нормальном PR-интервале)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34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9"/>
            <a:ext cx="3960440" cy="741461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9"/>
            <a:ext cx="2551040" cy="741461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1040" y="104314"/>
            <a:ext cx="4037184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latin typeface="Calibri" panose="020F0502020204030204" pitchFamily="34" charset="0"/>
              </a:rPr>
              <a:t>РЕКОМЕНДАЦИИ ДЛЯ ОСТРОГО МЕДИКАМЕНТОЗНОГО ЛЕЧЕНИЯ ДСУ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27584" y="987574"/>
            <a:ext cx="734481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Пациентам с ДСУ с наличием симптоматики или </a:t>
            </a:r>
            <a:r>
              <a:rPr lang="ru-RU" sz="1400" dirty="0" err="1"/>
              <a:t>гемодинамически</a:t>
            </a:r>
            <a:r>
              <a:rPr lang="ru-RU" sz="1400" dirty="0"/>
              <a:t> нестабильным состоянием </a:t>
            </a:r>
            <a:r>
              <a:rPr lang="ru-RU" sz="1400" dirty="0">
                <a:solidFill>
                  <a:srgbClr val="E20000"/>
                </a:solidFill>
              </a:rPr>
              <a:t>введение Атропина** рекомендовано для увеличения частоты синусового ритма.</a:t>
            </a:r>
          </a:p>
          <a:p>
            <a:r>
              <a:rPr lang="ru-RU" sz="1400" b="1" dirty="0">
                <a:solidFill>
                  <a:srgbClr val="005DAC"/>
                </a:solidFill>
              </a:rPr>
              <a:t>ЕОК — нет (УУР С, УДД 4)</a:t>
            </a:r>
            <a:endParaRPr lang="en-US" sz="1400" b="1" dirty="0">
              <a:solidFill>
                <a:srgbClr val="005DAC"/>
              </a:solidFill>
            </a:endParaRPr>
          </a:p>
          <a:p>
            <a:endParaRPr lang="ru-RU" sz="1400" dirty="0"/>
          </a:p>
          <a:p>
            <a:r>
              <a:rPr lang="ru-RU" sz="1400" dirty="0"/>
              <a:t>Пациентам с ДСУ с наличием симптоматики или гемодинамическими нарушениями при низкой вероятности ишемической болезни сердца </a:t>
            </a:r>
            <a:r>
              <a:rPr lang="ru-RU" sz="1400" dirty="0">
                <a:solidFill>
                  <a:srgbClr val="E20000"/>
                </a:solidFill>
              </a:rPr>
              <a:t>#</a:t>
            </a:r>
            <a:r>
              <a:rPr lang="ru-RU" sz="1400" dirty="0" err="1">
                <a:solidFill>
                  <a:srgbClr val="E20000"/>
                </a:solidFill>
              </a:rPr>
              <a:t>Допамин</a:t>
            </a:r>
            <a:r>
              <a:rPr lang="ru-RU" sz="1400" dirty="0">
                <a:solidFill>
                  <a:srgbClr val="E20000"/>
                </a:solidFill>
              </a:rPr>
              <a:t>** рекомендован как препарат </a:t>
            </a:r>
            <a:r>
              <a:rPr lang="ru-RU" sz="1400" dirty="0"/>
              <a:t>для увеличения частоты сердечных сокращений и улучшения симптоматики.</a:t>
            </a:r>
          </a:p>
          <a:p>
            <a:r>
              <a:rPr lang="ru-RU" sz="1400" b="1" dirty="0">
                <a:solidFill>
                  <a:srgbClr val="005DAC"/>
                </a:solidFill>
              </a:rPr>
              <a:t>ЕОК — нет (УУР В, УДД 2)</a:t>
            </a:r>
          </a:p>
        </p:txBody>
      </p:sp>
      <p:graphicFrame>
        <p:nvGraphicFramePr>
          <p:cNvPr id="13" name="Таблица 14">
            <a:extLst>
              <a:ext uri="{FF2B5EF4-FFF2-40B4-BE49-F238E27FC236}">
                <a16:creationId xmlns:a16="http://schemas.microsoft.com/office/drawing/2014/main" id="{1F7C15F2-E367-4E39-A66C-E3A367A46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338460"/>
              </p:ext>
            </p:extLst>
          </p:nvPr>
        </p:nvGraphicFramePr>
        <p:xfrm>
          <a:off x="899592" y="2991077"/>
          <a:ext cx="7416824" cy="1618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1126">
                  <a:extLst>
                    <a:ext uri="{9D8B030D-6E8A-4147-A177-3AD203B41FA5}">
                      <a16:colId xmlns:a16="http://schemas.microsoft.com/office/drawing/2014/main" val="2628869555"/>
                    </a:ext>
                  </a:extLst>
                </a:gridCol>
                <a:gridCol w="4755698">
                  <a:extLst>
                    <a:ext uri="{9D8B030D-6E8A-4147-A177-3AD203B41FA5}">
                      <a16:colId xmlns:a16="http://schemas.microsoft.com/office/drawing/2014/main" val="675047347"/>
                    </a:ext>
                  </a:extLst>
                </a:gridCol>
              </a:tblGrid>
              <a:tr h="3517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ПРЕПАРАТ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СПОСОБ ВВЕДЕНИЯ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5284323"/>
                  </a:ext>
                </a:extLst>
              </a:tr>
              <a:tr h="7387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Атропин**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Внутривенно</a:t>
                      </a:r>
                    </a:p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 0,5-1 мг</a:t>
                      </a:r>
                    </a:p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Повторное введение каждые 2-5 мин. до максимальной дозы 3 мг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25128818"/>
                  </a:ext>
                </a:extLst>
              </a:tr>
              <a:tr h="5276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Адрено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и допамин-стимуляторы #Допамин**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Внутривенно 5-20 мкг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</a:t>
                      </a:r>
                    </a:p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 с 5 мкг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 и увеличение на 5 мкг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кг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 каждые 2 мин.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8186450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043060"/>
            <a:ext cx="179588" cy="1795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905040"/>
            <a:ext cx="179588" cy="1795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9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8"/>
            <a:ext cx="4505548" cy="770037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8"/>
            <a:ext cx="2551040" cy="770037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1040" y="104314"/>
            <a:ext cx="4181200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latin typeface="Calibri" panose="020F0502020204030204" pitchFamily="34" charset="0"/>
              </a:rPr>
              <a:t>ВРЕМЕННАЯ СТИМУЛЯЦИЯ ДЛЯ ЛЕЧЕНИЯ НЕОТЛОЖНЫХ СОСТОЯНИЙ ПРИ ДСУ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27584" y="987574"/>
            <a:ext cx="7560840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Пациентам с </a:t>
            </a:r>
            <a:r>
              <a:rPr lang="ru-RU" sz="1400" dirty="0" err="1"/>
              <a:t>персистирующей</a:t>
            </a:r>
            <a:r>
              <a:rPr lang="ru-RU" sz="1400" dirty="0"/>
              <a:t> </a:t>
            </a:r>
            <a:r>
              <a:rPr lang="ru-RU" sz="1400" dirty="0" err="1"/>
              <a:t>гемодинамически</a:t>
            </a:r>
            <a:r>
              <a:rPr lang="ru-RU" sz="1400" dirty="0"/>
              <a:t> нестабильной ДСУ, рефрактерной </a:t>
            </a:r>
            <a:r>
              <a:rPr lang="en-US" sz="1400" dirty="0" smtClean="0"/>
              <a:t>                        </a:t>
            </a:r>
            <a:r>
              <a:rPr lang="ru-RU" sz="1400" dirty="0" smtClean="0"/>
              <a:t>к </a:t>
            </a:r>
            <a:r>
              <a:rPr lang="ru-RU" sz="1400" dirty="0"/>
              <a:t>медикаментозной терапии, установка временного однокамерного или </a:t>
            </a:r>
            <a:r>
              <a:rPr lang="ru-RU" sz="1400" dirty="0" smtClean="0"/>
              <a:t>двухкамерного</a:t>
            </a:r>
            <a:r>
              <a:rPr lang="en-US" sz="1400" dirty="0" smtClean="0"/>
              <a:t>            </a:t>
            </a:r>
            <a:r>
              <a:rPr lang="ru-RU" sz="1400" dirty="0" smtClean="0"/>
              <a:t> </a:t>
            </a:r>
            <a:r>
              <a:rPr lang="ru-RU" sz="1400" dirty="0"/>
              <a:t>не </a:t>
            </a:r>
            <a:r>
              <a:rPr lang="ru-RU" sz="1400" dirty="0" err="1"/>
              <a:t>частотноадаптивного</a:t>
            </a:r>
            <a:r>
              <a:rPr lang="ru-RU" sz="1400" dirty="0"/>
              <a:t> ЭКС*** рекомендовано для увеличения частоты сердечных сокращений и </a:t>
            </a:r>
            <a:r>
              <a:rPr lang="ru-RU" sz="1400" dirty="0">
                <a:solidFill>
                  <a:srgbClr val="E20000"/>
                </a:solidFill>
              </a:rPr>
              <a:t>улучшения симптоматики, пока не будет установлен постоянный ЭКС или устранена брадикардия</a:t>
            </a:r>
            <a:r>
              <a:rPr lang="ru-RU" sz="1400" dirty="0"/>
              <a:t>. 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ΙС (УУР В, УДД 2)</a:t>
            </a:r>
          </a:p>
          <a:p>
            <a:r>
              <a:rPr lang="ru-RU" sz="1400" dirty="0"/>
              <a:t>Пациентам с ДСУ и выраженными симптомами или нестабильной гемодинамикой установка временного однокамерного или двухкамерного не </a:t>
            </a:r>
            <a:r>
              <a:rPr lang="ru-RU" sz="1400" dirty="0" err="1"/>
              <a:t>частотноадаптивного</a:t>
            </a:r>
            <a:r>
              <a:rPr lang="ru-RU" sz="1400" dirty="0"/>
              <a:t> ЭКС***  рекомендовано для увеличения частоты сердечных сокращений и улучшения </a:t>
            </a:r>
            <a:r>
              <a:rPr lang="ru-RU" sz="1400" dirty="0" smtClean="0"/>
              <a:t>симптоматики</a:t>
            </a:r>
            <a:r>
              <a:rPr lang="en-US" sz="1400" dirty="0" smtClean="0"/>
              <a:t>     </a:t>
            </a:r>
            <a:r>
              <a:rPr lang="ru-RU" sz="1400" dirty="0" smtClean="0"/>
              <a:t> </a:t>
            </a:r>
            <a:r>
              <a:rPr lang="ru-RU" sz="1400" dirty="0"/>
              <a:t>до установки постоянного ЭКС*** или до разрешения брадикардии.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нет (УУР А, УДД 2)</a:t>
            </a:r>
          </a:p>
          <a:p>
            <a:r>
              <a:rPr lang="ru-RU" sz="1400" dirty="0"/>
              <a:t>Пациентам с ДСУ и минимальными и/или нечастыми симптомами </a:t>
            </a:r>
            <a:r>
              <a:rPr lang="ru-RU" sz="1400" dirty="0">
                <a:solidFill>
                  <a:srgbClr val="E20000"/>
                </a:solidFill>
              </a:rPr>
              <a:t>без гемодинамических </a:t>
            </a:r>
            <a:r>
              <a:rPr lang="ru-RU" sz="1400" dirty="0"/>
              <a:t>расстройств установка временного однокамерного или двухкамерного не </a:t>
            </a:r>
            <a:r>
              <a:rPr lang="ru-RU" sz="1400" dirty="0" err="1"/>
              <a:t>частотноадаптивного</a:t>
            </a:r>
            <a:r>
              <a:rPr lang="ru-RU" sz="1400" dirty="0"/>
              <a:t> ЭКС*** </a:t>
            </a:r>
            <a:r>
              <a:rPr lang="ru-RU" sz="1400" dirty="0">
                <a:solidFill>
                  <a:srgbClr val="E20000"/>
                </a:solidFill>
              </a:rPr>
              <a:t>не рекомендовано</a:t>
            </a:r>
            <a:r>
              <a:rPr lang="ru-RU" sz="1400" dirty="0"/>
              <a:t>.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нет (УУР С, УДД 4)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043060"/>
            <a:ext cx="179588" cy="1795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464170"/>
            <a:ext cx="179588" cy="17958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651870"/>
            <a:ext cx="179588" cy="1795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462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9"/>
            <a:ext cx="4505548" cy="76051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1" y="20539"/>
            <a:ext cx="2524125" cy="76051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1040" y="104314"/>
            <a:ext cx="4181200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>
                <a:latin typeface="Calibri" panose="020F0502020204030204" pitchFamily="34" charset="0"/>
              </a:rPr>
              <a:t>ВРЕМЕННАЯ СТИМУЛЯЦИЯ ДЛЯ ЛЕЧЕНИЯ НЕОТЛОЖНЫХ СОСТОЯНИЙ ПРИ </a:t>
            </a:r>
            <a:r>
              <a:rPr lang="ru-RU" sz="1600" dirty="0" smtClean="0">
                <a:latin typeface="Calibri" panose="020F0502020204030204" pitchFamily="34" charset="0"/>
              </a:rPr>
              <a:t>ПЖБ</a:t>
            </a:r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27584" y="1059582"/>
            <a:ext cx="7560840" cy="2375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Пациентам с симптоматичной ПЖБ ΙΙ и ΙΙΙ степени и гемодинамическими расстройствами и при </a:t>
            </a:r>
            <a:r>
              <a:rPr lang="ru-RU" sz="1400" dirty="0" err="1"/>
              <a:t>рефрактерности</a:t>
            </a:r>
            <a:r>
              <a:rPr lang="ru-RU" sz="1400" dirty="0"/>
              <a:t> к медикаментозной терапии рекомендована установка временного однокамерного или двухкамерного не </a:t>
            </a:r>
            <a:r>
              <a:rPr lang="ru-RU" sz="1400" dirty="0" err="1"/>
              <a:t>частотноадаптивного</a:t>
            </a:r>
            <a:r>
              <a:rPr lang="ru-RU" sz="1400" dirty="0"/>
              <a:t> ЭКС***  </a:t>
            </a:r>
            <a:r>
              <a:rPr lang="ru-RU" sz="1400" dirty="0">
                <a:solidFill>
                  <a:srgbClr val="E20000"/>
                </a:solidFill>
              </a:rPr>
              <a:t>для увеличения частоты сердечных сокращений и улучшения симптоматики</a:t>
            </a:r>
            <a:r>
              <a:rPr lang="ru-RU" sz="1400" dirty="0"/>
              <a:t>. 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ΙС (УУР С, УДД 4)</a:t>
            </a:r>
          </a:p>
          <a:p>
            <a:r>
              <a:rPr lang="ru-RU" sz="1400" dirty="0"/>
              <a:t>Пациентам с симптоматичной ПЖБ ΙΙ и ΙΙΙ степени и гемодинамическими расстройствами и при </a:t>
            </a:r>
            <a:r>
              <a:rPr lang="ru-RU" sz="1400" dirty="0" err="1"/>
              <a:t>рефрактерности</a:t>
            </a:r>
            <a:r>
              <a:rPr lang="ru-RU" sz="1400" dirty="0"/>
              <a:t> к медикаментозной терапии установка временного однокамерного или двухкамерного не </a:t>
            </a:r>
            <a:r>
              <a:rPr lang="ru-RU" sz="1400" dirty="0" err="1"/>
              <a:t>частотноадаптивного</a:t>
            </a:r>
            <a:r>
              <a:rPr lang="ru-RU" sz="1400" dirty="0"/>
              <a:t> ЭКС*** </a:t>
            </a:r>
            <a:r>
              <a:rPr lang="ru-RU" sz="1400" dirty="0">
                <a:solidFill>
                  <a:srgbClr val="E20000"/>
                </a:solidFill>
              </a:rPr>
              <a:t> рекомендована до установки постоянного ЭКС***</a:t>
            </a:r>
            <a:r>
              <a:rPr lang="ru-RU" sz="1400" dirty="0"/>
              <a:t>. </a:t>
            </a:r>
          </a:p>
          <a:p>
            <a:r>
              <a:rPr lang="ru-RU" sz="1400" b="1" dirty="0">
                <a:solidFill>
                  <a:srgbClr val="005DAC"/>
                </a:solidFill>
              </a:rPr>
              <a:t>ЕОК — нет (УУР С, УДД 5)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115068"/>
            <a:ext cx="179588" cy="1795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317626"/>
            <a:ext cx="179588" cy="1795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32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8DD0AD-81B9-40E0-A3CB-60D72E170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30" y="915566"/>
            <a:ext cx="7455563" cy="302433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-1" y="0"/>
            <a:ext cx="6948265" cy="506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7CF126-B842-4B95-8C44-5A35B86F80DA}"/>
              </a:ext>
            </a:extLst>
          </p:cNvPr>
          <p:cNvSpPr txBox="1"/>
          <p:nvPr/>
        </p:nvSpPr>
        <p:spPr>
          <a:xfrm>
            <a:off x="690277" y="21853"/>
            <a:ext cx="6257987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Алгоритм действий при острой брадикардии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1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3" y="20538"/>
            <a:ext cx="4334180" cy="576064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8"/>
            <a:ext cx="2551040" cy="576064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2574826" y="167144"/>
            <a:ext cx="4608512" cy="369332"/>
          </a:xfrm>
        </p:spPr>
        <p:txBody>
          <a:bodyPr wrap="square">
            <a:spAutoFit/>
          </a:bodyPr>
          <a:lstStyle/>
          <a:p>
            <a:pPr algn="l"/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ПОСТОЯННАЯ КАРДИОСТИМУЛЯЦИЯ</a:t>
            </a:r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2A9D6C-9124-4091-89E6-FEE6F06DB877}"/>
              </a:ext>
            </a:extLst>
          </p:cNvPr>
          <p:cNvSpPr txBox="1"/>
          <p:nvPr/>
        </p:nvSpPr>
        <p:spPr>
          <a:xfrm>
            <a:off x="638528" y="771550"/>
            <a:ext cx="6885800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450" b="1" i="1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400" i="0" dirty="0"/>
              <a:t>Постоянная </a:t>
            </a:r>
            <a:r>
              <a:rPr lang="ru-RU" sz="1400" i="0" dirty="0" err="1"/>
              <a:t>электрокардиостимуляция</a:t>
            </a:r>
            <a:endParaRPr lang="en-US" sz="1400" i="0" dirty="0"/>
          </a:p>
          <a:p>
            <a:r>
              <a:rPr lang="ru-RU" sz="1400" i="0" dirty="0"/>
              <a:t>	</a:t>
            </a:r>
            <a:r>
              <a:rPr lang="ru-RU" sz="1400" b="0" i="0" dirty="0"/>
              <a:t>Постоянная </a:t>
            </a:r>
            <a:r>
              <a:rPr lang="ru-RU" sz="1400" b="0" i="0" dirty="0" err="1"/>
              <a:t>кардиостимуляция</a:t>
            </a:r>
            <a:r>
              <a:rPr lang="ru-RU" sz="1400" b="0" i="0" dirty="0"/>
              <a:t> при ДСУ</a:t>
            </a:r>
            <a:endParaRPr lang="en-US" sz="1400" b="0" i="0" dirty="0"/>
          </a:p>
          <a:p>
            <a:r>
              <a:rPr lang="ru-RU" sz="1400" b="0" i="0" dirty="0"/>
              <a:t>	Постоянная </a:t>
            </a:r>
            <a:r>
              <a:rPr lang="ru-RU" sz="1400" b="0" i="0" dirty="0" err="1"/>
              <a:t>кардиостимуляция</a:t>
            </a:r>
            <a:r>
              <a:rPr lang="ru-RU" sz="1400" b="0" i="0" dirty="0"/>
              <a:t> при ПЖБ</a:t>
            </a:r>
            <a:endParaRPr lang="en-US" sz="1400" b="0" i="0" dirty="0"/>
          </a:p>
          <a:p>
            <a:endParaRPr lang="en-US" sz="1400" i="0" dirty="0"/>
          </a:p>
          <a:p>
            <a:r>
              <a:rPr lang="ru-RU" sz="1400" i="0" dirty="0" err="1">
                <a:solidFill>
                  <a:srgbClr val="E20000"/>
                </a:solidFill>
              </a:rPr>
              <a:t>Кардиостимуляция</a:t>
            </a:r>
            <a:r>
              <a:rPr lang="ru-RU" sz="1400" i="0" dirty="0">
                <a:solidFill>
                  <a:srgbClr val="E20000"/>
                </a:solidFill>
              </a:rPr>
              <a:t> при нарушениях проводимости </a:t>
            </a:r>
          </a:p>
          <a:p>
            <a:r>
              <a:rPr lang="ru-RU" sz="1400" b="0" i="0" dirty="0">
                <a:solidFill>
                  <a:srgbClr val="E20000"/>
                </a:solidFill>
              </a:rPr>
              <a:t>(при атриовентрикулярной проводимости 1:1 и нормальном PR-интервале)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6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8"/>
            <a:ext cx="4505548" cy="914773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8"/>
            <a:ext cx="2483768" cy="914773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1040" y="104314"/>
            <a:ext cx="4473848" cy="70788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Calibri" panose="020F0502020204030204" pitchFamily="34" charset="0"/>
              </a:rPr>
              <a:t>КАРДИОСТИМУЛЯЦИЯ ПРИ НАРУШЕНИЯХ ПРОВОДИМОСТИ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27584" y="1059582"/>
            <a:ext cx="7560840" cy="271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lvl="0" algn="just"/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Пациентам с обмороками и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блокадами ножек пучка Гиса (БНПГ) с HV-интервалом 70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мс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или более или доказанной при ЭФИ внутриузловой блокаде рекомендована постоянная стимуляция. </a:t>
            </a:r>
          </a:p>
          <a:p>
            <a:pPr marR="90170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</a:t>
            </a:r>
            <a:r>
              <a:rPr lang="en-US" sz="1400" b="1" dirty="0">
                <a:solidFill>
                  <a:srgbClr val="005DAC"/>
                </a:solidFill>
              </a:rPr>
              <a:t>IB</a:t>
            </a:r>
            <a:r>
              <a:rPr lang="ru-RU" sz="1400" b="1" dirty="0">
                <a:solidFill>
                  <a:srgbClr val="005DAC"/>
                </a:solidFill>
              </a:rPr>
              <a:t> (УУР </a:t>
            </a:r>
            <a:r>
              <a:rPr lang="en-US" sz="1400" b="1" dirty="0">
                <a:solidFill>
                  <a:srgbClr val="005DAC"/>
                </a:solidFill>
              </a:rPr>
              <a:t>B</a:t>
            </a:r>
            <a:r>
              <a:rPr lang="ru-RU" sz="1400" b="1" dirty="0">
                <a:solidFill>
                  <a:srgbClr val="005DAC"/>
                </a:solidFill>
              </a:rPr>
              <a:t>, УДД 3)</a:t>
            </a:r>
          </a:p>
          <a:p>
            <a:pPr marR="90170" lvl="0" algn="just"/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Пациентам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с альтернирующей блокадой ножек пучка Гиса с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симтоматикой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или без нее рекомендуется постоянная стимуляция. </a:t>
            </a:r>
          </a:p>
          <a:p>
            <a:pPr marR="90170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</a:t>
            </a:r>
            <a:r>
              <a:rPr lang="en-US" sz="1400" b="1" dirty="0">
                <a:solidFill>
                  <a:srgbClr val="005DAC"/>
                </a:solidFill>
              </a:rPr>
              <a:t>IC</a:t>
            </a:r>
            <a:r>
              <a:rPr lang="ru-RU" sz="1400" b="1" dirty="0">
                <a:solidFill>
                  <a:srgbClr val="005DAC"/>
                </a:solidFill>
              </a:rPr>
              <a:t> (УУР А, УДД 3)</a:t>
            </a:r>
          </a:p>
          <a:p>
            <a:pPr marR="90170" lvl="0" algn="just"/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Бессимптомным пациентам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с изолированным нарушением проводимости, атриовентрикулярной проводимостью 1:1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и отсутствием других показаний к стимуляции постоянная стимуляция 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не рекомендована.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pPr marR="90170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</a:t>
            </a:r>
            <a:r>
              <a:rPr lang="en-US" sz="1400" b="1" dirty="0">
                <a:solidFill>
                  <a:srgbClr val="005DAC"/>
                </a:solidFill>
              </a:rPr>
              <a:t>IIIB</a:t>
            </a:r>
            <a:r>
              <a:rPr lang="ru-RU" sz="1400" b="1" dirty="0">
                <a:solidFill>
                  <a:srgbClr val="005DAC"/>
                </a:solidFill>
              </a:rPr>
              <a:t> (УУР А, УДД 3)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126943"/>
            <a:ext cx="179588" cy="1795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103319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871657"/>
            <a:ext cx="179588" cy="1795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23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9"/>
            <a:ext cx="4505548" cy="827186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9"/>
            <a:ext cx="2551040" cy="827186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623048" y="104314"/>
            <a:ext cx="4181200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latin typeface="Calibri" panose="020F0502020204030204" pitchFamily="34" charset="0"/>
              </a:rPr>
              <a:t>КАРДИОСТИМУЛЯЦИЯ ПРИ ОТДЕЛЬНЫХ ВИДАХ ПАТОЛОГИЧЕСКИХ СОСТОЯНИЙ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659818" y="987574"/>
            <a:ext cx="756084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err="1">
                <a:ea typeface="Calibri" panose="020F0502020204030204" pitchFamily="34" charset="0"/>
              </a:rPr>
              <a:t>Кардиостимуляция</a:t>
            </a:r>
            <a:r>
              <a:rPr lang="ru-RU" sz="1400" dirty="0">
                <a:ea typeface="Calibri" panose="020F0502020204030204" pitchFamily="34" charset="0"/>
              </a:rPr>
              <a:t> у пациентов после операций на сердце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Рекомендации по проведению 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кардиостимуляции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у пациентов после коронарного шунтирования.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Рекомендации по проведению 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кардиостимуляции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у пациентов после хирургического лечения фибрилляции предсердий.</a:t>
            </a:r>
            <a:endParaRPr lang="en-US" sz="14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Рекомендации по проведению 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кардиостимуляции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у пациентов после протезирования аортального клапана.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Рекомендации по проведению 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кардиостимуляции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у пациентов после протезирования митрального клапана.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Рекомендации по проведению 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кардиостимуляции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у пациентов после операций на 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трикуспидальном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клапане.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Рекомендации по проведению 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кардиостимуляции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у пациентов после </a:t>
            </a:r>
            <a:r>
              <a:rPr lang="ru-RU" sz="1400" dirty="0" err="1">
                <a:solidFill>
                  <a:srgbClr val="C00000"/>
                </a:solidFill>
                <a:ea typeface="Calibri" panose="020F0502020204030204" pitchFamily="34" charset="0"/>
              </a:rPr>
              <a:t>транскатетерной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</a:rPr>
              <a:t> имплантации аортального клапана.</a:t>
            </a:r>
            <a:endParaRPr lang="en-US" sz="1400" dirty="0">
              <a:solidFill>
                <a:srgbClr val="C00000"/>
              </a:solidFill>
              <a:ea typeface="Calibri" panose="020F0502020204030204" pitchFamily="34" charset="0"/>
            </a:endParaRPr>
          </a:p>
          <a:p>
            <a:r>
              <a:rPr lang="ru-RU" sz="1400" dirty="0" err="1">
                <a:ea typeface="Calibri" panose="020F0502020204030204" pitchFamily="34" charset="0"/>
              </a:rPr>
              <a:t>Кардиостимуляция</a:t>
            </a:r>
            <a:r>
              <a:rPr lang="ru-RU" sz="1400" dirty="0">
                <a:ea typeface="Calibri" panose="020F0502020204030204" pitchFamily="34" charset="0"/>
              </a:rPr>
              <a:t> у пациентов с врожденными пороками сердца</a:t>
            </a:r>
            <a:endParaRPr lang="en-US" sz="1400" dirty="0">
              <a:ea typeface="Calibri" panose="020F0502020204030204" pitchFamily="34" charset="0"/>
            </a:endParaRPr>
          </a:p>
          <a:p>
            <a:r>
              <a:rPr lang="ru-RU" sz="1400" dirty="0" err="1">
                <a:ea typeface="Calibri" panose="020F0502020204030204" pitchFamily="34" charset="0"/>
              </a:rPr>
              <a:t>Кардиостимуляция</a:t>
            </a:r>
            <a:r>
              <a:rPr lang="ru-RU" sz="1400" dirty="0">
                <a:ea typeface="Calibri" panose="020F0502020204030204" pitchFamily="34" charset="0"/>
              </a:rPr>
              <a:t> у пациентов с инфарктом миокарда</a:t>
            </a:r>
            <a:endParaRPr lang="en-US" sz="1400" dirty="0">
              <a:ea typeface="Calibri" panose="020F0502020204030204" pitchFamily="34" charset="0"/>
            </a:endParaRPr>
          </a:p>
          <a:p>
            <a:r>
              <a:rPr lang="ru-RU" sz="1400" dirty="0" err="1">
                <a:ea typeface="Calibri" panose="020F0502020204030204" pitchFamily="34" charset="0"/>
              </a:rPr>
              <a:t>Кардиостимуляция</a:t>
            </a:r>
            <a:r>
              <a:rPr lang="ru-RU" sz="1400" dirty="0">
                <a:ea typeface="Calibri" panose="020F0502020204030204" pitchFamily="34" charset="0"/>
              </a:rPr>
              <a:t> у пациентов с </a:t>
            </a:r>
            <a:r>
              <a:rPr lang="ru-RU" sz="1400" dirty="0" err="1">
                <a:ea typeface="Calibri" panose="020F0502020204030204" pitchFamily="34" charset="0"/>
              </a:rPr>
              <a:t>синкопальными</a:t>
            </a:r>
            <a:r>
              <a:rPr lang="ru-RU" sz="1400" dirty="0">
                <a:ea typeface="Calibri" panose="020F0502020204030204" pitchFamily="34" charset="0"/>
              </a:rPr>
              <a:t> состояниями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9"/>
            <a:ext cx="4505548" cy="114151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9"/>
            <a:ext cx="2524125" cy="114151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5776" y="125219"/>
            <a:ext cx="4536504" cy="9233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latin typeface="Calibri" panose="020F0502020204030204" pitchFamily="34" charset="0"/>
              </a:rPr>
              <a:t>Рекомендации по проведению </a:t>
            </a:r>
            <a:r>
              <a:rPr lang="ru-RU" sz="1800" dirty="0" err="1" smtClean="0">
                <a:latin typeface="Calibri" panose="020F0502020204030204" pitchFamily="34" charset="0"/>
              </a:rPr>
              <a:t>кардиостимуляции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у пациентов после коронарного шунтирования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14884" y="1293217"/>
            <a:ext cx="7560840" cy="271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lvl="0" algn="just"/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Пациентам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с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симптомной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послеоперационной ДСУ или ПЖБ или гемодинамической 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нестабильностью, которые не разрешились после изолированного шунтирования коронарных артерий, рекомендована постоянная стимуляция. </a:t>
            </a:r>
          </a:p>
          <a:p>
            <a:pPr marR="90170" algn="just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</a:t>
            </a:r>
            <a:r>
              <a:rPr lang="en-US" sz="1400" b="1" dirty="0">
                <a:solidFill>
                  <a:srgbClr val="005DAC"/>
                </a:solidFill>
              </a:rPr>
              <a:t>IC</a:t>
            </a:r>
            <a:r>
              <a:rPr lang="ru-RU" sz="1400" b="1" dirty="0">
                <a:solidFill>
                  <a:srgbClr val="005DAC"/>
                </a:solidFill>
              </a:rPr>
              <a:t> (УУР В, УДД 2)</a:t>
            </a:r>
          </a:p>
          <a:p>
            <a:pPr marR="90170" lvl="0" algn="just"/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Пациентам, перенесшим изолированное шунтирование коронарных артерий, установка временной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эпикардиальной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стимуляции рекомендована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</a:p>
          <a:p>
            <a:pPr marR="90170" algn="just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</a:t>
            </a:r>
            <a:r>
              <a:rPr lang="en-US" sz="1400" b="1" dirty="0">
                <a:solidFill>
                  <a:srgbClr val="005DAC"/>
                </a:solidFill>
              </a:rPr>
              <a:t>IC</a:t>
            </a:r>
            <a:r>
              <a:rPr lang="ru-RU" sz="1400" b="1" dirty="0">
                <a:solidFill>
                  <a:srgbClr val="005DAC"/>
                </a:solidFill>
              </a:rPr>
              <a:t> (УУР В, УДД 2)</a:t>
            </a:r>
          </a:p>
          <a:p>
            <a:pPr marR="90170" lvl="0" algn="just"/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Пациентам, перенесшим шунтирование коронарных артерий, которым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требуются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бивентрикулярная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или желудочковая стимуляция,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интраоперационная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имплантация постоянных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эпикардиальных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электродов на левый желудочек рекомендована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</a:p>
          <a:p>
            <a:pPr marR="90170" algn="just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нет (УУР С, УДД 5)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360578"/>
            <a:ext cx="179588" cy="1795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329904"/>
            <a:ext cx="179588" cy="1795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112467"/>
            <a:ext cx="179588" cy="1795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2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411760" y="125219"/>
            <a:ext cx="4248472" cy="120032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latin typeface="Calibri" panose="020F0502020204030204" pitchFamily="34" charset="0"/>
              </a:rPr>
              <a:t>Рекомендации по проведению </a:t>
            </a:r>
            <a:r>
              <a:rPr lang="ru-RU" sz="1800" dirty="0" err="1">
                <a:latin typeface="Calibri" panose="020F0502020204030204" pitchFamily="34" charset="0"/>
              </a:rPr>
              <a:t>кардиостимуляции</a:t>
            </a:r>
            <a:r>
              <a:rPr lang="ru-RU" sz="1800" dirty="0">
                <a:latin typeface="Calibri" panose="020F0502020204030204" pitchFamily="34" charset="0"/>
              </a:rPr>
              <a:t> у пациентов после </a:t>
            </a:r>
            <a:r>
              <a:rPr lang="ru-RU" sz="1800" dirty="0" err="1">
                <a:latin typeface="Calibri" panose="020F0502020204030204" pitchFamily="34" charset="0"/>
              </a:rPr>
              <a:t>транскатетерной</a:t>
            </a:r>
            <a:r>
              <a:rPr lang="ru-RU" sz="1800" dirty="0">
                <a:latin typeface="Calibri" panose="020F0502020204030204" pitchFamily="34" charset="0"/>
              </a:rPr>
              <a:t> имплантации аортального клапана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14884" y="1293217"/>
            <a:ext cx="7560840" cy="271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lvl="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Пациентам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с послеоперационной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симптомной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ПЖБ или гемодинамической нестабильностью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, которая не разрешается после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транскатетерной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имплантации аортального клапана, постоянная стимуляция рекомендуется. </a:t>
            </a:r>
          </a:p>
          <a:p>
            <a:pPr marR="90170" algn="just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</a:t>
            </a:r>
            <a:r>
              <a:rPr lang="en-US" sz="1400" b="1" dirty="0">
                <a:solidFill>
                  <a:srgbClr val="005DAC"/>
                </a:solidFill>
              </a:rPr>
              <a:t>IC</a:t>
            </a:r>
            <a:r>
              <a:rPr lang="ru-RU" sz="1400" b="1" dirty="0">
                <a:solidFill>
                  <a:srgbClr val="005DAC"/>
                </a:solidFill>
              </a:rPr>
              <a:t> (УУР А, УДД 2)</a:t>
            </a:r>
          </a:p>
          <a:p>
            <a:pPr marR="90170" lvl="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Пациентам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с послеоперационной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персистирующей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блокадой ветвей ножек пучка Гиса 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после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транскатетерной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имплантации аортального клапана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рекомендовано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мониторирование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брадикардии. </a:t>
            </a:r>
          </a:p>
          <a:p>
            <a:pPr marR="90170" algn="just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</a:t>
            </a:r>
            <a:r>
              <a:rPr lang="en-US" sz="1400" b="1" dirty="0">
                <a:solidFill>
                  <a:srgbClr val="005DAC"/>
                </a:solidFill>
              </a:rPr>
              <a:t>IC</a:t>
            </a:r>
            <a:r>
              <a:rPr lang="ru-RU" sz="1400" b="1" dirty="0">
                <a:solidFill>
                  <a:srgbClr val="005DAC"/>
                </a:solidFill>
              </a:rPr>
              <a:t> (УУР В, УДД 3)</a:t>
            </a:r>
          </a:p>
          <a:p>
            <a:pPr marR="90170" lvl="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У пациентов 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с послеоперационной </a:t>
            </a:r>
            <a:r>
              <a:rPr lang="ru-RU" sz="1400" dirty="0" err="1">
                <a:solidFill>
                  <a:srgbClr val="E20000"/>
                </a:solidFill>
                <a:ea typeface="Calibri" panose="020F0502020204030204" pitchFamily="34" charset="0"/>
              </a:rPr>
              <a:t>персистирующей</a:t>
            </a:r>
            <a:r>
              <a:rPr lang="ru-RU" sz="1400" dirty="0">
                <a:solidFill>
                  <a:srgbClr val="E20000"/>
                </a:solidFill>
                <a:ea typeface="Calibri" panose="020F0502020204030204" pitchFamily="34" charset="0"/>
              </a:rPr>
              <a:t> БЛНПГ 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после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транскатетерной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имплантации аортального клапана имплантация постоянного ЭКС***рекомендована. </a:t>
            </a:r>
          </a:p>
          <a:p>
            <a:pPr marR="90170" algn="just">
              <a:spcAft>
                <a:spcPts val="1000"/>
              </a:spcAft>
            </a:pPr>
            <a:r>
              <a:rPr lang="ru-RU" sz="1400" b="1" dirty="0">
                <a:solidFill>
                  <a:srgbClr val="005DAC"/>
                </a:solidFill>
              </a:rPr>
              <a:t>ЕОК — нет (УУР В, УДД 3)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360578"/>
            <a:ext cx="179588" cy="1795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329904"/>
            <a:ext cx="179588" cy="1795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309441"/>
            <a:ext cx="179588" cy="17958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339752" y="20539"/>
            <a:ext cx="4505548" cy="114151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20539"/>
            <a:ext cx="2524125" cy="114151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55776" y="125219"/>
            <a:ext cx="4536504" cy="9233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latin typeface="Calibri" panose="020F0502020204030204" pitchFamily="34" charset="0"/>
              </a:rPr>
              <a:t>Рекомендации по проведению </a:t>
            </a:r>
            <a:r>
              <a:rPr lang="ru-RU" sz="1800" dirty="0" err="1" smtClean="0">
                <a:latin typeface="Calibri" panose="020F0502020204030204" pitchFamily="34" charset="0"/>
              </a:rPr>
              <a:t>кардиостимуляции</a:t>
            </a:r>
            <a:r>
              <a:rPr lang="ru-RU" sz="1800" dirty="0" smtClean="0">
                <a:latin typeface="Calibri" panose="020F0502020204030204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</a:rPr>
              <a:t>у пациентов после коронарного шунтирования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43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BFB892-711F-44DC-B4BE-7A22E77D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56" t="6667" r="27405" b="5841"/>
          <a:stretch/>
        </p:blipFill>
        <p:spPr>
          <a:xfrm>
            <a:off x="1043608" y="339503"/>
            <a:ext cx="3696711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CA880D-89F2-4557-90E9-8C4CA847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7" t="5217" r="30283" b="6204"/>
          <a:stretch/>
        </p:blipFill>
        <p:spPr>
          <a:xfrm>
            <a:off x="2267744" y="339503"/>
            <a:ext cx="3168352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419622"/>
            <a:ext cx="2997150" cy="25677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676400"/>
            <a:ext cx="2997150" cy="9048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930028"/>
            <a:ext cx="2997150" cy="248022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3498328"/>
            <a:ext cx="2997150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195B91-A1DC-4E1F-BEF4-7CA912A4FD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74" t="5083" r="29239" b="6339"/>
          <a:stretch/>
        </p:blipFill>
        <p:spPr>
          <a:xfrm>
            <a:off x="4696508" y="339503"/>
            <a:ext cx="3403884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787567" y="3277541"/>
            <a:ext cx="3211782" cy="275284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80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7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339752" y="20539"/>
            <a:ext cx="4680520" cy="75101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0539"/>
            <a:ext cx="2551040" cy="75101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74826" y="51470"/>
            <a:ext cx="424847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latin typeface="Calibri" panose="020F0502020204030204" pitchFamily="34" charset="0"/>
              </a:rPr>
              <a:t>Рекомендации к экстракции электродов </a:t>
            </a:r>
            <a:endParaRPr lang="en-US" sz="1800" dirty="0" smtClean="0">
              <a:latin typeface="Calibri" panose="020F0502020204030204" pitchFamily="34" charset="0"/>
            </a:endParaRPr>
          </a:p>
          <a:p>
            <a:pPr algn="l"/>
            <a:r>
              <a:rPr lang="ru-RU" sz="1800" dirty="0" smtClean="0">
                <a:latin typeface="Calibri" panose="020F0502020204030204" pitchFamily="34" charset="0"/>
              </a:rPr>
              <a:t>при </a:t>
            </a:r>
            <a:r>
              <a:rPr lang="ru-RU" sz="1800" u="sng" dirty="0">
                <a:latin typeface="Calibri" panose="020F0502020204030204" pitchFamily="34" charset="0"/>
              </a:rPr>
              <a:t>инфекционных осложнениях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14884" y="915566"/>
            <a:ext cx="757354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lvl="0">
              <a:spcAft>
                <a:spcPts val="800"/>
              </a:spcAft>
            </a:pP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 верифицированной системной инфекции — клапанный эндокардит, электрод-ассоциированный эндокардит, сепсис — рекомендовано полное удаление системы стимуляции и всех ранее имплантированных</a:t>
            </a:r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(УУР В, УДД 3) </a:t>
            </a:r>
          </a:p>
          <a:p>
            <a:pPr marR="90170" lvl="0">
              <a:spcAft>
                <a:spcPts val="800"/>
              </a:spcAft>
            </a:pP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 верифицированной инфекции, связанной с местом имплантированной системы ЭКС*** — абсцесс ложа, пролежень, кожная эрозия, свищ, — даже при отсутствии клинических доказательств вовлечения в процесс внутрисосудистой порции ЭЭ рекомендовано полное удаление системы стимуляции </a:t>
            </a:r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УУР В, УДД 3) </a:t>
            </a:r>
          </a:p>
          <a:p>
            <a:pPr marR="90170" lvl="0">
              <a:spcAft>
                <a:spcPts val="800"/>
              </a:spcAft>
            </a:pP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 подтвержденной инфекции внутригрудной части </a:t>
            </a:r>
            <a:r>
              <a:rPr lang="ru-RU" sz="1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эпикардиальной</a:t>
            </a: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системы стимуляции рекомендовано полное удаление </a:t>
            </a:r>
            <a:r>
              <a:rPr lang="ru-RU" sz="1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эпикардиальных</a:t>
            </a: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электродов и/или пластин</a:t>
            </a:r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(УУР В, УДД 3) </a:t>
            </a:r>
          </a:p>
          <a:p>
            <a:pPr marR="90170" lvl="0">
              <a:spcAft>
                <a:spcPts val="800"/>
              </a:spcAft>
            </a:pP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 клинической манифестации (бактериемия) латентной грамположительной инфекции рекомендовано полное удаление системы стимуляции и всех ранее имплантированных ЭЭ (УУР В, УДД 3) </a:t>
            </a:r>
          </a:p>
          <a:p>
            <a:pPr marR="90170" lvl="0">
              <a:spcAft>
                <a:spcPts val="800"/>
              </a:spcAft>
            </a:pP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 сохраняющейся бактериемии, вызванной грамотрицательными микроорганизмами, рекомендовано полное удаление системы стимуляции и всех ранее имплантированных ЭЭ</a:t>
            </a:r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(УУР С, УДД 4)</a:t>
            </a:r>
          </a:p>
          <a:p>
            <a:pPr marR="90170" lvl="0">
              <a:spcAft>
                <a:spcPts val="800"/>
              </a:spcAft>
            </a:pP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 поверхностном инфицировании послеоперационной раны в области имплантации рекомендовано удаление системы стимуляции и ее компонентов</a:t>
            </a:r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(УУР В, УДД 3) </a:t>
            </a:r>
          </a:p>
          <a:p>
            <a:pPr marR="90170" lvl="0">
              <a:spcAft>
                <a:spcPts val="800"/>
              </a:spcAft>
            </a:pPr>
            <a:r>
              <a:rPr lang="ru-RU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 длительной антибактериальной терапии хронической бактериемии в случаях, когда доказан другой источник инфекции, удаление системы стимуляции и ее компонентов не рекомендовано (УУР А, УДД 3)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952002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607694"/>
            <a:ext cx="179588" cy="17958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248146"/>
            <a:ext cx="179588" cy="1795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723386"/>
            <a:ext cx="179588" cy="17958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191870"/>
            <a:ext cx="179588" cy="17958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651870"/>
            <a:ext cx="179588" cy="17958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4127974"/>
            <a:ext cx="179588" cy="1795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50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411760" y="51470"/>
            <a:ext cx="3888432" cy="101566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Calibri" panose="020F0502020204030204" pitchFamily="34" charset="0"/>
              </a:rPr>
              <a:t>Рекомендации к экстракции электродов при </a:t>
            </a:r>
            <a:r>
              <a:rPr lang="ru-RU" sz="2000" u="sng" dirty="0">
                <a:latin typeface="Calibri" panose="020F0502020204030204" pitchFamily="34" charset="0"/>
              </a:rPr>
              <a:t>неинфекционных осложнениях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14884" y="915566"/>
            <a:ext cx="7573540" cy="382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300" dirty="0"/>
              <a:t>Удаление ЭЭ рекомендовано пациентам с </a:t>
            </a:r>
            <a:r>
              <a:rPr lang="ru-RU" sz="1300" dirty="0" err="1"/>
              <a:t>жизнеугрожающими</a:t>
            </a:r>
            <a:r>
              <a:rPr lang="ru-RU" sz="1300" dirty="0"/>
              <a:t> </a:t>
            </a:r>
            <a:r>
              <a:rPr lang="ru-RU" sz="1300" dirty="0" err="1"/>
              <a:t>аримиями</a:t>
            </a:r>
            <a:r>
              <a:rPr lang="ru-RU" sz="1300" dirty="0"/>
              <a:t>, причиной которых являются сами </a:t>
            </a:r>
            <a:r>
              <a:rPr lang="ru-RU" sz="1300" dirty="0" smtClean="0"/>
              <a:t>электроды</a:t>
            </a:r>
            <a:r>
              <a:rPr lang="ru-RU" sz="1400" b="1" dirty="0">
                <a:solidFill>
                  <a:srgbClr val="005DAC"/>
                </a:solidFill>
              </a:rPr>
              <a:t> (УУР С, УДД 4) </a:t>
            </a:r>
          </a:p>
          <a:p>
            <a:pPr>
              <a:spcAft>
                <a:spcPts val="1000"/>
              </a:spcAft>
            </a:pPr>
            <a:r>
              <a:rPr lang="ru-RU" sz="1300" dirty="0"/>
              <a:t>Удаление ЭЭ рекомендовано в случаях, когда ЭЭ из-за их дизайна или нарушения целостности представляют собой непосредственную угрозу (напр., перелом и </a:t>
            </a:r>
            <a:r>
              <a:rPr lang="ru-RU" sz="1300" dirty="0" err="1"/>
              <a:t>протрузия</a:t>
            </a:r>
            <a:r>
              <a:rPr lang="ru-RU" sz="1300" dirty="0"/>
              <a:t> стилета в J-образных электродах</a:t>
            </a:r>
            <a:r>
              <a:rPr lang="ru-RU" sz="1300" dirty="0" smtClean="0"/>
              <a:t>) </a:t>
            </a:r>
            <a:r>
              <a:rPr lang="ru-RU" sz="1400" b="1" dirty="0">
                <a:solidFill>
                  <a:srgbClr val="005DAC"/>
                </a:solidFill>
              </a:rPr>
              <a:t>(УУР С, УДД 4) </a:t>
            </a:r>
          </a:p>
          <a:p>
            <a:pPr>
              <a:spcAft>
                <a:spcPts val="1000"/>
              </a:spcAft>
            </a:pPr>
            <a:r>
              <a:rPr lang="ru-RU" sz="1300" dirty="0"/>
              <a:t>Удаление ЭЭ рекомендовано в случаях, когда они препятствуют проведению противоопухолевого лечения (радиационная терапия, реконструктивная хирургия) </a:t>
            </a:r>
            <a:r>
              <a:rPr lang="ru-RU" sz="1400" b="1" dirty="0">
                <a:solidFill>
                  <a:srgbClr val="005DAC"/>
                </a:solidFill>
              </a:rPr>
              <a:t>(УУР С, УДД 4) </a:t>
            </a:r>
          </a:p>
          <a:p>
            <a:pPr>
              <a:spcAft>
                <a:spcPts val="1000"/>
              </a:spcAft>
            </a:pPr>
            <a:r>
              <a:rPr lang="ru-RU" sz="1300" dirty="0"/>
              <a:t>Удаление ЭЭ рекомендовано в случаях, когда диагностика состояния пациента требует безальтернативного использования МРТ </a:t>
            </a:r>
            <a:r>
              <a:rPr lang="ru-RU" sz="1400" b="1" dirty="0">
                <a:solidFill>
                  <a:srgbClr val="005DAC"/>
                </a:solidFill>
              </a:rPr>
              <a:t>(УУР В, УДД 3)</a:t>
            </a:r>
          </a:p>
          <a:p>
            <a:pPr>
              <a:spcAft>
                <a:spcPts val="1000"/>
              </a:spcAft>
            </a:pPr>
            <a:r>
              <a:rPr lang="ru-RU" sz="1300" dirty="0"/>
              <a:t>Удаление ЭЭ не рекомендовано пациентам с прогнозируемой длительностью жизни менее 1 года</a:t>
            </a:r>
            <a:r>
              <a:rPr lang="en-US" sz="1300" dirty="0"/>
              <a:t> </a:t>
            </a:r>
            <a:r>
              <a:rPr lang="ru-RU" sz="1300" dirty="0"/>
              <a:t> </a:t>
            </a:r>
            <a:r>
              <a:rPr lang="ru-RU" sz="1400" b="1" dirty="0">
                <a:solidFill>
                  <a:srgbClr val="005DAC"/>
                </a:solidFill>
              </a:rPr>
              <a:t>(УУР С, УДД 4) </a:t>
            </a:r>
          </a:p>
          <a:p>
            <a:pPr>
              <a:spcAft>
                <a:spcPts val="1000"/>
              </a:spcAft>
            </a:pPr>
            <a:r>
              <a:rPr lang="ru-RU" sz="1300" dirty="0"/>
              <a:t>Удаление ЭЭ не рекомендовано в ситуациях, когда установлено аномальное позиционирование ЭЭ (имплантирован через подключичную артерию, аорту, плевру, средостение, стенку предсердия или желудочка). В случаях клинической необходимости используются дополнительные методики с обязательной хирургической страховкой </a:t>
            </a:r>
            <a:r>
              <a:rPr lang="ru-RU" sz="1400" b="1" dirty="0">
                <a:solidFill>
                  <a:srgbClr val="005DAC"/>
                </a:solidFill>
              </a:rPr>
              <a:t>(УУР В, УДД 3) 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66" y="987574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1528066"/>
            <a:ext cx="179588" cy="17958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248146"/>
            <a:ext cx="179588" cy="1795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2787774"/>
            <a:ext cx="179588" cy="17958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328266"/>
            <a:ext cx="179588" cy="17958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6" y="3867894"/>
            <a:ext cx="179588" cy="17958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339752" y="20539"/>
            <a:ext cx="4680520" cy="75101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20539"/>
            <a:ext cx="2551040" cy="75101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74826" y="51470"/>
            <a:ext cx="424847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latin typeface="Calibri" panose="020F0502020204030204" pitchFamily="34" charset="0"/>
              </a:rPr>
              <a:t>Рекомендации к экстракции электродов </a:t>
            </a:r>
            <a:endParaRPr lang="en-US" sz="1800" dirty="0" smtClean="0">
              <a:latin typeface="Calibri" panose="020F0502020204030204" pitchFamily="34" charset="0"/>
            </a:endParaRPr>
          </a:p>
          <a:p>
            <a:pPr algn="l"/>
            <a:r>
              <a:rPr lang="ru-RU" sz="1800" dirty="0" smtClean="0">
                <a:latin typeface="Calibri" panose="020F0502020204030204" pitchFamily="34" charset="0"/>
              </a:rPr>
              <a:t>при </a:t>
            </a:r>
            <a:r>
              <a:rPr lang="ru-RU" sz="1800" u="sng" dirty="0">
                <a:latin typeface="Calibri" panose="020F0502020204030204" pitchFamily="34" charset="0"/>
              </a:rPr>
              <a:t>инфекционных осложнениях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84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11560" y="123904"/>
            <a:ext cx="15121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Что нового</a:t>
            </a:r>
            <a:endParaRPr lang="ru-RU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411760" y="51470"/>
            <a:ext cx="3888432" cy="101566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Calibri" panose="020F0502020204030204" pitchFamily="34" charset="0"/>
              </a:rPr>
              <a:t>Рекомендации к экстракции электродов при </a:t>
            </a:r>
            <a:r>
              <a:rPr lang="ru-RU" sz="2000" u="sng" dirty="0">
                <a:latin typeface="Calibri" panose="020F0502020204030204" pitchFamily="34" charset="0"/>
              </a:rPr>
              <a:t>неинфекционных осложнениях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4A8BCB-7EA7-44D5-A900-B3184277BD9B}"/>
              </a:ext>
            </a:extLst>
          </p:cNvPr>
          <p:cNvSpPr txBox="1"/>
          <p:nvPr/>
        </p:nvSpPr>
        <p:spPr>
          <a:xfrm>
            <a:off x="814884" y="915566"/>
            <a:ext cx="8005588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ru-RU" sz="1300" dirty="0"/>
              <a:t>Пациентам с выраженной хронической болью в области имплантированного устройства, когда ее проявления невозможно устранить медикаментозным или хирургическим путем и отсутствует какая-либо альтернатива разрешения проблемы, рекомендовано удаление системы стимуляции или ее компонентов </a:t>
            </a:r>
            <a:r>
              <a:rPr lang="ru-RU" sz="1300" b="1" dirty="0">
                <a:solidFill>
                  <a:srgbClr val="005DAC"/>
                </a:solidFill>
              </a:rPr>
              <a:t>(УУР В, УДД 3) </a:t>
            </a:r>
          </a:p>
          <a:p>
            <a:pPr>
              <a:spcAft>
                <a:spcPts val="500"/>
              </a:spcAft>
            </a:pPr>
            <a:r>
              <a:rPr lang="ru-RU" sz="1300" dirty="0"/>
              <a:t>Пациентам с клинически значимыми проявлениями тромбоэмболического синдрома, связанного с образованием тромбов на электроде или фрагменте электрода, рекомендовано удаление ЭЭ </a:t>
            </a:r>
            <a:r>
              <a:rPr lang="ru-RU" sz="1300" b="1" dirty="0">
                <a:solidFill>
                  <a:srgbClr val="005DAC"/>
                </a:solidFill>
              </a:rPr>
              <a:t>(УУР В, УДД 3) </a:t>
            </a:r>
          </a:p>
          <a:p>
            <a:pPr>
              <a:spcAft>
                <a:spcPts val="500"/>
              </a:spcAft>
            </a:pPr>
            <a:r>
              <a:rPr lang="ru-RU" sz="1300" dirty="0"/>
              <a:t>Пациентам с двусторонними тромбозами подключичных вен или тромбозом ВПВ, препятствующими имплантации необходимого для пациента ЭЭ, рекомендовано удаление ЭЭ </a:t>
            </a:r>
            <a:r>
              <a:rPr lang="ru-RU" sz="1300" b="1" dirty="0">
                <a:solidFill>
                  <a:srgbClr val="005DAC"/>
                </a:solidFill>
              </a:rPr>
              <a:t>(УУР А, УДД 3) </a:t>
            </a:r>
          </a:p>
          <a:p>
            <a:pPr>
              <a:spcAft>
                <a:spcPts val="500"/>
              </a:spcAft>
            </a:pPr>
            <a:r>
              <a:rPr lang="ru-RU" sz="1300" dirty="0"/>
              <a:t>При необходимости </a:t>
            </a:r>
            <a:r>
              <a:rPr lang="ru-RU" sz="1300" dirty="0" err="1"/>
              <a:t>стентирования</a:t>
            </a:r>
            <a:r>
              <a:rPr lang="ru-RU" sz="1300" dirty="0"/>
              <a:t> вены, уже использованной для доставки ЭЭ к сердцу (содержащей ЭЭ), рекомендовано удаление ЭЭ </a:t>
            </a:r>
            <a:r>
              <a:rPr lang="ru-RU" sz="1300" b="1" dirty="0">
                <a:solidFill>
                  <a:srgbClr val="005DAC"/>
                </a:solidFill>
              </a:rPr>
              <a:t>(УУР В, УДД 3)</a:t>
            </a:r>
          </a:p>
          <a:p>
            <a:pPr>
              <a:spcAft>
                <a:spcPts val="500"/>
              </a:spcAft>
            </a:pPr>
            <a:r>
              <a:rPr lang="ru-RU" sz="1300" dirty="0"/>
              <a:t>При окклюзии или стенозе ВПВ, имеющих значимые клинические проявления, рекомендовано удаление ЭЭ </a:t>
            </a:r>
            <a:r>
              <a:rPr lang="ru-RU" sz="1300" b="1" dirty="0">
                <a:solidFill>
                  <a:srgbClr val="005DAC"/>
                </a:solidFill>
              </a:rPr>
              <a:t>(УУР А, УДД 3)</a:t>
            </a:r>
          </a:p>
          <a:p>
            <a:pPr>
              <a:spcAft>
                <a:spcPts val="500"/>
              </a:spcAft>
            </a:pPr>
            <a:r>
              <a:rPr lang="ru-RU" sz="1300" dirty="0"/>
              <a:t>При наличии четырех и более ЭЭ на одной из сторон — или через ВПВ проведено пять и более ЭЭ — рекомендовано удаление ЭЭ</a:t>
            </a:r>
            <a:r>
              <a:rPr lang="en-US" sz="1300" dirty="0"/>
              <a:t> </a:t>
            </a:r>
            <a:r>
              <a:rPr lang="en-US" sz="1300" b="1" dirty="0">
                <a:solidFill>
                  <a:srgbClr val="005DAC"/>
                </a:solidFill>
              </a:rPr>
              <a:t>(</a:t>
            </a:r>
            <a:r>
              <a:rPr lang="ru-RU" sz="1300" b="1" dirty="0">
                <a:solidFill>
                  <a:srgbClr val="005DAC"/>
                </a:solidFill>
              </a:rPr>
              <a:t>УУР В, УДД 3) </a:t>
            </a:r>
          </a:p>
          <a:p>
            <a:pPr>
              <a:spcAft>
                <a:spcPts val="500"/>
              </a:spcAft>
            </a:pPr>
            <a:r>
              <a:rPr lang="ru-RU" sz="1300" dirty="0"/>
              <a:t>Пациентам с тромбозом подключичной вены на стороне ранее имплантированного устройства в случаях, когда есть необходимость в имплантации дополнительного ЭЭ, но имеются противопоказания к использованию противоположной подключичной вены — артериовенозная фистула, сосудистый протез, постоянный венозный порт, перенесенная </a:t>
            </a:r>
            <a:r>
              <a:rPr lang="ru-RU" sz="1300" dirty="0" err="1"/>
              <a:t>мастэктомия</a:t>
            </a:r>
            <a:r>
              <a:rPr lang="ru-RU" sz="1300" dirty="0"/>
              <a:t> и др., — рекомендовано удаление ЭЭ </a:t>
            </a:r>
            <a:r>
              <a:rPr lang="ru-RU" sz="1300" b="1" dirty="0">
                <a:solidFill>
                  <a:srgbClr val="005DAC"/>
                </a:solidFill>
              </a:rPr>
              <a:t>(УУР С, УДД 4)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66" y="987574"/>
            <a:ext cx="179588" cy="1795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6" y="1635646"/>
            <a:ext cx="179588" cy="17958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6" y="2067694"/>
            <a:ext cx="179588" cy="1795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6" y="2571750"/>
            <a:ext cx="179588" cy="17958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6" y="3003798"/>
            <a:ext cx="179588" cy="17958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6" y="3472282"/>
            <a:ext cx="179588" cy="1795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6" y="3939902"/>
            <a:ext cx="179588" cy="17958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339752" y="20539"/>
            <a:ext cx="4680520" cy="751012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20539"/>
            <a:ext cx="2551040" cy="75101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1250C8-0D79-45CC-BB12-8DF8B1EC2C3A}"/>
              </a:ext>
            </a:extLst>
          </p:cNvPr>
          <p:cNvSpPr txBox="1"/>
          <p:nvPr/>
        </p:nvSpPr>
        <p:spPr>
          <a:xfrm>
            <a:off x="2574826" y="51470"/>
            <a:ext cx="424847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Bebas Neue Bold" panose="020B0606020202050201" pitchFamily="34" charset="-52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latin typeface="Calibri" panose="020F0502020204030204" pitchFamily="34" charset="0"/>
              </a:rPr>
              <a:t>Рекомендации к экстракции электродов </a:t>
            </a:r>
            <a:endParaRPr lang="en-US" sz="1800" dirty="0" smtClean="0">
              <a:latin typeface="Calibri" panose="020F0502020204030204" pitchFamily="34" charset="0"/>
            </a:endParaRPr>
          </a:p>
          <a:p>
            <a:pPr algn="l"/>
            <a:r>
              <a:rPr lang="ru-RU" sz="1800" dirty="0" smtClean="0">
                <a:latin typeface="Calibri" panose="020F0502020204030204" pitchFamily="34" charset="0"/>
              </a:rPr>
              <a:t>при </a:t>
            </a:r>
            <a:r>
              <a:rPr lang="ru-RU" sz="1800" u="sng" dirty="0">
                <a:latin typeface="Calibri" panose="020F0502020204030204" pitchFamily="34" charset="0"/>
              </a:rPr>
              <a:t>инфекционных осложнениях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1560" y="123904"/>
            <a:ext cx="193948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ЧТО НОВОГО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6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BFB892-711F-44DC-B4BE-7A22E77D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56" t="6667" r="27405" b="5841"/>
          <a:stretch/>
        </p:blipFill>
        <p:spPr>
          <a:xfrm>
            <a:off x="1043608" y="339503"/>
            <a:ext cx="3696711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CA880D-89F2-4557-90E9-8C4CA847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7" t="5217" r="30283" b="6204"/>
          <a:stretch/>
        </p:blipFill>
        <p:spPr>
          <a:xfrm>
            <a:off x="2267744" y="339503"/>
            <a:ext cx="3168352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419622"/>
            <a:ext cx="2997150" cy="25677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676400"/>
            <a:ext cx="2997150" cy="9048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930028"/>
            <a:ext cx="2997150" cy="248022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3498328"/>
            <a:ext cx="2997150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195B91-A1DC-4E1F-BEF4-7CA912A4FD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74" t="5083" r="29239" b="6339"/>
          <a:stretch/>
        </p:blipFill>
        <p:spPr>
          <a:xfrm>
            <a:off x="4696508" y="339503"/>
            <a:ext cx="3403884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787567" y="3090712"/>
            <a:ext cx="3211782" cy="18841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94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7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673224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539552" y="691991"/>
            <a:ext cx="7436234" cy="2249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Медицинская помощь пациентам с </a:t>
            </a:r>
            <a:r>
              <a:rPr lang="ru-RU" sz="1600" b="1" dirty="0" err="1"/>
              <a:t>брадиаритмиями</a:t>
            </a:r>
            <a:r>
              <a:rPr lang="ru-RU" sz="1600" b="1" dirty="0"/>
              <a:t> ограничивается случаями:</a:t>
            </a:r>
          </a:p>
          <a:p>
            <a:pPr marL="82550" indent="-82550">
              <a:spcAft>
                <a:spcPts val="500"/>
              </a:spcAft>
            </a:pPr>
            <a:r>
              <a:rPr lang="ru-RU" sz="1600" dirty="0"/>
              <a:t>- пациентов с БА, требующими обследования или лечения </a:t>
            </a:r>
            <a:r>
              <a:rPr lang="ru-RU" sz="1600" dirty="0" smtClean="0"/>
              <a:t>сопутствующей</a:t>
            </a:r>
            <a:r>
              <a:rPr lang="en-US" sz="1600" dirty="0" smtClean="0"/>
              <a:t> </a:t>
            </a:r>
            <a:r>
              <a:rPr lang="ru-RU" sz="1600" dirty="0" smtClean="0"/>
              <a:t>или </a:t>
            </a:r>
            <a:r>
              <a:rPr lang="ru-RU" sz="1600" dirty="0"/>
              <a:t>основной патологии;</a:t>
            </a:r>
          </a:p>
          <a:p>
            <a:pPr marL="82550" indent="-82550"/>
            <a:r>
              <a:rPr lang="ru-RU" sz="1600" dirty="0"/>
              <a:t>- обследование пациентов с БА, связанными с приемом медикаментозных </a:t>
            </a:r>
            <a:r>
              <a:rPr lang="en-US" sz="1600" dirty="0" smtClean="0"/>
              <a:t> </a:t>
            </a:r>
            <a:r>
              <a:rPr lang="ru-RU" sz="1600" dirty="0" smtClean="0"/>
              <a:t>препаратов</a:t>
            </a:r>
            <a:r>
              <a:rPr lang="ru-RU" sz="1600" dirty="0"/>
              <a:t>;</a:t>
            </a:r>
          </a:p>
          <a:p>
            <a:pPr marL="177800" indent="-177800">
              <a:lnSpc>
                <a:spcPct val="150000"/>
              </a:lnSpc>
            </a:pPr>
            <a:r>
              <a:rPr lang="ru-RU" sz="1600" dirty="0"/>
              <a:t>- пациентов с острыми БА, требующими неотложной помощи;</a:t>
            </a:r>
          </a:p>
          <a:p>
            <a:pPr marL="177800" indent="-177800">
              <a:lnSpc>
                <a:spcPct val="150000"/>
              </a:lnSpc>
            </a:pPr>
            <a:r>
              <a:rPr lang="ru-RU" sz="1600" dirty="0"/>
              <a:t>- наблюдение за пациентами после имплантации постоянного ЭКС***.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38077"/>
            <a:ext cx="6263867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/>
              <a:t>ОРГАНИЗАЦИЯ ОКАЗАНИЯ МЕДИЦИНСКОЙ ПОМОЩИ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08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673224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A9F826-40CA-4D4C-9490-8065CD03E4BD}"/>
              </a:ext>
            </a:extLst>
          </p:cNvPr>
          <p:cNvSpPr txBox="1"/>
          <p:nvPr/>
        </p:nvSpPr>
        <p:spPr>
          <a:xfrm>
            <a:off x="539552" y="691991"/>
            <a:ext cx="7848872" cy="4042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/>
              <a:t>Показания для плановой госпитализации</a:t>
            </a:r>
          </a:p>
          <a:p>
            <a:r>
              <a:rPr lang="ru-RU" sz="1200" dirty="0"/>
              <a:t>1. Появление симптоматики, потенциально ассоциированной с </a:t>
            </a:r>
            <a:r>
              <a:rPr lang="ru-RU" sz="1200" dirty="0" err="1"/>
              <a:t>брадикардией</a:t>
            </a:r>
            <a:r>
              <a:rPr lang="ru-RU" sz="1200" dirty="0"/>
              <a:t> (обморок, предобморочное </a:t>
            </a:r>
            <a:r>
              <a:rPr lang="ru-RU" sz="1200" dirty="0" smtClean="0"/>
              <a:t>состояние</a:t>
            </a:r>
            <a:r>
              <a:rPr lang="ru-RU" sz="1200" dirty="0"/>
              <a:t>, слабость, головокружение и др.).</a:t>
            </a:r>
          </a:p>
          <a:p>
            <a:r>
              <a:rPr lang="ru-RU" sz="1200" dirty="0"/>
              <a:t>2. Ухудшение состояния и нарастание симптоматики, связанной с БА.</a:t>
            </a:r>
          </a:p>
          <a:p>
            <a:r>
              <a:rPr lang="ru-RU" sz="1200" dirty="0"/>
              <a:t>3. Плановая имплантация постоянного ЭКС***.</a:t>
            </a:r>
          </a:p>
          <a:p>
            <a:r>
              <a:rPr lang="ru-RU" sz="1200" dirty="0"/>
              <a:t>4. Плановая замена имплантированного ЭКС***.</a:t>
            </a:r>
          </a:p>
          <a:p>
            <a:r>
              <a:rPr lang="ru-RU" sz="1200" dirty="0"/>
              <a:t>5. Дисфункция имплантированного ЭКС***, требующая хирургического вмешательства.</a:t>
            </a:r>
          </a:p>
          <a:p>
            <a:r>
              <a:rPr lang="ru-RU" sz="1200" dirty="0"/>
              <a:t>6. Инфекционные осложнения, связанные с системой стимуляции.</a:t>
            </a:r>
          </a:p>
          <a:p>
            <a:r>
              <a:rPr lang="ru-RU" sz="1200" dirty="0"/>
              <a:t>7. Подбор антиаритмической терапии, когда это невозможно в амбулаторных условиях или сопряжено с </a:t>
            </a:r>
            <a:r>
              <a:rPr lang="ru-RU" sz="1200" dirty="0" smtClean="0"/>
              <a:t>высоким </a:t>
            </a:r>
            <a:r>
              <a:rPr lang="ru-RU" sz="1200" dirty="0"/>
              <a:t>риском осложнений</a:t>
            </a:r>
            <a:r>
              <a:rPr lang="ru-RU" sz="1200" dirty="0" smtClean="0"/>
              <a:t>.</a:t>
            </a:r>
            <a:endParaRPr lang="en-US" sz="1200" dirty="0" smtClean="0"/>
          </a:p>
          <a:p>
            <a:pPr>
              <a:spcBef>
                <a:spcPts val="1000"/>
              </a:spcBef>
            </a:pPr>
            <a:r>
              <a:rPr lang="ru-RU" sz="1200" b="1" dirty="0" smtClean="0"/>
              <a:t>Показания </a:t>
            </a:r>
            <a:r>
              <a:rPr lang="ru-RU" sz="1200" b="1" dirty="0"/>
              <a:t>для экстренной госпитализации</a:t>
            </a:r>
          </a:p>
          <a:p>
            <a:r>
              <a:rPr lang="ru-RU" sz="1200" dirty="0"/>
              <a:t>1. </a:t>
            </a:r>
            <a:r>
              <a:rPr lang="ru-RU" sz="1200" dirty="0" err="1"/>
              <a:t>Островозникшая</a:t>
            </a:r>
            <a:r>
              <a:rPr lang="ru-RU" sz="1200" dirty="0"/>
              <a:t> БА, требующая неотложной помощи. </a:t>
            </a:r>
          </a:p>
          <a:p>
            <a:r>
              <a:rPr lang="ru-RU" sz="1200" dirty="0"/>
              <a:t>2. Состояния, требующие временной стимуляции сердца.</a:t>
            </a:r>
          </a:p>
          <a:p>
            <a:r>
              <a:rPr lang="ru-RU" sz="1200" dirty="0"/>
              <a:t>3. Нарушения гемодинамики, связанные с БА или дисфункциями ЭКС***.</a:t>
            </a:r>
          </a:p>
          <a:p>
            <a:r>
              <a:rPr lang="ru-RU" sz="1200" dirty="0"/>
              <a:t>4. Острая дисфункция ЭКС***, требующая хирургической коррекции.</a:t>
            </a:r>
          </a:p>
          <a:p>
            <a:r>
              <a:rPr lang="ru-RU" sz="1200" dirty="0"/>
              <a:t>5. Состояние после остановки кровообращения и восстановления нормальной сердечной деятельности</a:t>
            </a:r>
            <a:r>
              <a:rPr lang="ru-RU" sz="1200" dirty="0" smtClean="0"/>
              <a:t>.</a:t>
            </a:r>
            <a:endParaRPr lang="en-US" sz="1200" dirty="0" smtClean="0"/>
          </a:p>
          <a:p>
            <a:pPr>
              <a:spcBef>
                <a:spcPts val="1000"/>
              </a:spcBef>
            </a:pPr>
            <a:r>
              <a:rPr lang="ru-RU" sz="1200" b="1" dirty="0" smtClean="0"/>
              <a:t>Показания </a:t>
            </a:r>
            <a:r>
              <a:rPr lang="ru-RU" sz="1200" b="1" dirty="0"/>
              <a:t>для выписки пациента из стационара</a:t>
            </a:r>
          </a:p>
          <a:p>
            <a:r>
              <a:rPr lang="ru-RU" sz="1200" dirty="0"/>
              <a:t>1. Пациенты с имплантированными ЭКС***, которым дальнейшее стационарное лечение не требуется.</a:t>
            </a:r>
          </a:p>
          <a:p>
            <a:r>
              <a:rPr lang="ru-RU" sz="1200" dirty="0"/>
              <a:t>2. Стабилизация состояния пациентов при обратимых или медикаментозных БА. </a:t>
            </a:r>
          </a:p>
          <a:p>
            <a:r>
              <a:rPr lang="ru-RU" sz="1200" dirty="0"/>
              <a:t>3. Успешная коррекция медикаментозной терапии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38077"/>
            <a:ext cx="6407883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sz="2000" dirty="0"/>
              <a:t>ОРГАНИЗАЦИЯ ОКАЗАНИЯ МЕДИЦИНСКОЙ ПОМОЩИ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48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BFB892-711F-44DC-B4BE-7A22E77D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56" t="6667" r="27405" b="5841"/>
          <a:stretch/>
        </p:blipFill>
        <p:spPr>
          <a:xfrm>
            <a:off x="1043608" y="339503"/>
            <a:ext cx="3696711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CA880D-89F2-4557-90E9-8C4CA847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7" t="5217" r="30283" b="6204"/>
          <a:stretch/>
        </p:blipFill>
        <p:spPr>
          <a:xfrm>
            <a:off x="2267744" y="339503"/>
            <a:ext cx="3168352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419622"/>
            <a:ext cx="2997150" cy="25677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676400"/>
            <a:ext cx="2997150" cy="90488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1930028"/>
            <a:ext cx="2997150" cy="248022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2366939" y="3498328"/>
            <a:ext cx="2997150" cy="36004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195B91-A1DC-4E1F-BEF4-7CA912A4FD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74" t="5083" r="29239" b="6339"/>
          <a:stretch/>
        </p:blipFill>
        <p:spPr>
          <a:xfrm>
            <a:off x="4696508" y="339503"/>
            <a:ext cx="3403884" cy="436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787567" y="3090712"/>
            <a:ext cx="3211782" cy="162076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787567" y="3273770"/>
            <a:ext cx="3211782" cy="26953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13">
            <a:extLst>
              <a:ext uri="{FF2B5EF4-FFF2-40B4-BE49-F238E27FC236}">
                <a16:creationId xmlns:a16="http://schemas.microsoft.com/office/drawing/2014/main" id="{C2AC422E-7693-429F-9E00-ADD663BF1C5C}"/>
              </a:ext>
            </a:extLst>
          </p:cNvPr>
          <p:cNvSpPr/>
          <p:nvPr/>
        </p:nvSpPr>
        <p:spPr>
          <a:xfrm>
            <a:off x="4787567" y="3567109"/>
            <a:ext cx="3211782" cy="180979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7" grpId="0" animBg="1"/>
      <p:bldP spid="10" grpId="0" animBg="1"/>
      <p:bldP spid="11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3635896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299"/>
            <a:ext cx="5903827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КРИТЕРИИ КАЧЕСТВА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9">
            <a:extLst>
              <a:ext uri="{FF2B5EF4-FFF2-40B4-BE49-F238E27FC236}">
                <a16:creationId xmlns:a16="http://schemas.microsoft.com/office/drawing/2014/main" id="{C3DEC5BA-F803-4E46-8268-55E9ABE16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683524"/>
              </p:ext>
            </p:extLst>
          </p:nvPr>
        </p:nvGraphicFramePr>
        <p:xfrm>
          <a:off x="613245" y="814597"/>
          <a:ext cx="7919196" cy="3959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431">
                  <a:extLst>
                    <a:ext uri="{9D8B030D-6E8A-4147-A177-3AD203B41FA5}">
                      <a16:colId xmlns:a16="http://schemas.microsoft.com/office/drawing/2014/main" val="1847699174"/>
                    </a:ext>
                  </a:extLst>
                </a:gridCol>
                <a:gridCol w="5688556">
                  <a:extLst>
                    <a:ext uri="{9D8B030D-6E8A-4147-A177-3AD203B41FA5}">
                      <a16:colId xmlns:a16="http://schemas.microsoft.com/office/drawing/2014/main" val="39374024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60579095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2270849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103314788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4070571113"/>
                    </a:ext>
                  </a:extLst>
                </a:gridCol>
              </a:tblGrid>
              <a:tr h="349185">
                <a:tc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КРИТЕРИЙ КАЧЕСТВА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УУР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УДД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ЕОК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2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210060"/>
                  </a:ext>
                </a:extLst>
              </a:tr>
              <a:tr h="559296">
                <a:tc>
                  <a:txBody>
                    <a:bodyPr/>
                    <a:lstStyle/>
                    <a:p>
                      <a:r>
                        <a:rPr lang="ru-RU" sz="1000" b="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Проведено </a:t>
                      </a:r>
                      <a:r>
                        <a:rPr lang="ru-RU" sz="1000" b="1" dirty="0" err="1">
                          <a:effectLst/>
                          <a:latin typeface="+mn-lt"/>
                        </a:rPr>
                        <a:t>физикальное</a:t>
                      </a:r>
                      <a:r>
                        <a:rPr lang="ru-RU" sz="1000" b="1" dirty="0">
                          <a:effectLst/>
                          <a:latin typeface="+mn-lt"/>
                        </a:rPr>
                        <a:t> обследование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пациента для диагностики основного заболевания, вызвавшего БА, с особым вниманием к выявлению преходящих, обратимых причин БА, в том числе определяемых проводимым лечением</a:t>
                      </a:r>
                      <a:endParaRPr lang="ru-RU" sz="1000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А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3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384867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1000" b="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Проведена электрокардиография в 12 отведениях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для документации характера ритма, частоты сокращений, проводимости, а также для верификации структурных и системных заболеваний сердца у пациентов с подозрением на брадикардию или нарушения проводимости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А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3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60978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1000" b="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Для выявления брадикардии и нарушений проводимости, клинико-электрокардиографической корреляции с симптомами рекомендуется </a:t>
                      </a:r>
                      <a:r>
                        <a:rPr lang="ru-RU" sz="1000" b="1" dirty="0">
                          <a:effectLst/>
                          <a:latin typeface="+mn-lt"/>
                        </a:rPr>
                        <a:t>проведение длительного мониторирования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сердечного ритма 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С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4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940349"/>
                  </a:ext>
                </a:extLst>
              </a:tr>
              <a:tr h="574153">
                <a:tc>
                  <a:txBody>
                    <a:bodyPr/>
                    <a:lstStyle/>
                    <a:p>
                      <a:r>
                        <a:rPr lang="ru-RU" sz="1000" b="0" dirty="0"/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Выполнен длительный мониторинг сердечного ритма у пациентов с документированной или подозреваемой брадикардией или нарушением проводимости для установления корреляции между частотой сердечных сокращений или нарушениями проводимости с симптомами с использованием </a:t>
                      </a:r>
                      <a:r>
                        <a:rPr lang="ru-RU" sz="1000" b="1" dirty="0">
                          <a:effectLst/>
                          <a:latin typeface="+mn-lt"/>
                        </a:rPr>
                        <a:t>кардиомонитора, выбранного на основе частоты, характера симптомов, а также предпочтения пациента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С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4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320651"/>
                  </a:ext>
                </a:extLst>
              </a:tr>
              <a:tr h="660265">
                <a:tc>
                  <a:txBody>
                    <a:bodyPr/>
                    <a:lstStyle/>
                    <a:p>
                      <a:r>
                        <a:rPr lang="ru-RU" sz="1000" b="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Выполнена </a:t>
                      </a:r>
                      <a:r>
                        <a:rPr lang="x-none" sz="1000" b="1" dirty="0">
                          <a:effectLst/>
                          <a:latin typeface="+mn-lt"/>
                        </a:rPr>
                        <a:t>трансторакальная эхокардиография </a:t>
                      </a:r>
                      <a:r>
                        <a:rPr lang="ru-RU" sz="1000" b="1" dirty="0">
                          <a:effectLst/>
                          <a:latin typeface="+mn-lt"/>
                        </a:rPr>
                        <a:t>п</a:t>
                      </a:r>
                      <a:r>
                        <a:rPr lang="x-none" sz="1000" b="1" dirty="0">
                          <a:effectLst/>
                          <a:latin typeface="+mn-lt"/>
                        </a:rPr>
                        <a:t>ациен</a:t>
                      </a:r>
                      <a:r>
                        <a:rPr lang="ru-RU" sz="1000" b="1" dirty="0">
                          <a:effectLst/>
                          <a:latin typeface="+mn-lt"/>
                        </a:rPr>
                        <a:t>там</a:t>
                      </a:r>
                      <a:r>
                        <a:rPr lang="x-none" sz="10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с брадикардией или нарушениями проводимости БЛНПГ и ПЖБ II степени Мобитц II, ПЖБ высокой степени или ПЖБ </a:t>
                      </a:r>
                      <a:r>
                        <a:rPr lang="en-US" sz="1000" b="0" dirty="0">
                          <a:effectLst/>
                          <a:latin typeface="+mn-lt"/>
                        </a:rPr>
                        <a:t>III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степени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при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подозре</a:t>
                      </a:r>
                      <a:r>
                        <a:rPr lang="ru-RU" sz="1000" b="0" dirty="0" err="1">
                          <a:effectLst/>
                          <a:latin typeface="+mn-lt"/>
                        </a:rPr>
                        <a:t>нии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 на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структурное заболевание сердца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В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dirty="0">
                          <a:effectLst/>
                          <a:latin typeface="+mn-lt"/>
                        </a:rPr>
                        <a:t>3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2997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14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3635896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299"/>
            <a:ext cx="5903827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КРИТЕРИИ КАЧЕСТВА</a:t>
            </a:r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9">
            <a:extLst>
              <a:ext uri="{FF2B5EF4-FFF2-40B4-BE49-F238E27FC236}">
                <a16:creationId xmlns:a16="http://schemas.microsoft.com/office/drawing/2014/main" id="{C3DEC5BA-F803-4E46-8268-55E9ABE16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135617"/>
              </p:ext>
            </p:extLst>
          </p:nvPr>
        </p:nvGraphicFramePr>
        <p:xfrm>
          <a:off x="613245" y="814597"/>
          <a:ext cx="7919196" cy="3842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431">
                  <a:extLst>
                    <a:ext uri="{9D8B030D-6E8A-4147-A177-3AD203B41FA5}">
                      <a16:colId xmlns:a16="http://schemas.microsoft.com/office/drawing/2014/main" val="1847699174"/>
                    </a:ext>
                  </a:extLst>
                </a:gridCol>
                <a:gridCol w="5688556">
                  <a:extLst>
                    <a:ext uri="{9D8B030D-6E8A-4147-A177-3AD203B41FA5}">
                      <a16:colId xmlns:a16="http://schemas.microsoft.com/office/drawing/2014/main" val="39374024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60579095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2270849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103314788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4070571113"/>
                    </a:ext>
                  </a:extLst>
                </a:gridCol>
              </a:tblGrid>
              <a:tr h="349185">
                <a:tc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КРИТЕРИЙ КАЧЕСТВА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УУР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УДД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ЕОК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2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210060"/>
                  </a:ext>
                </a:extLst>
              </a:tr>
              <a:tr h="559296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мпланти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рован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постоянн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ЭКС*** 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ациент</a:t>
                      </a:r>
                      <a:r>
                        <a:rPr lang="ru-RU" sz="120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симптомной брадикардией, обусловленной ДСУ для увеличения ЧСС и улучшения симптоматики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384867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Выполнена 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двухкамерная или однокамерная предсердная кардиостимуляция 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ациентам с симптомной ДСУ и нормальной атриовентрикулярной проводимостью  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60978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Выполнена 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постоянная стимуляция 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ациентам с приобретенной ПЖБ ΙΙ степени Мобитц ΙΙ, ПЖБ высокой степени или ПЖБ ΙΙΙ степени, не относящейся к обратимым или физиологическим причинам, независимо от наличия симптомов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940349"/>
                  </a:ext>
                </a:extLst>
              </a:tr>
              <a:tr h="574153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Выполнена 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постоянная стимуляция 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ациентам с постоянной ФП и симптомной брадикардией  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000" b="1" kern="1200" spc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320651"/>
                  </a:ext>
                </a:extLst>
              </a:tr>
              <a:tr h="660265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Взрослым пациентам с ЭКС*** после имплантации 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ров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</a:t>
                      </a:r>
                      <a:r>
                        <a:rPr lang="ru-RU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ено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тестирование </a:t>
                      </a:r>
                      <a:r>
                        <a:rPr lang="x-none" sz="12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работы ЭКС*** дважды в течение полугода, затем ежегодно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пациентам с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двухкамерными ЭКС*** после имплантации — дважды в течение 6 месяцев, затем не</a:t>
                      </a:r>
                      <a:r>
                        <a:rPr lang="en-US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x-none" sz="12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одного раза в год</a:t>
                      </a:r>
                      <a:endParaRPr lang="ru-RU" sz="12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en-US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en-US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kern="1200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2997802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71600" y="1163782"/>
            <a:ext cx="5688632" cy="2449368"/>
          </a:xfrm>
          <a:prstGeom prst="rect">
            <a:avLst/>
          </a:prstGeom>
          <a:noFill/>
          <a:ln w="12700"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94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349188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3167523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МОДЕЛЬ ПАЦИЕНТА</a:t>
            </a:r>
            <a:endParaRPr lang="ru-RU" dirty="0"/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D510FBF-BA0F-4E90-975A-BF90A1B95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658192"/>
              </p:ext>
            </p:extLst>
          </p:nvPr>
        </p:nvGraphicFramePr>
        <p:xfrm>
          <a:off x="611560" y="830964"/>
          <a:ext cx="7848872" cy="3315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693">
                  <a:extLst>
                    <a:ext uri="{9D8B030D-6E8A-4147-A177-3AD203B41FA5}">
                      <a16:colId xmlns:a16="http://schemas.microsoft.com/office/drawing/2014/main" val="1847699174"/>
                    </a:ext>
                  </a:extLst>
                </a:gridCol>
                <a:gridCol w="6002567">
                  <a:extLst>
                    <a:ext uri="{9D8B030D-6E8A-4147-A177-3AD203B41FA5}">
                      <a16:colId xmlns:a16="http://schemas.microsoft.com/office/drawing/2014/main" val="3937402405"/>
                    </a:ext>
                  </a:extLst>
                </a:gridCol>
                <a:gridCol w="414780">
                  <a:extLst>
                    <a:ext uri="{9D8B030D-6E8A-4147-A177-3AD203B41FA5}">
                      <a16:colId xmlns:a16="http://schemas.microsoft.com/office/drawing/2014/main" val="2700119203"/>
                    </a:ext>
                  </a:extLst>
                </a:gridCol>
                <a:gridCol w="469562">
                  <a:extLst>
                    <a:ext uri="{9D8B030D-6E8A-4147-A177-3AD203B41FA5}">
                      <a16:colId xmlns:a16="http://schemas.microsoft.com/office/drawing/2014/main" val="3167663987"/>
                    </a:ext>
                  </a:extLst>
                </a:gridCol>
                <a:gridCol w="633270">
                  <a:extLst>
                    <a:ext uri="{9D8B030D-6E8A-4147-A177-3AD203B41FA5}">
                      <a16:colId xmlns:a16="http://schemas.microsoft.com/office/drawing/2014/main" val="4070571113"/>
                    </a:ext>
                  </a:extLst>
                </a:gridCol>
              </a:tblGrid>
              <a:tr h="355294">
                <a:tc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КРИТЕРИЙ КАЧЕСТВА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УУР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УДД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210060"/>
                  </a:ext>
                </a:extLst>
              </a:tr>
              <a:tr h="398122">
                <a:tc>
                  <a:txBody>
                    <a:bodyPr/>
                    <a:lstStyle/>
                    <a:p>
                      <a:r>
                        <a:rPr lang="ru-RU" sz="1000" b="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Проведено </a:t>
                      </a:r>
                      <a:r>
                        <a:rPr lang="ru-RU" sz="1000" b="0" dirty="0" err="1">
                          <a:effectLst/>
                          <a:latin typeface="+mn-lt"/>
                        </a:rPr>
                        <a:t>физикальное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 обследование пациента для диагностики основного заболевания, вызвавшего БА, с особым вниманием к выявлению преходящих, обратимых причин БА, в том числе определяемых проводимым лечением</a:t>
                      </a:r>
                      <a:endParaRPr lang="ru-RU" sz="1000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384867"/>
                  </a:ext>
                </a:extLst>
              </a:tr>
              <a:tr h="545797">
                <a:tc>
                  <a:txBody>
                    <a:bodyPr/>
                    <a:lstStyle/>
                    <a:p>
                      <a:r>
                        <a:rPr lang="ru-RU" sz="1000" b="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Проведена электрокардиография в 12 отведениях для документации характера ритма, частоты сокращений, проводимости, а также для верификации структурных и системных заболеваний сердца у пациентов с подозрением на брадикардию или нарушения проводимости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60978"/>
                  </a:ext>
                </a:extLst>
              </a:tr>
              <a:tr h="418659">
                <a:tc>
                  <a:txBody>
                    <a:bodyPr/>
                    <a:lstStyle/>
                    <a:p>
                      <a:r>
                        <a:rPr lang="ru-RU" sz="1000" b="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Для выявления брадикардии и нарушений проводимости, клинико-электрокардиографической корреляции с симптомами рекомендуется проведение длительного мониторирования сердечного ритма 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С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940349"/>
                  </a:ext>
                </a:extLst>
              </a:tr>
              <a:tr h="732698">
                <a:tc>
                  <a:txBody>
                    <a:bodyPr/>
                    <a:lstStyle/>
                    <a:p>
                      <a:r>
                        <a:rPr lang="ru-RU" sz="1000" b="0" dirty="0"/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Выполнен длительный мониторинг сердечного ритма у пациентов с документированной или подозреваемой брадикардией или нарушением проводимости для установления корреляции между частотой сердечных сокращений или нарушениями проводимости с симптомами с использованием кардиомонитора, выбранного на основе частоты, характера симптомов, а также предпочтения пациента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С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320651"/>
                  </a:ext>
                </a:extLst>
              </a:tr>
              <a:tr h="407970">
                <a:tc>
                  <a:txBody>
                    <a:bodyPr/>
                    <a:lstStyle/>
                    <a:p>
                      <a:r>
                        <a:rPr lang="ru-RU" sz="1000" b="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Выполнена 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трансторакальная эхокардиография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ациен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там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с брадикардией или нарушениями проводимости БЛНПГ и ПЖБ II степени Мобитц II, ПЖБ высокой степени или ПЖБ </a:t>
                      </a:r>
                      <a:r>
                        <a:rPr lang="en-US" sz="1000" b="0" dirty="0">
                          <a:effectLst/>
                          <a:latin typeface="+mn-lt"/>
                        </a:rPr>
                        <a:t>III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степени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при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подозре</a:t>
                      </a:r>
                      <a:r>
                        <a:rPr lang="ru-RU" sz="1000" b="0" dirty="0" err="1">
                          <a:effectLst/>
                          <a:latin typeface="+mn-lt"/>
                        </a:rPr>
                        <a:t>нии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 на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структурное заболевание сердца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97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12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349188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3383547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МОДЕЛЬ ПАЦИЕНТА</a:t>
            </a:r>
            <a:endParaRPr lang="ru-RU" dirty="0"/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D510FBF-BA0F-4E90-975A-BF90A1B95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329028"/>
              </p:ext>
            </p:extLst>
          </p:nvPr>
        </p:nvGraphicFramePr>
        <p:xfrm>
          <a:off x="611560" y="836759"/>
          <a:ext cx="7848872" cy="2815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693">
                  <a:extLst>
                    <a:ext uri="{9D8B030D-6E8A-4147-A177-3AD203B41FA5}">
                      <a16:colId xmlns:a16="http://schemas.microsoft.com/office/drawing/2014/main" val="1847699174"/>
                    </a:ext>
                  </a:extLst>
                </a:gridCol>
                <a:gridCol w="6002567">
                  <a:extLst>
                    <a:ext uri="{9D8B030D-6E8A-4147-A177-3AD203B41FA5}">
                      <a16:colId xmlns:a16="http://schemas.microsoft.com/office/drawing/2014/main" val="3937402405"/>
                    </a:ext>
                  </a:extLst>
                </a:gridCol>
                <a:gridCol w="414780">
                  <a:extLst>
                    <a:ext uri="{9D8B030D-6E8A-4147-A177-3AD203B41FA5}">
                      <a16:colId xmlns:a16="http://schemas.microsoft.com/office/drawing/2014/main" val="2700119203"/>
                    </a:ext>
                  </a:extLst>
                </a:gridCol>
                <a:gridCol w="469562">
                  <a:extLst>
                    <a:ext uri="{9D8B030D-6E8A-4147-A177-3AD203B41FA5}">
                      <a16:colId xmlns:a16="http://schemas.microsoft.com/office/drawing/2014/main" val="3167663987"/>
                    </a:ext>
                  </a:extLst>
                </a:gridCol>
                <a:gridCol w="633270">
                  <a:extLst>
                    <a:ext uri="{9D8B030D-6E8A-4147-A177-3AD203B41FA5}">
                      <a16:colId xmlns:a16="http://schemas.microsoft.com/office/drawing/2014/main" val="4070571113"/>
                    </a:ext>
                  </a:extLst>
                </a:gridCol>
              </a:tblGrid>
              <a:tr h="355294">
                <a:tc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КРИТЕРИЙ КАЧЕСТВА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УУР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УДД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400" b="1" kern="12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210060"/>
                  </a:ext>
                </a:extLst>
              </a:tr>
              <a:tr h="390011">
                <a:tc>
                  <a:txBody>
                    <a:bodyPr/>
                    <a:lstStyle/>
                    <a:p>
                      <a:r>
                        <a:rPr lang="ru-RU" sz="1000" b="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И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мпланти</a:t>
                      </a:r>
                      <a:r>
                        <a:rPr lang="ru-RU" sz="1000" b="0" dirty="0" err="1">
                          <a:effectLst/>
                          <a:latin typeface="+mn-lt"/>
                        </a:rPr>
                        <a:t>рован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постоянн</a:t>
                      </a:r>
                      <a:r>
                        <a:rPr lang="ru-RU" sz="1000" b="0" dirty="0" err="1">
                          <a:effectLst/>
                          <a:latin typeface="+mn-lt"/>
                        </a:rPr>
                        <a:t>ый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ЭКС***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ациент</a:t>
                      </a:r>
                      <a:r>
                        <a:rPr lang="ru-RU" sz="1000" b="0" dirty="0" err="1">
                          <a:effectLst/>
                          <a:latin typeface="+mn-lt"/>
                        </a:rPr>
                        <a:t>ам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с симптомной брадикардией, обусловленной ДСУ для увеличения ЧСС и улучшения симптоматики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С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563096"/>
                  </a:ext>
                </a:extLst>
              </a:tr>
              <a:tr h="390011">
                <a:tc>
                  <a:txBody>
                    <a:bodyPr/>
                    <a:lstStyle/>
                    <a:p>
                      <a:r>
                        <a:rPr lang="ru-RU" sz="1000" b="0" dirty="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Выполнена 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двухкамерная или однокамерная предсердная кардиостимуляция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ациентам с симптомной ДСУ и нормальной атриовентрикулярной проводимостью  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085019"/>
                  </a:ext>
                </a:extLst>
              </a:tr>
              <a:tr h="420625">
                <a:tc>
                  <a:txBody>
                    <a:bodyPr/>
                    <a:lstStyle/>
                    <a:p>
                      <a:r>
                        <a:rPr lang="ru-RU" sz="1000" b="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Выполнена 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постоянная стимуляция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ациентам с приобретенной ПЖБ ΙΙ степени Мобитц ΙΙ, ПЖБ высокой степени или ПЖБ ΙΙΙ степени, не относящейся к обратимым или физиологическим причинам, независимо от наличия симптомов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731039"/>
                  </a:ext>
                </a:extLst>
              </a:tr>
              <a:tr h="277141">
                <a:tc>
                  <a:txBody>
                    <a:bodyPr/>
                    <a:lstStyle/>
                    <a:p>
                      <a:r>
                        <a:rPr lang="ru-RU" sz="1000" b="0" dirty="0"/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effectLst/>
                          <a:latin typeface="+mn-lt"/>
                        </a:rPr>
                        <a:t>Выполнена 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постоянная стимуляция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ациентам с постоянной ФП и симптомной брадикардией  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С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802744"/>
                  </a:ext>
                </a:extLst>
              </a:tr>
              <a:tr h="678690">
                <a:tc>
                  <a:txBody>
                    <a:bodyPr/>
                    <a:lstStyle/>
                    <a:p>
                      <a:r>
                        <a:rPr lang="ru-RU" sz="1000" b="0" dirty="0"/>
                        <a:t>10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000" b="0" dirty="0">
                          <a:effectLst/>
                          <a:latin typeface="+mn-lt"/>
                        </a:rPr>
                        <a:t>Взрослым пациентам с ЭКС*** после имплантации 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п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ров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е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д</a:t>
                      </a:r>
                      <a:r>
                        <a:rPr lang="ru-RU" sz="1000" b="0" dirty="0">
                          <a:effectLst/>
                          <a:latin typeface="+mn-lt"/>
                        </a:rPr>
                        <a:t>ено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 тестирование работы ЭКС*** дважды в течение полугода, затем ежегодно, пациентам с</a:t>
                      </a:r>
                      <a:r>
                        <a:rPr lang="en-US" sz="1000" b="0" dirty="0">
                          <a:effectLst/>
                          <a:latin typeface="+mn-lt"/>
                        </a:rPr>
                        <a:t> 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двухкамерными ЭКС*** после имплантации — дважды в течение 6 месяцев, затем не</a:t>
                      </a:r>
                      <a:r>
                        <a:rPr lang="en-US" sz="1000" b="0" dirty="0">
                          <a:effectLst/>
                          <a:latin typeface="+mn-lt"/>
                        </a:rPr>
                        <a:t> </a:t>
                      </a:r>
                      <a:r>
                        <a:rPr lang="x-none" sz="1000" b="0" dirty="0">
                          <a:effectLst/>
                          <a:latin typeface="+mn-lt"/>
                        </a:rPr>
                        <a:t>менее одного раза в год</a:t>
                      </a:r>
                      <a:endParaRPr lang="ru-RU" sz="1000" b="0" dirty="0"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С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/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55556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47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349188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5FC17-1B7E-47CE-8DC2-F737155240AB}"/>
              </a:ext>
            </a:extLst>
          </p:cNvPr>
          <p:cNvSpPr txBox="1"/>
          <p:nvPr/>
        </p:nvSpPr>
        <p:spPr>
          <a:xfrm>
            <a:off x="540381" y="107300"/>
            <a:ext cx="3383547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2400" b="1">
                <a:solidFill>
                  <a:srgbClr val="005D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МОДЕЛЬ ПАЦИЕНТА</a:t>
            </a:r>
            <a:endParaRPr lang="ru-RU" dirty="0"/>
          </a:p>
        </p:txBody>
      </p:sp>
      <p:pic>
        <p:nvPicPr>
          <p:cNvPr id="13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13C608-A840-40EE-B895-76054F1A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64" t="29421" r="44153" b="36859"/>
          <a:stretch/>
        </p:blipFill>
        <p:spPr>
          <a:xfrm>
            <a:off x="659060" y="1851670"/>
            <a:ext cx="4147403" cy="24482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70133F-CBAF-4896-857B-6AE3C22FA56A}"/>
              </a:ext>
            </a:extLst>
          </p:cNvPr>
          <p:cNvSpPr txBox="1"/>
          <p:nvPr/>
        </p:nvSpPr>
        <p:spPr>
          <a:xfrm>
            <a:off x="540381" y="699542"/>
            <a:ext cx="79920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Взрослый пациент 55 лет с жалобами на головокружение в течение последних 6 месяцев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Однократно </a:t>
            </a:r>
            <a:r>
              <a:rPr lang="ru-RU" sz="1400" dirty="0" err="1"/>
              <a:t>синкопальное</a:t>
            </a:r>
            <a:r>
              <a:rPr lang="ru-RU" sz="1400" dirty="0"/>
              <a:t> </a:t>
            </a:r>
            <a:r>
              <a:rPr lang="ru-RU" sz="1400" dirty="0" smtClean="0"/>
              <a:t>состояние. </a:t>
            </a:r>
          </a:p>
          <a:p>
            <a:r>
              <a:rPr lang="ru-RU" sz="1400" dirty="0" smtClean="0"/>
              <a:t>Ранее </a:t>
            </a:r>
            <a:r>
              <a:rPr lang="ru-RU" sz="1400" dirty="0"/>
              <a:t>не обследовался. </a:t>
            </a:r>
            <a:endParaRPr lang="ru-RU" sz="1400" dirty="0" smtClean="0"/>
          </a:p>
          <a:p>
            <a:r>
              <a:rPr lang="ru-RU" sz="1400" dirty="0" smtClean="0"/>
              <a:t>Медикаментозную </a:t>
            </a:r>
            <a:r>
              <a:rPr lang="ru-RU" sz="1400" dirty="0"/>
              <a:t>терапию на получает.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95E4C7-7C55-4C31-9A0E-7F0B20C7CE98}"/>
              </a:ext>
            </a:extLst>
          </p:cNvPr>
          <p:cNvSpPr txBox="1"/>
          <p:nvPr/>
        </p:nvSpPr>
        <p:spPr>
          <a:xfrm>
            <a:off x="4932040" y="1754610"/>
            <a:ext cx="39257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Выполнено:</a:t>
            </a:r>
          </a:p>
          <a:p>
            <a:r>
              <a:rPr lang="ru-RU" sz="1400" dirty="0"/>
              <a:t>- ЭКГ</a:t>
            </a:r>
          </a:p>
          <a:p>
            <a:r>
              <a:rPr lang="ru-RU" sz="1400" dirty="0"/>
              <a:t>- Суточное мониторирование по </a:t>
            </a:r>
            <a:r>
              <a:rPr lang="ru-RU" sz="1400" dirty="0" err="1"/>
              <a:t>Холтеру</a:t>
            </a:r>
            <a:endParaRPr lang="ru-RU" sz="1400" dirty="0"/>
          </a:p>
          <a:p>
            <a:r>
              <a:rPr lang="ru-RU" sz="1400" dirty="0"/>
              <a:t>- Эхокардиография</a:t>
            </a:r>
          </a:p>
          <a:p>
            <a:r>
              <a:rPr lang="ru-RU" sz="1400" dirty="0"/>
              <a:t>- Имплантация постоянного двухкамерного ЭКС</a:t>
            </a:r>
          </a:p>
          <a:p>
            <a:endParaRPr lang="ru-RU" sz="1400" b="1" i="1" dirty="0" smtClean="0"/>
          </a:p>
          <a:p>
            <a:r>
              <a:rPr lang="ru-RU" sz="1400" b="1" dirty="0" smtClean="0"/>
              <a:t>Формулировка </a:t>
            </a:r>
            <a:r>
              <a:rPr lang="ru-RU" sz="1400" b="1" dirty="0"/>
              <a:t>диагноза:</a:t>
            </a:r>
          </a:p>
          <a:p>
            <a:r>
              <a:rPr lang="ru-RU" sz="1400" dirty="0"/>
              <a:t>Приобретенная постоянная ПЖБ </a:t>
            </a:r>
            <a:r>
              <a:rPr lang="en-US" sz="1400" dirty="0" err="1"/>
              <a:t>ll</a:t>
            </a:r>
            <a:r>
              <a:rPr lang="ru-RU" sz="1400" dirty="0"/>
              <a:t> степени </a:t>
            </a:r>
          </a:p>
          <a:p>
            <a:r>
              <a:rPr lang="ru-RU" sz="1400" dirty="0" err="1"/>
              <a:t>Мобиц</a:t>
            </a:r>
            <a:r>
              <a:rPr lang="ru-RU" sz="1400" dirty="0"/>
              <a:t> тип</a:t>
            </a:r>
            <a:r>
              <a:rPr lang="en-US" sz="1400" dirty="0"/>
              <a:t> </a:t>
            </a:r>
            <a:r>
              <a:rPr lang="en-US" sz="1400" dirty="0" err="1"/>
              <a:t>ll</a:t>
            </a:r>
            <a:r>
              <a:rPr lang="ru-RU" sz="14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17012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45261"/>
            <a:ext cx="9144000" cy="4398238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627784" y="2810634"/>
            <a:ext cx="0" cy="1659086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95536" y="1114167"/>
            <a:ext cx="4032448" cy="1384995"/>
          </a:xfrm>
        </p:spPr>
        <p:txBody>
          <a:bodyPr>
            <a:spAutoFit/>
          </a:bodyPr>
          <a:lstStyle/>
          <a:p>
            <a:pPr marL="266700" indent="-266700" algn="r"/>
            <a:r>
              <a:rPr lang="ru-RU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ПОРЯДОК </a:t>
            </a:r>
            <a:r>
              <a:rPr lang="ru-RU" sz="2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ОБНОВЛЕНИЯ КЛИНИЧЕСКИХ РЕКОМЕНДАЦИЙ</a:t>
            </a:r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45261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5A6BD00-941F-43A9-8D94-E377B1E51F55}"/>
              </a:ext>
            </a:extLst>
          </p:cNvPr>
          <p:cNvSpPr txBox="1"/>
          <p:nvPr/>
        </p:nvSpPr>
        <p:spPr>
          <a:xfrm>
            <a:off x="2734420" y="2715766"/>
            <a:ext cx="5760640" cy="1803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/>
              <a:t>Механизм обновления клинических рекомендаций предусматривает их систематическую актуализацию — не реже чем </a:t>
            </a:r>
            <a:r>
              <a:rPr lang="ru-RU" b="1" dirty="0"/>
              <a:t>один раз в три года</a:t>
            </a:r>
            <a:r>
              <a:rPr lang="ru-RU" dirty="0"/>
              <a:t>, а также при появлении новых данных </a:t>
            </a: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ru-RU" dirty="0"/>
              <a:t>позиции доказательной медицины по вопросам диагностики, лечения, профилактики и реабилитации конкретных заболеваний, наличии обоснованных дополнений/замечаний </a:t>
            </a:r>
            <a:r>
              <a:rPr lang="en-US" dirty="0" smtClean="0"/>
              <a:t>  </a:t>
            </a:r>
            <a:r>
              <a:rPr lang="ru-RU" dirty="0" smtClean="0"/>
              <a:t>к </a:t>
            </a:r>
            <a:r>
              <a:rPr lang="ru-RU" dirty="0"/>
              <a:t>ранее утвержденным КР, </a:t>
            </a:r>
            <a:r>
              <a:rPr lang="ru-RU" b="1" dirty="0"/>
              <a:t>но не чаще 1 раза в 6 месяцев</a:t>
            </a:r>
            <a:r>
              <a:rPr lang="ru-RU" dirty="0"/>
              <a:t>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4061A6A-F589-412A-A491-782DD1B66841}"/>
              </a:ext>
            </a:extLst>
          </p:cNvPr>
          <p:cNvSpPr/>
          <p:nvPr/>
        </p:nvSpPr>
        <p:spPr>
          <a:xfrm>
            <a:off x="1433167" y="2054809"/>
            <a:ext cx="9140411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66700" indent="-266700" algn="r">
              <a:spcBef>
                <a:spcPct val="0"/>
              </a:spcBef>
            </a:pPr>
            <a:endParaRPr lang="ru-RU" sz="2800" dirty="0">
              <a:solidFill>
                <a:srgbClr val="D0D8E8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14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7240488" y="106799"/>
            <a:ext cx="1470596" cy="47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99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91817"/>
            <a:ext cx="936103" cy="934313"/>
          </a:xfrm>
          <a:prstGeom prst="rect">
            <a:avLst/>
          </a:prstGeom>
        </p:spPr>
      </p:pic>
      <p:pic>
        <p:nvPicPr>
          <p:cNvPr id="5" name="Picture 3" descr="C:\CLIENTS\Kardiologi\2021_March\RKO-rus-gori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0" b="12591"/>
          <a:stretch/>
        </p:blipFill>
        <p:spPr bwMode="auto">
          <a:xfrm>
            <a:off x="1547663" y="2211710"/>
            <a:ext cx="1944216" cy="62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илиния 6"/>
          <p:cNvSpPr/>
          <p:nvPr/>
        </p:nvSpPr>
        <p:spPr>
          <a:xfrm>
            <a:off x="3343275" y="2129111"/>
            <a:ext cx="5800725" cy="787400"/>
          </a:xfrm>
          <a:custGeom>
            <a:avLst/>
            <a:gdLst>
              <a:gd name="connsiteX0" fmla="*/ 50800 w 5803900"/>
              <a:gd name="connsiteY0" fmla="*/ 0 h 787400"/>
              <a:gd name="connsiteX1" fmla="*/ 5803900 w 5803900"/>
              <a:gd name="connsiteY1" fmla="*/ 0 h 787400"/>
              <a:gd name="connsiteX2" fmla="*/ 5803900 w 5803900"/>
              <a:gd name="connsiteY2" fmla="*/ 787400 h 787400"/>
              <a:gd name="connsiteX3" fmla="*/ 25400 w 5803900"/>
              <a:gd name="connsiteY3" fmla="*/ 787400 h 787400"/>
              <a:gd name="connsiteX4" fmla="*/ 393700 w 5803900"/>
              <a:gd name="connsiteY4" fmla="*/ 419100 h 787400"/>
              <a:gd name="connsiteX5" fmla="*/ 0 w 5803900"/>
              <a:gd name="connsiteY5" fmla="*/ 25400 h 787400"/>
              <a:gd name="connsiteX6" fmla="*/ 50800 w 5803900"/>
              <a:gd name="connsiteY6" fmla="*/ 0 h 787400"/>
              <a:gd name="connsiteX0" fmla="*/ 25400 w 5778500"/>
              <a:gd name="connsiteY0" fmla="*/ 0 h 787400"/>
              <a:gd name="connsiteX1" fmla="*/ 5778500 w 5778500"/>
              <a:gd name="connsiteY1" fmla="*/ 0 h 787400"/>
              <a:gd name="connsiteX2" fmla="*/ 5778500 w 5778500"/>
              <a:gd name="connsiteY2" fmla="*/ 787400 h 787400"/>
              <a:gd name="connsiteX3" fmla="*/ 0 w 5778500"/>
              <a:gd name="connsiteY3" fmla="*/ 787400 h 787400"/>
              <a:gd name="connsiteX4" fmla="*/ 368300 w 5778500"/>
              <a:gd name="connsiteY4" fmla="*/ 419100 h 787400"/>
              <a:gd name="connsiteX5" fmla="*/ 26988 w 5778500"/>
              <a:gd name="connsiteY5" fmla="*/ 215900 h 787400"/>
              <a:gd name="connsiteX6" fmla="*/ 25400 w 5778500"/>
              <a:gd name="connsiteY6" fmla="*/ 0 h 787400"/>
              <a:gd name="connsiteX0" fmla="*/ 25400 w 5778500"/>
              <a:gd name="connsiteY0" fmla="*/ 0 h 787400"/>
              <a:gd name="connsiteX1" fmla="*/ 5778500 w 5778500"/>
              <a:gd name="connsiteY1" fmla="*/ 0 h 787400"/>
              <a:gd name="connsiteX2" fmla="*/ 5778500 w 5778500"/>
              <a:gd name="connsiteY2" fmla="*/ 787400 h 787400"/>
              <a:gd name="connsiteX3" fmla="*/ 0 w 5778500"/>
              <a:gd name="connsiteY3" fmla="*/ 787400 h 787400"/>
              <a:gd name="connsiteX4" fmla="*/ 368300 w 5778500"/>
              <a:gd name="connsiteY4" fmla="*/ 419100 h 787400"/>
              <a:gd name="connsiteX5" fmla="*/ 25400 w 5778500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390525 w 5800725"/>
              <a:gd name="connsiteY4" fmla="*/ 419100 h 787400"/>
              <a:gd name="connsiteX5" fmla="*/ 0 w 5800725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404812 w 5800725"/>
              <a:gd name="connsiteY4" fmla="*/ 390525 h 787400"/>
              <a:gd name="connsiteX5" fmla="*/ 0 w 5800725"/>
              <a:gd name="connsiteY5" fmla="*/ 0 h 787400"/>
              <a:gd name="connsiteX0" fmla="*/ 0 w 5800725"/>
              <a:gd name="connsiteY0" fmla="*/ 0 h 787400"/>
              <a:gd name="connsiteX1" fmla="*/ 5800725 w 5800725"/>
              <a:gd name="connsiteY1" fmla="*/ 0 h 787400"/>
              <a:gd name="connsiteX2" fmla="*/ 5800725 w 5800725"/>
              <a:gd name="connsiteY2" fmla="*/ 787400 h 787400"/>
              <a:gd name="connsiteX3" fmla="*/ 22225 w 5800725"/>
              <a:gd name="connsiteY3" fmla="*/ 787400 h 787400"/>
              <a:gd name="connsiteX4" fmla="*/ 366712 w 5800725"/>
              <a:gd name="connsiteY4" fmla="*/ 381000 h 787400"/>
              <a:gd name="connsiteX5" fmla="*/ 0 w 5800725"/>
              <a:gd name="connsiteY5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0725" h="787400">
                <a:moveTo>
                  <a:pt x="0" y="0"/>
                </a:moveTo>
                <a:lnTo>
                  <a:pt x="5800725" y="0"/>
                </a:lnTo>
                <a:lnTo>
                  <a:pt x="5800725" y="787400"/>
                </a:lnTo>
                <a:lnTo>
                  <a:pt x="22225" y="787400"/>
                </a:lnTo>
                <a:lnTo>
                  <a:pt x="366712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851920" y="2235195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Спасибо  за  внимание!</a:t>
            </a:r>
            <a:endParaRPr lang="ru-RU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25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3509</TotalTime>
  <Words>2701</Words>
  <Application>Microsoft Office PowerPoint</Application>
  <PresentationFormat>Экран (16:9)</PresentationFormat>
  <Paragraphs>483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4" baseType="lpstr">
      <vt:lpstr>MS PGothic</vt:lpstr>
      <vt:lpstr>Arial</vt:lpstr>
      <vt:lpstr>Bebas Neue</vt:lpstr>
      <vt:lpstr>Calibri</vt:lpstr>
      <vt:lpstr>Effra</vt:lpstr>
      <vt:lpstr>Times New Roman</vt:lpstr>
      <vt:lpstr>Тема Office</vt:lpstr>
      <vt:lpstr>НАЦИОНАЛЬНЫЕ КЛИНИЧЕСКИЕ  РЕКОМЕНДАЦИИ – 2020 «БРАДИАРИТМИИ И НАРУШЕНИЯ ПРОВОДИМОСТИ»</vt:lpstr>
      <vt:lpstr>КЛИНИЧЕСКИЕ  РЕКОМЕНДАЦИИ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ДИАГНОСТИКИ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СРАВНИТЕЛЬНЫЕ ХАРАКТЕРИСТИКИ РЕГИСТРАТОРОВ ДВУХ ПОКОЛЕНИЙ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ПОСТОЯННАЯ КАРДИОСТИМУЛЯЦИЯ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ОБНОВЛЕНИЯ КЛИНИЧЕСКИХ РЕКОМЕНДАЦИЙ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Tema</dc:creator>
  <cp:lastModifiedBy>Tema</cp:lastModifiedBy>
  <cp:revision>118</cp:revision>
  <dcterms:created xsi:type="dcterms:W3CDTF">2021-03-22T11:30:15Z</dcterms:created>
  <dcterms:modified xsi:type="dcterms:W3CDTF">2021-08-01T14:07:30Z</dcterms:modified>
</cp:coreProperties>
</file>