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1" r:id="rId24"/>
    <p:sldId id="280"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9" r:id="rId52"/>
    <p:sldId id="310" r:id="rId53"/>
    <p:sldId id="311" r:id="rId54"/>
    <p:sldId id="312" r:id="rId55"/>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D8E8"/>
    <a:srgbClr val="E9EDF4"/>
    <a:srgbClr val="005DAC"/>
    <a:srgbClr val="DA0000"/>
    <a:srgbClr val="4F81BD"/>
    <a:srgbClr val="F20000"/>
    <a:srgbClr val="E20000"/>
    <a:srgbClr val="F4F8FC"/>
    <a:srgbClr val="1F49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85" autoAdjust="0"/>
    <p:restoredTop sz="99189" autoAdjust="0"/>
  </p:normalViewPr>
  <p:slideViewPr>
    <p:cSldViewPr>
      <p:cViewPr>
        <p:scale>
          <a:sx n="125" d="100"/>
          <a:sy n="125" d="100"/>
        </p:scale>
        <p:origin x="1098" y="48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A17C8C-E7DF-4924-A2C6-62F0E551F02F}" type="datetimeFigureOut">
              <a:rPr lang="ru-RU" smtClean="0"/>
              <a:t>30.07.2021</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AF3663-B0D3-495C-A898-C3BF23AB8592}" type="slidenum">
              <a:rPr lang="ru-RU" smtClean="0"/>
              <a:t>‹#›</a:t>
            </a:fld>
            <a:endParaRPr lang="ru-RU"/>
          </a:p>
        </p:txBody>
      </p:sp>
    </p:spTree>
    <p:extLst>
      <p:ext uri="{BB962C8B-B14F-4D97-AF65-F5344CB8AC3E}">
        <p14:creationId xmlns:p14="http://schemas.microsoft.com/office/powerpoint/2010/main" val="2234400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3AF3663-B0D3-495C-A898-C3BF23AB8592}" type="slidenum">
              <a:rPr lang="ru-RU" smtClean="0"/>
              <a:t>4</a:t>
            </a:fld>
            <a:endParaRPr lang="ru-RU"/>
          </a:p>
        </p:txBody>
      </p:sp>
    </p:spTree>
    <p:extLst>
      <p:ext uri="{BB962C8B-B14F-4D97-AF65-F5344CB8AC3E}">
        <p14:creationId xmlns:p14="http://schemas.microsoft.com/office/powerpoint/2010/main" val="471548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20"/>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BC63DBA-AAA7-465E-82D6-A7AC9A13FD45}" type="datetimeFigureOut">
              <a:rPr lang="ru-RU" smtClean="0"/>
              <a:t>30.07.2021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B8531D-DCB1-4EDB-9A81-12E238DBCF35}" type="slidenum">
              <a:rPr lang="ru-RU" smtClean="0"/>
              <a:t>‹#›</a:t>
            </a:fld>
            <a:endParaRPr lang="ru-RU"/>
          </a:p>
        </p:txBody>
      </p:sp>
    </p:spTree>
    <p:extLst>
      <p:ext uri="{BB962C8B-B14F-4D97-AF65-F5344CB8AC3E}">
        <p14:creationId xmlns:p14="http://schemas.microsoft.com/office/powerpoint/2010/main" val="2808246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BC63DBA-AAA7-465E-82D6-A7AC9A13FD45}" type="datetimeFigureOut">
              <a:rPr lang="ru-RU" smtClean="0"/>
              <a:t>30.07.2021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B8531D-DCB1-4EDB-9A81-12E238DBCF35}" type="slidenum">
              <a:rPr lang="ru-RU" smtClean="0"/>
              <a:t>‹#›</a:t>
            </a:fld>
            <a:endParaRPr lang="ru-RU"/>
          </a:p>
        </p:txBody>
      </p:sp>
    </p:spTree>
    <p:extLst>
      <p:ext uri="{BB962C8B-B14F-4D97-AF65-F5344CB8AC3E}">
        <p14:creationId xmlns:p14="http://schemas.microsoft.com/office/powerpoint/2010/main" val="2540788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BC63DBA-AAA7-465E-82D6-A7AC9A13FD45}" type="datetimeFigureOut">
              <a:rPr lang="ru-RU" smtClean="0"/>
              <a:t>30.07.2021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B8531D-DCB1-4EDB-9A81-12E238DBCF35}" type="slidenum">
              <a:rPr lang="ru-RU" smtClean="0"/>
              <a:t>‹#›</a:t>
            </a:fld>
            <a:endParaRPr lang="ru-RU"/>
          </a:p>
        </p:txBody>
      </p:sp>
    </p:spTree>
    <p:extLst>
      <p:ext uri="{BB962C8B-B14F-4D97-AF65-F5344CB8AC3E}">
        <p14:creationId xmlns:p14="http://schemas.microsoft.com/office/powerpoint/2010/main" val="1362062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BC63DBA-AAA7-465E-82D6-A7AC9A13FD45}" type="datetimeFigureOut">
              <a:rPr lang="ru-RU" smtClean="0"/>
              <a:t>30.07.2021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7B8531D-DCB1-4EDB-9A81-12E238DBCF35}" type="slidenum">
              <a:rPr lang="ru-RU" smtClean="0"/>
              <a:t>‹#›</a:t>
            </a:fld>
            <a:endParaRPr lang="ru-RU"/>
          </a:p>
        </p:txBody>
      </p:sp>
    </p:spTree>
    <p:extLst>
      <p:ext uri="{BB962C8B-B14F-4D97-AF65-F5344CB8AC3E}">
        <p14:creationId xmlns:p14="http://schemas.microsoft.com/office/powerpoint/2010/main" val="4221987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5" name="Текст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BC63DBA-AAA7-465E-82D6-A7AC9A13FD45}" type="datetimeFigureOut">
              <a:rPr lang="ru-RU" smtClean="0"/>
              <a:t>30.07.2021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7B8531D-DCB1-4EDB-9A81-12E238DBCF35}" type="slidenum">
              <a:rPr lang="ru-RU" smtClean="0"/>
              <a:t>‹#›</a:t>
            </a:fld>
            <a:endParaRPr lang="ru-RU"/>
          </a:p>
        </p:txBody>
      </p:sp>
    </p:spTree>
    <p:extLst>
      <p:ext uri="{BB962C8B-B14F-4D97-AF65-F5344CB8AC3E}">
        <p14:creationId xmlns:p14="http://schemas.microsoft.com/office/powerpoint/2010/main" val="3873008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BC63DBA-AAA7-465E-82D6-A7AC9A13FD45}" type="datetimeFigureOut">
              <a:rPr lang="ru-RU" smtClean="0"/>
              <a:t>30.07.2021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7B8531D-DCB1-4EDB-9A81-12E238DBCF35}" type="slidenum">
              <a:rPr lang="ru-RU" smtClean="0"/>
              <a:t>‹#›</a:t>
            </a:fld>
            <a:endParaRPr lang="ru-RU"/>
          </a:p>
        </p:txBody>
      </p:sp>
    </p:spTree>
    <p:extLst>
      <p:ext uri="{BB962C8B-B14F-4D97-AF65-F5344CB8AC3E}">
        <p14:creationId xmlns:p14="http://schemas.microsoft.com/office/powerpoint/2010/main" val="504103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BC63DBA-AAA7-465E-82D6-A7AC9A13FD45}" type="datetimeFigureOut">
              <a:rPr lang="ru-RU" smtClean="0"/>
              <a:t>30.07.2021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7B8531D-DCB1-4EDB-9A81-12E238DBCF35}" type="slidenum">
              <a:rPr lang="ru-RU" smtClean="0"/>
              <a:t>‹#›</a:t>
            </a:fld>
            <a:endParaRPr lang="ru-RU"/>
          </a:p>
        </p:txBody>
      </p:sp>
    </p:spTree>
    <p:extLst>
      <p:ext uri="{BB962C8B-B14F-4D97-AF65-F5344CB8AC3E}">
        <p14:creationId xmlns:p14="http://schemas.microsoft.com/office/powerpoint/2010/main" val="2181779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3" y="204787"/>
            <a:ext cx="3008313" cy="871538"/>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BC63DBA-AAA7-465E-82D6-A7AC9A13FD45}" type="datetimeFigureOut">
              <a:rPr lang="ru-RU" smtClean="0"/>
              <a:t>30.07.2021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7B8531D-DCB1-4EDB-9A81-12E238DBCF35}" type="slidenum">
              <a:rPr lang="ru-RU" smtClean="0"/>
              <a:t>‹#›</a:t>
            </a:fld>
            <a:endParaRPr lang="ru-RU"/>
          </a:p>
        </p:txBody>
      </p:sp>
    </p:spTree>
    <p:extLst>
      <p:ext uri="{BB962C8B-B14F-4D97-AF65-F5344CB8AC3E}">
        <p14:creationId xmlns:p14="http://schemas.microsoft.com/office/powerpoint/2010/main" val="2050656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1"/>
            <a:ext cx="5486400" cy="425054"/>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BC63DBA-AAA7-465E-82D6-A7AC9A13FD45}" type="datetimeFigureOut">
              <a:rPr lang="ru-RU" smtClean="0"/>
              <a:t>30.07.2021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7B8531D-DCB1-4EDB-9A81-12E238DBCF35}" type="slidenum">
              <a:rPr lang="ru-RU" smtClean="0"/>
              <a:t>‹#›</a:t>
            </a:fld>
            <a:endParaRPr lang="ru-RU"/>
          </a:p>
        </p:txBody>
      </p:sp>
    </p:spTree>
    <p:extLst>
      <p:ext uri="{BB962C8B-B14F-4D97-AF65-F5344CB8AC3E}">
        <p14:creationId xmlns:p14="http://schemas.microsoft.com/office/powerpoint/2010/main" val="4012546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BC63DBA-AAA7-465E-82D6-A7AC9A13FD45}" type="datetimeFigureOut">
              <a:rPr lang="ru-RU" smtClean="0"/>
              <a:t>30.07.2021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B8531D-DCB1-4EDB-9A81-12E238DBCF35}" type="slidenum">
              <a:rPr lang="ru-RU" smtClean="0"/>
              <a:t>‹#›</a:t>
            </a:fld>
            <a:endParaRPr lang="ru-RU"/>
          </a:p>
        </p:txBody>
      </p:sp>
    </p:spTree>
    <p:extLst>
      <p:ext uri="{BB962C8B-B14F-4D97-AF65-F5344CB8AC3E}">
        <p14:creationId xmlns:p14="http://schemas.microsoft.com/office/powerpoint/2010/main" val="2411470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154782"/>
            <a:ext cx="2057400" cy="329088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54782"/>
            <a:ext cx="6019800" cy="329088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BC63DBA-AAA7-465E-82D6-A7AC9A13FD45}" type="datetimeFigureOut">
              <a:rPr lang="ru-RU" smtClean="0"/>
              <a:t>30.07.2021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B8531D-DCB1-4EDB-9A81-12E238DBCF35}" type="slidenum">
              <a:rPr lang="ru-RU" smtClean="0"/>
              <a:t>‹#›</a:t>
            </a:fld>
            <a:endParaRPr lang="ru-RU"/>
          </a:p>
        </p:txBody>
      </p:sp>
    </p:spTree>
    <p:extLst>
      <p:ext uri="{BB962C8B-B14F-4D97-AF65-F5344CB8AC3E}">
        <p14:creationId xmlns:p14="http://schemas.microsoft.com/office/powerpoint/2010/main" val="3967252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BC63DBA-AAA7-465E-82D6-A7AC9A13FD45}" type="datetimeFigureOut">
              <a:rPr lang="ru-RU" smtClean="0"/>
              <a:t>30.07.2021</a:t>
            </a:fld>
            <a:endParaRPr lang="ru-RU"/>
          </a:p>
        </p:txBody>
      </p:sp>
      <p:sp>
        <p:nvSpPr>
          <p:cNvPr id="5" name="Нижний колонтитул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7B8531D-DCB1-4EDB-9A81-12E238DBCF35}" type="slidenum">
              <a:rPr lang="ru-RU" smtClean="0"/>
              <a:t>‹#›</a:t>
            </a:fld>
            <a:endParaRPr lang="ru-RU"/>
          </a:p>
        </p:txBody>
      </p:sp>
    </p:spTree>
    <p:extLst>
      <p:ext uri="{BB962C8B-B14F-4D97-AF65-F5344CB8AC3E}">
        <p14:creationId xmlns:p14="http://schemas.microsoft.com/office/powerpoint/2010/main" val="1886150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491880" y="1462602"/>
            <a:ext cx="4680520" cy="1872208"/>
          </a:xfrm>
        </p:spPr>
        <p:txBody>
          <a:bodyPr vert="horz" lIns="91440" tIns="45720" rIns="91440" bIns="45720" rtlCol="0" anchor="ctr">
            <a:noAutofit/>
          </a:bodyPr>
          <a:lstStyle/>
          <a:p>
            <a:pPr algn="l">
              <a:lnSpc>
                <a:spcPts val="3000"/>
              </a:lnSpc>
            </a:pPr>
            <a:r>
              <a:rPr lang="ru-RU" sz="2400" b="1" dirty="0" smtClean="0">
                <a:solidFill>
                  <a:srgbClr val="005DAC"/>
                </a:solidFill>
                <a:latin typeface="Calibri" panose="020F0502020204030204" pitchFamily="34" charset="0"/>
              </a:rPr>
              <a:t>КЛИНИЧЕСКИЕ РЕКОМЕНДАЦИИ</a:t>
            </a:r>
            <a:br>
              <a:rPr lang="ru-RU" sz="2400" b="1" dirty="0" smtClean="0">
                <a:solidFill>
                  <a:srgbClr val="005DAC"/>
                </a:solidFill>
                <a:latin typeface="Calibri" panose="020F0502020204030204" pitchFamily="34" charset="0"/>
              </a:rPr>
            </a:br>
            <a:r>
              <a:rPr lang="ru-RU" sz="2400" b="1" dirty="0" smtClean="0">
                <a:solidFill>
                  <a:srgbClr val="005DAC"/>
                </a:solidFill>
                <a:latin typeface="Calibri" panose="020F0502020204030204" pitchFamily="34" charset="0"/>
              </a:rPr>
              <a:t>ФИБРИЛЛЯЦИЯ И ТРЕПЕТАНИЕ ПРЕДСЕРДИЙ </a:t>
            </a:r>
            <a:endParaRPr lang="ru-RU" sz="2400" b="1" dirty="0">
              <a:solidFill>
                <a:srgbClr val="005DAC"/>
              </a:solidFill>
              <a:latin typeface="Calibri" panose="020F0502020204030204" pitchFamily="34" charset="0"/>
            </a:endParaRPr>
          </a:p>
        </p:txBody>
      </p:sp>
      <p:pic>
        <p:nvPicPr>
          <p:cNvPr id="1026" name="Picture 2" descr="C:\CLIENTS\Kardiologi\RKO-rus-ve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491630"/>
            <a:ext cx="1944216" cy="1644024"/>
          </a:xfrm>
          <a:prstGeom prst="rect">
            <a:avLst/>
          </a:prstGeom>
          <a:noFill/>
          <a:extLst>
            <a:ext uri="{909E8E84-426E-40DD-AFC4-6F175D3DCCD1}">
              <a14:hiddenFill xmlns:a14="http://schemas.microsoft.com/office/drawing/2010/main">
                <a:solidFill>
                  <a:srgbClr val="FFFFFF"/>
                </a:solidFill>
              </a14:hiddenFill>
            </a:ext>
          </a:extLst>
        </p:spPr>
      </p:pic>
      <p:cxnSp>
        <p:nvCxnSpPr>
          <p:cNvPr id="6" name="Прямая соединительная линия 5"/>
          <p:cNvCxnSpPr/>
          <p:nvPr/>
        </p:nvCxnSpPr>
        <p:spPr>
          <a:xfrm>
            <a:off x="3275856" y="1635094"/>
            <a:ext cx="0" cy="1429105"/>
          </a:xfrm>
          <a:prstGeom prst="line">
            <a:avLst/>
          </a:prstGeom>
          <a:ln w="28575">
            <a:solidFill>
              <a:srgbClr val="E20000"/>
            </a:solidFill>
          </a:ln>
        </p:spPr>
        <p:style>
          <a:lnRef idx="1">
            <a:schemeClr val="accent1"/>
          </a:lnRef>
          <a:fillRef idx="0">
            <a:schemeClr val="accent1"/>
          </a:fillRef>
          <a:effectRef idx="0">
            <a:schemeClr val="accent1"/>
          </a:effectRef>
          <a:fontRef idx="minor">
            <a:schemeClr val="tx1"/>
          </a:fontRef>
        </p:style>
      </p:cxnSp>
      <p:sp>
        <p:nvSpPr>
          <p:cNvPr id="5" name="Прямоугольник 4"/>
          <p:cNvSpPr/>
          <p:nvPr/>
        </p:nvSpPr>
        <p:spPr>
          <a:xfrm>
            <a:off x="3491880" y="487874"/>
            <a:ext cx="4176464" cy="523220"/>
          </a:xfrm>
          <a:prstGeom prst="rect">
            <a:avLst/>
          </a:prstGeom>
          <a:noFill/>
        </p:spPr>
        <p:txBody>
          <a:bodyPr wrap="square" anchor="ctr">
            <a:spAutoFit/>
          </a:bodyPr>
          <a:lstStyle/>
          <a:p>
            <a:pPr>
              <a:spcBef>
                <a:spcPct val="0"/>
              </a:spcBef>
            </a:pPr>
            <a:r>
              <a:rPr lang="ru-RU" sz="1400" b="1" dirty="0" smtClean="0">
                <a:latin typeface="Calibri" panose="020F0502020204030204" pitchFamily="34" charset="0"/>
              </a:rPr>
              <a:t>Рекомендации разработаны в сотрудничестве</a:t>
            </a:r>
          </a:p>
          <a:p>
            <a:pPr>
              <a:spcBef>
                <a:spcPct val="0"/>
              </a:spcBef>
            </a:pPr>
            <a:r>
              <a:rPr lang="ru-RU" altLang="ru-RU" sz="1400" b="1" dirty="0" smtClean="0">
                <a:latin typeface="Calibri" panose="020F0502020204030204" pitchFamily="34" charset="0"/>
              </a:rPr>
              <a:t>С ВНОА и АССХ</a:t>
            </a:r>
            <a:endParaRPr lang="ru-RU" altLang="ru-RU" sz="1200" dirty="0"/>
          </a:p>
        </p:txBody>
      </p:sp>
    </p:spTree>
    <p:extLst>
      <p:ext uri="{BB962C8B-B14F-4D97-AF65-F5344CB8AC3E}">
        <p14:creationId xmlns:p14="http://schemas.microsoft.com/office/powerpoint/2010/main" val="38195045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0" y="0"/>
            <a:ext cx="5292080" cy="57606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4" name="TextBox 23">
            <a:extLst>
              <a:ext uri="{FF2B5EF4-FFF2-40B4-BE49-F238E27FC236}">
                <a16:creationId xmlns:a16="http://schemas.microsoft.com/office/drawing/2014/main" id="{6334F9A3-4104-4D0D-A64F-2412DF8B9CD0}"/>
              </a:ext>
            </a:extLst>
          </p:cNvPr>
          <p:cNvSpPr txBox="1"/>
          <p:nvPr/>
        </p:nvSpPr>
        <p:spPr>
          <a:xfrm>
            <a:off x="539552" y="76083"/>
            <a:ext cx="4408579" cy="523220"/>
          </a:xfrm>
          <a:prstGeom prst="rect">
            <a:avLst/>
          </a:prstGeom>
        </p:spPr>
        <p:txBody>
          <a:bodyPr vert="horz" lIns="91440" tIns="45720" rIns="91440" bIns="45720" rtlCol="0" anchor="ctr">
            <a:spAutoFit/>
          </a:bodyPr>
          <a:lstStyle>
            <a:lvl1pPr>
              <a:spcBef>
                <a:spcPct val="0"/>
              </a:spcBef>
              <a:buNone/>
              <a:defRPr sz="2800" b="1">
                <a:solidFill>
                  <a:srgbClr val="005DAC"/>
                </a:solidFill>
                <a:latin typeface="Bebas Neue Bold" panose="020B0606020202050201" pitchFamily="34" charset="-52"/>
                <a:ea typeface="+mj-ea"/>
                <a:cs typeface="+mj-cs"/>
              </a:defRPr>
            </a:lvl1pPr>
          </a:lstStyle>
          <a:p>
            <a:r>
              <a:rPr lang="ru-RU" dirty="0" smtClean="0">
                <a:solidFill>
                  <a:schemeClr val="bg1"/>
                </a:solidFill>
                <a:latin typeface="Calibri" panose="020F0502020204030204" pitchFamily="34" charset="0"/>
              </a:rPr>
              <a:t>СОСТАВ РАБОЧЕЙ ГРУППЫ</a:t>
            </a:r>
            <a:endParaRPr lang="ru-RU" dirty="0">
              <a:solidFill>
                <a:schemeClr val="bg1"/>
              </a:solidFill>
              <a:latin typeface="Calibri" panose="020F0502020204030204" pitchFamily="34" charset="0"/>
            </a:endParaRPr>
          </a:p>
        </p:txBody>
      </p:sp>
      <p:pic>
        <p:nvPicPr>
          <p:cNvPr id="25"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a:extLst>
              <a:ext uri="{FF2B5EF4-FFF2-40B4-BE49-F238E27FC236}">
                <a16:creationId xmlns:a16="http://schemas.microsoft.com/office/drawing/2014/main" id="{0889DF0E-6949-B140-B856-AFC25646019C}"/>
              </a:ext>
            </a:extLst>
          </p:cNvPr>
          <p:cNvSpPr/>
          <p:nvPr/>
        </p:nvSpPr>
        <p:spPr>
          <a:xfrm>
            <a:off x="3275856" y="855662"/>
            <a:ext cx="2852142" cy="3914918"/>
          </a:xfrm>
          <a:prstGeom prst="rect">
            <a:avLst/>
          </a:prstGeom>
        </p:spPr>
        <p:txBody>
          <a:bodyPr wrap="square">
            <a:spAutoFit/>
          </a:bodyPr>
          <a:lstStyle/>
          <a:p>
            <a:pPr algn="just">
              <a:lnSpc>
                <a:spcPct val="115000"/>
              </a:lnSpc>
              <a:spcAft>
                <a:spcPts val="0"/>
              </a:spcAft>
            </a:pPr>
            <a:r>
              <a:rPr lang="ru-RU" sz="1200" b="1"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Соавторы </a:t>
            </a:r>
            <a:r>
              <a:rPr lang="ru-RU" sz="1200" b="1" dirty="0" smtClean="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члены рабочей </a:t>
            </a:r>
            <a:r>
              <a:rPr lang="ru-RU" sz="1200" b="1"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группы:</a:t>
            </a: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p>
          <a:p>
            <a:pPr algn="just">
              <a:lnSpc>
                <a:spcPct val="115000"/>
              </a:lnSpc>
              <a:spcAft>
                <a:spcPts val="0"/>
              </a:spcAft>
            </a:pP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Аракелян М. Г., </a:t>
            </a:r>
          </a:p>
          <a:p>
            <a:pPr algn="just">
              <a:lnSpc>
                <a:spcPct val="115000"/>
              </a:lnSpc>
              <a:spcAft>
                <a:spcPts val="0"/>
              </a:spcAft>
            </a:pP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Васильева Е. Ю., </a:t>
            </a:r>
          </a:p>
          <a:p>
            <a:pPr algn="just">
              <a:lnSpc>
                <a:spcPct val="115000"/>
              </a:lnSpc>
              <a:spcAft>
                <a:spcPts val="0"/>
              </a:spcAft>
            </a:pP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Горев М. В.,  </a:t>
            </a:r>
          </a:p>
          <a:p>
            <a:pPr algn="just">
              <a:lnSpc>
                <a:spcPct val="115000"/>
              </a:lnSpc>
              <a:spcAft>
                <a:spcPts val="0"/>
              </a:spcAft>
            </a:pPr>
            <a:r>
              <a:rPr lang="ru-RU" sz="1200" dirty="0" err="1">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Давтян</a:t>
            </a: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К. В., </a:t>
            </a:r>
          </a:p>
          <a:p>
            <a:pPr algn="just">
              <a:lnSpc>
                <a:spcPct val="115000"/>
              </a:lnSpc>
              <a:spcAft>
                <a:spcPts val="0"/>
              </a:spcAft>
            </a:pPr>
            <a:r>
              <a:rPr lang="ru-RU" sz="1200" dirty="0" err="1">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Драпкина</a:t>
            </a: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О. М., </a:t>
            </a:r>
          </a:p>
          <a:p>
            <a:pPr algn="just">
              <a:lnSpc>
                <a:spcPct val="115000"/>
              </a:lnSpc>
              <a:spcAft>
                <a:spcPts val="0"/>
              </a:spcAft>
            </a:pP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Кропачева Е. С., </a:t>
            </a:r>
          </a:p>
          <a:p>
            <a:pPr algn="just">
              <a:lnSpc>
                <a:spcPct val="115000"/>
              </a:lnSpc>
              <a:spcAft>
                <a:spcPts val="0"/>
              </a:spcAft>
            </a:pPr>
            <a:r>
              <a:rPr lang="ru-RU" sz="1200" dirty="0" err="1">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Кучинская</a:t>
            </a: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Е. А.,  </a:t>
            </a:r>
          </a:p>
          <a:p>
            <a:pPr algn="just">
              <a:lnSpc>
                <a:spcPct val="115000"/>
              </a:lnSpc>
              <a:spcAft>
                <a:spcPts val="0"/>
              </a:spcAft>
            </a:pPr>
            <a:r>
              <a:rPr lang="ru-RU" sz="1200" dirty="0" err="1">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Лайович</a:t>
            </a: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Л. Ю.,  </a:t>
            </a:r>
          </a:p>
          <a:p>
            <a:pPr algn="just">
              <a:lnSpc>
                <a:spcPct val="115000"/>
              </a:lnSpc>
              <a:spcAft>
                <a:spcPts val="0"/>
              </a:spcAft>
            </a:pP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Миронов Н. Ю., </a:t>
            </a:r>
          </a:p>
          <a:p>
            <a:pPr algn="just">
              <a:lnSpc>
                <a:spcPct val="115000"/>
              </a:lnSpc>
              <a:spcAft>
                <a:spcPts val="0"/>
              </a:spcAft>
            </a:pP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Мишина И.Е., </a:t>
            </a:r>
          </a:p>
          <a:p>
            <a:pPr algn="just">
              <a:lnSpc>
                <a:spcPct val="115000"/>
              </a:lnSpc>
              <a:spcAft>
                <a:spcPts val="0"/>
              </a:spcAft>
            </a:pP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Панченко Е.П., </a:t>
            </a:r>
          </a:p>
          <a:p>
            <a:pPr algn="just">
              <a:lnSpc>
                <a:spcPct val="115000"/>
              </a:lnSpc>
              <a:spcAft>
                <a:spcPts val="0"/>
              </a:spcAft>
            </a:pPr>
            <a:r>
              <a:rPr lang="ru-RU" sz="1200" dirty="0" err="1">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Рзаев</a:t>
            </a: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Ф. Г., </a:t>
            </a:r>
          </a:p>
          <a:p>
            <a:pPr algn="just">
              <a:lnSpc>
                <a:spcPct val="115000"/>
              </a:lnSpc>
              <a:spcAft>
                <a:spcPts val="0"/>
              </a:spcAft>
            </a:pP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Татарский Б. А., </a:t>
            </a:r>
          </a:p>
          <a:p>
            <a:pPr algn="just">
              <a:lnSpc>
                <a:spcPct val="115000"/>
              </a:lnSpc>
              <a:spcAft>
                <a:spcPts val="0"/>
              </a:spcAft>
            </a:pPr>
            <a:r>
              <a:rPr lang="ru-RU" sz="1200" dirty="0" err="1">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Уцумуева</a:t>
            </a: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М. Д., </a:t>
            </a:r>
          </a:p>
          <a:p>
            <a:pPr algn="just">
              <a:lnSpc>
                <a:spcPct val="115000"/>
              </a:lnSpc>
              <a:spcAft>
                <a:spcPts val="0"/>
              </a:spcAft>
            </a:pP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Шахматова О. О., </a:t>
            </a:r>
          </a:p>
          <a:p>
            <a:pPr algn="just">
              <a:lnSpc>
                <a:spcPct val="115000"/>
              </a:lnSpc>
              <a:spcAft>
                <a:spcPts val="0"/>
              </a:spcAft>
            </a:pPr>
            <a:r>
              <a:rPr lang="ru-RU" sz="1200" dirty="0" err="1">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Шлевков</a:t>
            </a: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Н. Б., </a:t>
            </a:r>
          </a:p>
          <a:p>
            <a:pPr algn="just">
              <a:lnSpc>
                <a:spcPct val="115000"/>
              </a:lnSpc>
              <a:spcAft>
                <a:spcPts val="0"/>
              </a:spcAft>
            </a:pPr>
            <a:r>
              <a:rPr lang="ru-RU" sz="1200" dirty="0" err="1">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Шпектор</a:t>
            </a: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А. В.; </a:t>
            </a:r>
            <a:endParaRPr lang="ru-RU" sz="1200" dirty="0">
              <a:solidFill>
                <a:srgbClr val="000000"/>
              </a:solidFill>
              <a:uFill>
                <a:solidFill>
                  <a:srgbClr val="000000"/>
                </a:solidFill>
              </a:uFill>
              <a:latin typeface="Calibri" panose="020F0502020204030204" pitchFamily="34" charset="0"/>
              <a:ea typeface="Arial Unicode MS" panose="020B0604020202020204" pitchFamily="34" charset="-128"/>
              <a:cs typeface="Arial Unicode MS" panose="020B0604020202020204" pitchFamily="34" charset="-128"/>
            </a:endParaRPr>
          </a:p>
        </p:txBody>
      </p:sp>
      <p:sp>
        <p:nvSpPr>
          <p:cNvPr id="8" name="Прямоугольник 7">
            <a:extLst>
              <a:ext uri="{FF2B5EF4-FFF2-40B4-BE49-F238E27FC236}">
                <a16:creationId xmlns:a16="http://schemas.microsoft.com/office/drawing/2014/main" id="{3B51CE3D-2CE4-F145-97F0-CEEEC59043F0}"/>
              </a:ext>
            </a:extLst>
          </p:cNvPr>
          <p:cNvSpPr/>
          <p:nvPr/>
        </p:nvSpPr>
        <p:spPr>
          <a:xfrm>
            <a:off x="5955579" y="875506"/>
            <a:ext cx="3048000" cy="3065455"/>
          </a:xfrm>
          <a:prstGeom prst="rect">
            <a:avLst/>
          </a:prstGeom>
        </p:spPr>
        <p:txBody>
          <a:bodyPr wrap="square">
            <a:spAutoFit/>
          </a:bodyPr>
          <a:lstStyle/>
          <a:p>
            <a:pPr algn="just">
              <a:lnSpc>
                <a:spcPct val="115000"/>
              </a:lnSpc>
              <a:spcAft>
                <a:spcPts val="0"/>
              </a:spcAft>
            </a:pPr>
            <a:r>
              <a:rPr lang="ru-RU" sz="1200" b="1"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Соавторы члены экспертного совета:</a:t>
            </a:r>
          </a:p>
          <a:p>
            <a:pPr algn="just">
              <a:lnSpc>
                <a:spcPct val="115000"/>
              </a:lnSpc>
              <a:spcAft>
                <a:spcPts val="0"/>
              </a:spcAft>
            </a:pP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ru-RU" sz="1200" dirty="0">
                <a:solidFill>
                  <a:srgbClr val="000000"/>
                </a:solidFill>
                <a:uFill>
                  <a:solidFill>
                    <a:srgbClr val="000000"/>
                  </a:solidFill>
                </a:uFill>
                <a:latin typeface="Calibri" panose="020F0502020204030204" pitchFamily="34" charset="0"/>
                <a:ea typeface="Arial Unicode MS" panose="020B0604020202020204" pitchFamily="34" charset="-128"/>
                <a:cs typeface="Times New Roman" panose="02020603050405020304" pitchFamily="18" charset="0"/>
              </a:rPr>
              <a:t>Андреев Д.А., </a:t>
            </a:r>
          </a:p>
          <a:p>
            <a:pPr algn="just">
              <a:lnSpc>
                <a:spcPct val="115000"/>
              </a:lnSpc>
              <a:spcAft>
                <a:spcPts val="0"/>
              </a:spcAft>
            </a:pPr>
            <a:r>
              <a:rPr lang="ru-RU" sz="1200" dirty="0" err="1">
                <a:solidFill>
                  <a:srgbClr val="000000"/>
                </a:solidFill>
                <a:uFill>
                  <a:solidFill>
                    <a:srgbClr val="000000"/>
                  </a:solidFill>
                </a:uFill>
                <a:latin typeface="Calibri" panose="020F0502020204030204" pitchFamily="34" charset="0"/>
                <a:ea typeface="Arial Unicode MS" panose="020B0604020202020204" pitchFamily="34" charset="-128"/>
                <a:cs typeface="Times New Roman" panose="02020603050405020304" pitchFamily="18" charset="0"/>
              </a:rPr>
              <a:t>Артюхина</a:t>
            </a:r>
            <a:r>
              <a:rPr lang="ru-RU" sz="1200" dirty="0">
                <a:solidFill>
                  <a:srgbClr val="000000"/>
                </a:solidFill>
                <a:uFill>
                  <a:solidFill>
                    <a:srgbClr val="000000"/>
                  </a:solidFill>
                </a:uFill>
                <a:latin typeface="Calibri" panose="020F0502020204030204" pitchFamily="34" charset="0"/>
                <a:ea typeface="Arial Unicode MS" panose="020B0604020202020204" pitchFamily="34" charset="-128"/>
                <a:cs typeface="Times New Roman" panose="02020603050405020304" pitchFamily="18" charset="0"/>
              </a:rPr>
              <a:t> Е.А., </a:t>
            </a:r>
          </a:p>
          <a:p>
            <a:pPr algn="just">
              <a:lnSpc>
                <a:spcPct val="115000"/>
              </a:lnSpc>
              <a:spcAft>
                <a:spcPts val="0"/>
              </a:spcAft>
            </a:pPr>
            <a:r>
              <a:rPr lang="ru-RU" sz="1200" dirty="0" err="1">
                <a:solidFill>
                  <a:srgbClr val="000000"/>
                </a:solidFill>
                <a:uFill>
                  <a:solidFill>
                    <a:srgbClr val="000000"/>
                  </a:solidFill>
                </a:uFill>
                <a:latin typeface="Calibri" panose="020F0502020204030204" pitchFamily="34" charset="0"/>
                <a:ea typeface="Arial Unicode MS" panose="020B0604020202020204" pitchFamily="34" charset="-128"/>
                <a:cs typeface="Times New Roman" panose="02020603050405020304" pitchFamily="18" charset="0"/>
              </a:rPr>
              <a:t>Барбараш</a:t>
            </a:r>
            <a:r>
              <a:rPr lang="ru-RU" sz="1200" dirty="0">
                <a:solidFill>
                  <a:srgbClr val="000000"/>
                </a:solidFill>
                <a:uFill>
                  <a:solidFill>
                    <a:srgbClr val="000000"/>
                  </a:solidFill>
                </a:uFill>
                <a:latin typeface="Calibri" panose="020F0502020204030204" pitchFamily="34" charset="0"/>
                <a:ea typeface="Arial Unicode MS" panose="020B0604020202020204" pitchFamily="34" charset="-128"/>
                <a:cs typeface="Times New Roman" panose="02020603050405020304" pitchFamily="18" charset="0"/>
              </a:rPr>
              <a:t> О.Л., </a:t>
            </a:r>
          </a:p>
          <a:p>
            <a:pPr algn="just">
              <a:lnSpc>
                <a:spcPct val="115000"/>
              </a:lnSpc>
              <a:spcAft>
                <a:spcPts val="0"/>
              </a:spcAft>
            </a:pPr>
            <a:r>
              <a:rPr lang="ru-RU" sz="1200" dirty="0" err="1">
                <a:solidFill>
                  <a:srgbClr val="000000"/>
                </a:solidFill>
                <a:uFill>
                  <a:solidFill>
                    <a:srgbClr val="000000"/>
                  </a:solidFill>
                </a:uFill>
                <a:latin typeface="Calibri" panose="020F0502020204030204" pitchFamily="34" charset="0"/>
                <a:ea typeface="Arial Unicode MS" panose="020B0604020202020204" pitchFamily="34" charset="-128"/>
                <a:cs typeface="Times New Roman" panose="02020603050405020304" pitchFamily="18" charset="0"/>
              </a:rPr>
              <a:t>Галявич</a:t>
            </a:r>
            <a:r>
              <a:rPr lang="ru-RU" sz="1200" dirty="0">
                <a:solidFill>
                  <a:srgbClr val="000000"/>
                </a:solidFill>
                <a:uFill>
                  <a:solidFill>
                    <a:srgbClr val="000000"/>
                  </a:solidFill>
                </a:uFill>
                <a:latin typeface="Calibri" panose="020F0502020204030204" pitchFamily="34" charset="0"/>
                <a:ea typeface="Arial Unicode MS" panose="020B0604020202020204" pitchFamily="34" charset="-128"/>
                <a:cs typeface="Times New Roman" panose="02020603050405020304" pitchFamily="18" charset="0"/>
              </a:rPr>
              <a:t> А.С., </a:t>
            </a:r>
          </a:p>
          <a:p>
            <a:pPr algn="just">
              <a:lnSpc>
                <a:spcPct val="115000"/>
              </a:lnSpc>
              <a:spcAft>
                <a:spcPts val="0"/>
              </a:spcAft>
            </a:pPr>
            <a:r>
              <a:rPr lang="ru-RU" sz="1200" dirty="0" err="1">
                <a:solidFill>
                  <a:srgbClr val="000000"/>
                </a:solidFill>
                <a:uFill>
                  <a:solidFill>
                    <a:srgbClr val="000000"/>
                  </a:solidFill>
                </a:uFill>
                <a:latin typeface="Calibri" panose="020F0502020204030204" pitchFamily="34" charset="0"/>
                <a:ea typeface="Arial Unicode MS" panose="020B0604020202020204" pitchFamily="34" charset="-128"/>
                <a:cs typeface="Times New Roman" panose="02020603050405020304" pitchFamily="18" charset="0"/>
              </a:rPr>
              <a:t>Дупляков</a:t>
            </a:r>
            <a:r>
              <a:rPr lang="ru-RU" sz="1200" dirty="0">
                <a:solidFill>
                  <a:srgbClr val="000000"/>
                </a:solidFill>
                <a:uFill>
                  <a:solidFill>
                    <a:srgbClr val="000000"/>
                  </a:solidFill>
                </a:uFill>
                <a:latin typeface="Calibri" panose="020F0502020204030204" pitchFamily="34" charset="0"/>
                <a:ea typeface="Arial Unicode MS" panose="020B0604020202020204" pitchFamily="34" charset="-128"/>
                <a:cs typeface="Times New Roman" panose="02020603050405020304" pitchFamily="18" charset="0"/>
              </a:rPr>
              <a:t> Д.В.,</a:t>
            </a:r>
          </a:p>
          <a:p>
            <a:pPr algn="just">
              <a:lnSpc>
                <a:spcPct val="115000"/>
              </a:lnSpc>
              <a:spcAft>
                <a:spcPts val="0"/>
              </a:spcAft>
            </a:pPr>
            <a:r>
              <a:rPr lang="ru-RU" sz="1200" dirty="0">
                <a:solidFill>
                  <a:srgbClr val="000000"/>
                </a:solidFill>
                <a:uFill>
                  <a:solidFill>
                    <a:srgbClr val="000000"/>
                  </a:solidFill>
                </a:uFill>
                <a:latin typeface="Calibri" panose="020F0502020204030204" pitchFamily="34" charset="0"/>
                <a:ea typeface="Arial Unicode MS" panose="020B0604020202020204" pitchFamily="34" charset="-128"/>
                <a:cs typeface="Times New Roman" panose="02020603050405020304" pitchFamily="18" charset="0"/>
              </a:rPr>
              <a:t> </a:t>
            </a:r>
            <a:r>
              <a:rPr lang="ru-RU" sz="1200" dirty="0" err="1">
                <a:solidFill>
                  <a:srgbClr val="000000"/>
                </a:solidFill>
                <a:uFill>
                  <a:solidFill>
                    <a:srgbClr val="000000"/>
                  </a:solidFill>
                </a:uFill>
                <a:latin typeface="Calibri" panose="020F0502020204030204" pitchFamily="34" charset="0"/>
                <a:ea typeface="Arial Unicode MS" panose="020B0604020202020204" pitchFamily="34" charset="-128"/>
                <a:cs typeface="Times New Roman" panose="02020603050405020304" pitchFamily="18" charset="0"/>
              </a:rPr>
              <a:t>Зенин</a:t>
            </a:r>
            <a:r>
              <a:rPr lang="ru-RU" sz="1200" dirty="0">
                <a:solidFill>
                  <a:srgbClr val="000000"/>
                </a:solidFill>
                <a:uFill>
                  <a:solidFill>
                    <a:srgbClr val="000000"/>
                  </a:solidFill>
                </a:uFill>
                <a:latin typeface="Calibri" panose="020F0502020204030204" pitchFamily="34" charset="0"/>
                <a:ea typeface="Arial Unicode MS" panose="020B0604020202020204" pitchFamily="34" charset="-128"/>
                <a:cs typeface="Times New Roman" panose="02020603050405020304" pitchFamily="18" charset="0"/>
              </a:rPr>
              <a:t> С.А., </a:t>
            </a:r>
          </a:p>
          <a:p>
            <a:pPr algn="just">
              <a:lnSpc>
                <a:spcPct val="115000"/>
              </a:lnSpc>
              <a:spcAft>
                <a:spcPts val="0"/>
              </a:spcAft>
            </a:pPr>
            <a:r>
              <a:rPr lang="ru-RU" sz="1200" dirty="0">
                <a:solidFill>
                  <a:srgbClr val="000000"/>
                </a:solidFill>
                <a:uFill>
                  <a:solidFill>
                    <a:srgbClr val="000000"/>
                  </a:solidFill>
                </a:uFill>
                <a:latin typeface="Calibri" panose="020F0502020204030204" pitchFamily="34" charset="0"/>
                <a:ea typeface="Arial Unicode MS" panose="020B0604020202020204" pitchFamily="34" charset="-128"/>
                <a:cs typeface="Times New Roman" panose="02020603050405020304" pitchFamily="18" charset="0"/>
              </a:rPr>
              <a:t>Лебедев Д.С., </a:t>
            </a:r>
          </a:p>
          <a:p>
            <a:pPr algn="just">
              <a:lnSpc>
                <a:spcPct val="115000"/>
              </a:lnSpc>
              <a:spcAft>
                <a:spcPts val="0"/>
              </a:spcAft>
            </a:pPr>
            <a:r>
              <a:rPr lang="ru-RU" sz="1200" dirty="0">
                <a:solidFill>
                  <a:srgbClr val="000000"/>
                </a:solidFill>
                <a:uFill>
                  <a:solidFill>
                    <a:srgbClr val="000000"/>
                  </a:solidFill>
                </a:uFill>
                <a:latin typeface="Calibri" panose="020F0502020204030204" pitchFamily="34" charset="0"/>
                <a:ea typeface="Arial Unicode MS" panose="020B0604020202020204" pitchFamily="34" charset="-128"/>
                <a:cs typeface="Times New Roman" panose="02020603050405020304" pitchFamily="18" charset="0"/>
              </a:rPr>
              <a:t>Михайлов Е. Н., </a:t>
            </a:r>
          </a:p>
          <a:p>
            <a:pPr algn="just">
              <a:lnSpc>
                <a:spcPct val="115000"/>
              </a:lnSpc>
              <a:spcAft>
                <a:spcPts val="0"/>
              </a:spcAft>
            </a:pPr>
            <a:r>
              <a:rPr lang="ru-RU" sz="1200" dirty="0">
                <a:solidFill>
                  <a:srgbClr val="000000"/>
                </a:solidFill>
                <a:uFill>
                  <a:solidFill>
                    <a:srgbClr val="000000"/>
                  </a:solidFill>
                </a:uFill>
                <a:latin typeface="Calibri" panose="020F0502020204030204" pitchFamily="34" charset="0"/>
                <a:ea typeface="Arial Unicode MS" panose="020B0604020202020204" pitchFamily="34" charset="-128"/>
                <a:cs typeface="Times New Roman" panose="02020603050405020304" pitchFamily="18" charset="0"/>
              </a:rPr>
              <a:t>Новикова Н.А., </a:t>
            </a:r>
          </a:p>
          <a:p>
            <a:pPr algn="just">
              <a:lnSpc>
                <a:spcPct val="115000"/>
              </a:lnSpc>
              <a:spcAft>
                <a:spcPts val="0"/>
              </a:spcAft>
            </a:pPr>
            <a:r>
              <a:rPr lang="ru-RU" sz="1200" dirty="0">
                <a:solidFill>
                  <a:srgbClr val="000000"/>
                </a:solidFill>
                <a:uFill>
                  <a:solidFill>
                    <a:srgbClr val="000000"/>
                  </a:solidFill>
                </a:uFill>
                <a:latin typeface="Calibri" panose="020F0502020204030204" pitchFamily="34" charset="0"/>
                <a:ea typeface="Arial Unicode MS" panose="020B0604020202020204" pitchFamily="34" charset="-128"/>
                <a:cs typeface="Times New Roman" panose="02020603050405020304" pitchFamily="18" charset="0"/>
              </a:rPr>
              <a:t>Попов С.В., </a:t>
            </a:r>
          </a:p>
          <a:p>
            <a:pPr algn="just">
              <a:lnSpc>
                <a:spcPct val="115000"/>
              </a:lnSpc>
              <a:spcAft>
                <a:spcPts val="0"/>
              </a:spcAft>
            </a:pPr>
            <a:r>
              <a:rPr lang="ru-RU" sz="1200" dirty="0">
                <a:solidFill>
                  <a:srgbClr val="000000"/>
                </a:solidFill>
                <a:uFill>
                  <a:solidFill>
                    <a:srgbClr val="000000"/>
                  </a:solidFill>
                </a:uFill>
                <a:latin typeface="Calibri" panose="020F0502020204030204" pitchFamily="34" charset="0"/>
                <a:ea typeface="Arial Unicode MS" panose="020B0604020202020204" pitchFamily="34" charset="-128"/>
                <a:cs typeface="Times New Roman" panose="02020603050405020304" pitchFamily="18" charset="0"/>
              </a:rPr>
              <a:t>Филатов А.Г., </a:t>
            </a:r>
          </a:p>
          <a:p>
            <a:pPr algn="just">
              <a:lnSpc>
                <a:spcPct val="115000"/>
              </a:lnSpc>
              <a:spcAft>
                <a:spcPts val="0"/>
              </a:spcAft>
            </a:pPr>
            <a:r>
              <a:rPr lang="ru-RU" sz="1200" dirty="0" err="1">
                <a:solidFill>
                  <a:srgbClr val="000000"/>
                </a:solidFill>
                <a:uFill>
                  <a:solidFill>
                    <a:srgbClr val="000000"/>
                  </a:solidFill>
                </a:uFill>
                <a:latin typeface="Calibri" panose="020F0502020204030204" pitchFamily="34" charset="0"/>
                <a:ea typeface="Arial Unicode MS" panose="020B0604020202020204" pitchFamily="34" charset="-128"/>
                <a:cs typeface="Times New Roman" panose="02020603050405020304" pitchFamily="18" charset="0"/>
              </a:rPr>
              <a:t>Шляхто</a:t>
            </a:r>
            <a:r>
              <a:rPr lang="ru-RU" sz="1200" dirty="0">
                <a:solidFill>
                  <a:srgbClr val="000000"/>
                </a:solidFill>
                <a:uFill>
                  <a:solidFill>
                    <a:srgbClr val="000000"/>
                  </a:solidFill>
                </a:uFill>
                <a:latin typeface="Calibri" panose="020F0502020204030204" pitchFamily="34" charset="0"/>
                <a:ea typeface="Arial Unicode MS" panose="020B0604020202020204" pitchFamily="34" charset="-128"/>
                <a:cs typeface="Times New Roman" panose="02020603050405020304" pitchFamily="18" charset="0"/>
              </a:rPr>
              <a:t> Е.В., </a:t>
            </a:r>
          </a:p>
          <a:p>
            <a:pPr algn="just">
              <a:lnSpc>
                <a:spcPct val="115000"/>
              </a:lnSpc>
              <a:spcAft>
                <a:spcPts val="0"/>
              </a:spcAft>
            </a:pPr>
            <a:r>
              <a:rPr lang="ru-RU" sz="1200" dirty="0" err="1">
                <a:solidFill>
                  <a:srgbClr val="000000"/>
                </a:solidFill>
                <a:uFill>
                  <a:solidFill>
                    <a:srgbClr val="000000"/>
                  </a:solidFill>
                </a:uFill>
                <a:latin typeface="Calibri" panose="020F0502020204030204" pitchFamily="34" charset="0"/>
                <a:ea typeface="Arial Unicode MS" panose="020B0604020202020204" pitchFamily="34" charset="-128"/>
                <a:cs typeface="Times New Roman" panose="02020603050405020304" pitchFamily="18" charset="0"/>
              </a:rPr>
              <a:t>Шубик</a:t>
            </a:r>
            <a:r>
              <a:rPr lang="ru-RU" sz="1200" dirty="0">
                <a:solidFill>
                  <a:srgbClr val="000000"/>
                </a:solidFill>
                <a:uFill>
                  <a:solidFill>
                    <a:srgbClr val="000000"/>
                  </a:solidFill>
                </a:uFill>
                <a:latin typeface="Calibri" panose="020F0502020204030204" pitchFamily="34" charset="0"/>
                <a:ea typeface="Arial Unicode MS" panose="020B0604020202020204" pitchFamily="34" charset="-128"/>
                <a:cs typeface="Times New Roman" panose="02020603050405020304" pitchFamily="18" charset="0"/>
              </a:rPr>
              <a:t> Ю.В. </a:t>
            </a:r>
            <a:endParaRPr lang="ru-RU" sz="1200" dirty="0">
              <a:solidFill>
                <a:srgbClr val="000000"/>
              </a:solidFill>
              <a:uFill>
                <a:solidFill>
                  <a:srgbClr val="000000"/>
                </a:solidFill>
              </a:uFill>
              <a:latin typeface="Calibri" panose="020F0502020204030204" pitchFamily="34" charset="0"/>
              <a:ea typeface="Arial Unicode MS" panose="020B0604020202020204" pitchFamily="34" charset="-128"/>
              <a:cs typeface="Arial Unicode MS" panose="020B0604020202020204" pitchFamily="34" charset="-128"/>
            </a:endParaRPr>
          </a:p>
        </p:txBody>
      </p:sp>
      <p:sp>
        <p:nvSpPr>
          <p:cNvPr id="10" name="Прямоугольник 9">
            <a:extLst>
              <a:ext uri="{FF2B5EF4-FFF2-40B4-BE49-F238E27FC236}">
                <a16:creationId xmlns:a16="http://schemas.microsoft.com/office/drawing/2014/main" id="{D7A4DBE2-84F3-FF42-81D0-61153CE018F1}"/>
              </a:ext>
            </a:extLst>
          </p:cNvPr>
          <p:cNvSpPr/>
          <p:nvPr/>
        </p:nvSpPr>
        <p:spPr>
          <a:xfrm>
            <a:off x="539552" y="817562"/>
            <a:ext cx="2796952" cy="1477328"/>
          </a:xfrm>
          <a:prstGeom prst="rect">
            <a:avLst/>
          </a:prstGeom>
        </p:spPr>
        <p:txBody>
          <a:bodyPr wrap="square">
            <a:spAutoFit/>
          </a:bodyPr>
          <a:lstStyle/>
          <a:p>
            <a:pPr>
              <a:lnSpc>
                <a:spcPct val="150000"/>
              </a:lnSpc>
            </a:pPr>
            <a:r>
              <a:rPr lang="ru-RU" sz="1200" b="1"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Сопредседатели рабочей группы:</a:t>
            </a: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p>
          <a:p>
            <a:pPr>
              <a:lnSpc>
                <a:spcPct val="150000"/>
              </a:lnSpc>
            </a:pP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Голицын С.П.                             </a:t>
            </a:r>
          </a:p>
          <a:p>
            <a:pPr>
              <a:lnSpc>
                <a:spcPct val="150000"/>
              </a:lnSpc>
            </a:pPr>
            <a:r>
              <a:rPr lang="ru-RU" sz="1200" dirty="0" err="1">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Голухова</a:t>
            </a: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Е.З.                             </a:t>
            </a:r>
          </a:p>
          <a:p>
            <a:pPr>
              <a:lnSpc>
                <a:spcPct val="150000"/>
              </a:lnSpc>
            </a:pPr>
            <a:r>
              <a:rPr lang="ru-RU" sz="1200" dirty="0" err="1">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Бокерия</a:t>
            </a: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Л.А.                            </a:t>
            </a:r>
          </a:p>
          <a:p>
            <a:pPr>
              <a:lnSpc>
                <a:spcPct val="150000"/>
              </a:lnSpc>
            </a:pPr>
            <a:r>
              <a:rPr lang="ru-RU" sz="1200" dirty="0" err="1">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Ревишвили</a:t>
            </a:r>
            <a:r>
              <a:rPr lang="ru-RU" sz="1200" dirty="0">
                <a:solidFill>
                  <a:srgbClr val="000000"/>
                </a:solidFill>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А.Ш.</a:t>
            </a:r>
            <a:endParaRPr lang="ru-RU" sz="1200" dirty="0">
              <a:solidFill>
                <a:srgbClr val="000000"/>
              </a:solidFill>
              <a:uFill>
                <a:solidFill>
                  <a:srgbClr val="000000"/>
                </a:solidFill>
              </a:uFill>
              <a:latin typeface="Calibri" panose="020F050202020403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08722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0" y="0"/>
            <a:ext cx="5004048" cy="57606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4" name="TextBox 23">
            <a:extLst>
              <a:ext uri="{FF2B5EF4-FFF2-40B4-BE49-F238E27FC236}">
                <a16:creationId xmlns:a16="http://schemas.microsoft.com/office/drawing/2014/main" id="{6334F9A3-4104-4D0D-A64F-2412DF8B9CD0}"/>
              </a:ext>
            </a:extLst>
          </p:cNvPr>
          <p:cNvSpPr txBox="1"/>
          <p:nvPr/>
        </p:nvSpPr>
        <p:spPr>
          <a:xfrm>
            <a:off x="539553" y="153026"/>
            <a:ext cx="4464496" cy="369332"/>
          </a:xfrm>
          <a:prstGeom prst="rect">
            <a:avLst/>
          </a:prstGeom>
        </p:spPr>
        <p:txBody>
          <a:bodyPr vert="horz" wrap="square" lIns="91440" tIns="45720" rIns="91440" bIns="45720" rtlCol="0" anchor="ctr">
            <a:spAutoFit/>
          </a:bodyPr>
          <a:lstStyle>
            <a:lvl1pPr>
              <a:spcBef>
                <a:spcPct val="0"/>
              </a:spcBef>
              <a:buNone/>
              <a:defRPr sz="2800" b="1">
                <a:solidFill>
                  <a:srgbClr val="005DAC"/>
                </a:solidFill>
                <a:latin typeface="Bebas Neue Bold" panose="020B0606020202050201" pitchFamily="34" charset="-52"/>
                <a:ea typeface="+mj-ea"/>
                <a:cs typeface="+mj-cs"/>
              </a:defRPr>
            </a:lvl1pPr>
          </a:lstStyle>
          <a:p>
            <a:r>
              <a:rPr lang="ru-RU" sz="1800" dirty="0">
                <a:latin typeface="Calibri" panose="020F0502020204030204" pitchFamily="34" charset="0"/>
              </a:rPr>
              <a:t>Фибрилляция и трепетание предсердий</a:t>
            </a:r>
          </a:p>
        </p:txBody>
      </p:sp>
      <p:pic>
        <p:nvPicPr>
          <p:cNvPr id="25"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514" y="1275606"/>
            <a:ext cx="7995926" cy="2568182"/>
          </a:xfrm>
          <a:prstGeom prst="rect">
            <a:avLst/>
          </a:prstGeom>
        </p:spPr>
      </p:pic>
    </p:spTree>
    <p:extLst>
      <p:ext uri="{BB962C8B-B14F-4D97-AF65-F5344CB8AC3E}">
        <p14:creationId xmlns:p14="http://schemas.microsoft.com/office/powerpoint/2010/main" val="15436254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0" y="0"/>
            <a:ext cx="4932040" cy="49281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TextBox 11">
            <a:extLst>
              <a:ext uri="{FF2B5EF4-FFF2-40B4-BE49-F238E27FC236}">
                <a16:creationId xmlns:a16="http://schemas.microsoft.com/office/drawing/2014/main" id="{94D5FC17-1B7E-47CE-8DC2-F737155240AB}"/>
              </a:ext>
            </a:extLst>
          </p:cNvPr>
          <p:cNvSpPr txBox="1"/>
          <p:nvPr/>
        </p:nvSpPr>
        <p:spPr>
          <a:xfrm>
            <a:off x="540381" y="123478"/>
            <a:ext cx="4967723" cy="369332"/>
          </a:xfrm>
          <a:prstGeom prst="rect">
            <a:avLst/>
          </a:prstGeom>
        </p:spPr>
        <p:txBody>
          <a:bodyPr vert="horz" wrap="square" lIns="91440" tIns="45720" rIns="91440" bIns="45720" rtlCol="0" anchor="ctr">
            <a:spAutoFit/>
          </a:bodyPr>
          <a:lstStyle>
            <a:defPPr>
              <a:defRPr lang="ru-RU"/>
            </a:defPPr>
            <a:lvl1pPr>
              <a:spcBef>
                <a:spcPct val="0"/>
              </a:spcBef>
              <a:buNone/>
              <a:defRPr sz="2800" b="1">
                <a:solidFill>
                  <a:srgbClr val="005DAC"/>
                </a:solidFill>
                <a:latin typeface="Bebas Neue Bold" panose="020B0606020202050201" pitchFamily="34" charset="-52"/>
                <a:ea typeface="+mj-ea"/>
                <a:cs typeface="+mj-cs"/>
              </a:defRPr>
            </a:lvl1pPr>
          </a:lstStyle>
          <a:p>
            <a:r>
              <a:rPr lang="ru-RU" sz="1800" dirty="0">
                <a:latin typeface="Calibri" panose="020F0502020204030204" pitchFamily="34" charset="0"/>
              </a:rPr>
              <a:t>Краткая информация по заболеванию</a:t>
            </a:r>
          </a:p>
        </p:txBody>
      </p:sp>
      <p:pic>
        <p:nvPicPr>
          <p:cNvPr id="13" name="Picture 3" descr="C:\CLIENTS\Kardiologi\2021_March\RKO-rus-goriz.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pic>
        <p:nvPicPr>
          <p:cNvPr id="17" name="Рисунок 16">
            <a:extLst>
              <a:ext uri="{FF2B5EF4-FFF2-40B4-BE49-F238E27FC236}">
                <a16:creationId xmlns:a16="http://schemas.microsoft.com/office/drawing/2014/main" id="{1ACFA26C-7FA8-A748-B20B-1628FA718C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492" y="699542"/>
            <a:ext cx="5328592" cy="4049729"/>
          </a:xfrm>
          <a:prstGeom prst="rect">
            <a:avLst/>
          </a:prstGeom>
        </p:spPr>
      </p:pic>
    </p:spTree>
    <p:extLst>
      <p:ext uri="{BB962C8B-B14F-4D97-AF65-F5344CB8AC3E}">
        <p14:creationId xmlns:p14="http://schemas.microsoft.com/office/powerpoint/2010/main" val="7847685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4644008" cy="4835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Заголовок 1"/>
          <p:cNvSpPr>
            <a:spLocks noGrp="1"/>
          </p:cNvSpPr>
          <p:nvPr>
            <p:ph type="title"/>
          </p:nvPr>
        </p:nvSpPr>
        <p:spPr>
          <a:xfrm>
            <a:off x="539552" y="114186"/>
            <a:ext cx="4142556" cy="369332"/>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Клиническая классификация ФП/ТП </a:t>
            </a:r>
          </a:p>
        </p:txBody>
      </p:sp>
      <p:graphicFrame>
        <p:nvGraphicFramePr>
          <p:cNvPr id="6" name="Содержимое 6"/>
          <p:cNvGraphicFramePr>
            <a:graphicFrameLocks noGrp="1"/>
          </p:cNvGraphicFramePr>
          <p:nvPr>
            <p:ph idx="1"/>
            <p:extLst>
              <p:ext uri="{D42A27DB-BD31-4B8C-83A1-F6EECF244321}">
                <p14:modId xmlns:p14="http://schemas.microsoft.com/office/powerpoint/2010/main" val="1258397735"/>
              </p:ext>
            </p:extLst>
          </p:nvPr>
        </p:nvGraphicFramePr>
        <p:xfrm>
          <a:off x="611560" y="699542"/>
          <a:ext cx="7967488" cy="3784320"/>
        </p:xfrm>
        <a:graphic>
          <a:graphicData uri="http://schemas.openxmlformats.org/drawingml/2006/table">
            <a:tbl>
              <a:tblPr firstRow="1" bandRow="1">
                <a:tableStyleId>{B301B821-A1FF-4177-AEE7-76D212191A09}</a:tableStyleId>
              </a:tblPr>
              <a:tblGrid>
                <a:gridCol w="2134840">
                  <a:extLst>
                    <a:ext uri="{9D8B030D-6E8A-4147-A177-3AD203B41FA5}">
                      <a16:colId xmlns:a16="http://schemas.microsoft.com/office/drawing/2014/main" val="20000"/>
                    </a:ext>
                  </a:extLst>
                </a:gridCol>
                <a:gridCol w="5832648">
                  <a:extLst>
                    <a:ext uri="{9D8B030D-6E8A-4147-A177-3AD203B41FA5}">
                      <a16:colId xmlns:a16="http://schemas.microsoft.com/office/drawing/2014/main" val="20001"/>
                    </a:ext>
                  </a:extLst>
                </a:gridCol>
              </a:tblGrid>
              <a:tr h="296016">
                <a:tc>
                  <a:txBody>
                    <a:bodyPr/>
                    <a:lstStyle/>
                    <a:p>
                      <a:pPr marL="0" indent="19050" algn="ctr">
                        <a:lnSpc>
                          <a:spcPct val="150000"/>
                        </a:lnSpc>
                        <a:spcAft>
                          <a:spcPts val="0"/>
                        </a:spcAft>
                        <a:tabLst/>
                      </a:pPr>
                      <a:r>
                        <a:rPr lang="ru-RU" sz="1400" b="1" kern="1200" dirty="0">
                          <a:ln>
                            <a:noFill/>
                          </a:ln>
                          <a:solidFill>
                            <a:schemeClr val="lt1"/>
                          </a:solidFill>
                          <a:latin typeface="Calibri" panose="020F0502020204030204" pitchFamily="34" charset="0"/>
                          <a:ea typeface="+mn-ea"/>
                          <a:cs typeface="+mn-cs"/>
                        </a:rPr>
                        <a:t>Форма</a:t>
                      </a:r>
                      <a:r>
                        <a:rPr lang="ru-RU" sz="1600" dirty="0">
                          <a:effectLst/>
                          <a:uFill>
                            <a:solidFill>
                              <a:srgbClr val="000000"/>
                            </a:solidFill>
                          </a:uFill>
                          <a:latin typeface="Cambria" panose="02040503050406030204" pitchFamily="18" charset="0"/>
                        </a:rPr>
                        <a:t> </a:t>
                      </a:r>
                      <a:r>
                        <a:rPr lang="ru-RU" sz="1400" b="1" kern="1200" dirty="0">
                          <a:ln>
                            <a:noFill/>
                          </a:ln>
                          <a:solidFill>
                            <a:schemeClr val="lt1"/>
                          </a:solidFill>
                          <a:latin typeface="Calibri" panose="020F0502020204030204" pitchFamily="34" charset="0"/>
                          <a:ea typeface="+mn-ea"/>
                          <a:cs typeface="+mn-cs"/>
                        </a:rPr>
                        <a:t>ФП</a:t>
                      </a:r>
                    </a:p>
                  </a:txBody>
                  <a:tcPr marL="51115" marR="51115"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indent="450215" algn="ctr">
                        <a:lnSpc>
                          <a:spcPct val="150000"/>
                        </a:lnSpc>
                        <a:spcAft>
                          <a:spcPts val="0"/>
                        </a:spcAft>
                      </a:pPr>
                      <a:r>
                        <a:rPr lang="ru-RU" sz="1400" b="1" kern="1200" dirty="0">
                          <a:ln>
                            <a:noFill/>
                          </a:ln>
                          <a:solidFill>
                            <a:schemeClr val="lt1"/>
                          </a:solidFill>
                          <a:latin typeface="Calibri" panose="020F0502020204030204" pitchFamily="34" charset="0"/>
                          <a:ea typeface="+mn-ea"/>
                          <a:cs typeface="+mn-cs"/>
                        </a:rPr>
                        <a:t>Определение</a:t>
                      </a:r>
                    </a:p>
                  </a:txBody>
                  <a:tcPr marL="51115" marR="51115"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474568">
                <a:tc>
                  <a:txBody>
                    <a:bodyPr/>
                    <a:lstStyle/>
                    <a:p>
                      <a:pPr marL="0" indent="0" algn="just">
                        <a:lnSpc>
                          <a:spcPct val="100000"/>
                        </a:lnSpc>
                        <a:spcAft>
                          <a:spcPts val="0"/>
                        </a:spcAft>
                        <a:tabLst/>
                      </a:pPr>
                      <a:r>
                        <a:rPr lang="ru-RU" sz="1200" kern="1200" dirty="0">
                          <a:ln>
                            <a:noFill/>
                          </a:ln>
                          <a:solidFill>
                            <a:schemeClr val="dk1"/>
                          </a:solidFill>
                          <a:effectLst/>
                          <a:latin typeface="+mn-lt"/>
                          <a:ea typeface="+mn-ea"/>
                          <a:cs typeface="+mn-cs"/>
                        </a:rPr>
                        <a:t>Впервые диагностированная</a:t>
                      </a:r>
                    </a:p>
                  </a:txBody>
                  <a:tcPr marL="108000" marR="108000" marT="36000" marB="108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19050" algn="just">
                        <a:lnSpc>
                          <a:spcPct val="100000"/>
                        </a:lnSpc>
                        <a:spcAft>
                          <a:spcPts val="0"/>
                        </a:spcAft>
                        <a:tabLst/>
                      </a:pPr>
                      <a:r>
                        <a:rPr lang="ru-RU" sz="1200" kern="1200" dirty="0">
                          <a:ln>
                            <a:noFill/>
                          </a:ln>
                          <a:solidFill>
                            <a:schemeClr val="dk1"/>
                          </a:solidFill>
                          <a:effectLst/>
                          <a:latin typeface="+mn-lt"/>
                          <a:ea typeface="+mn-ea"/>
                          <a:cs typeface="+mn-cs"/>
                        </a:rPr>
                        <a:t>ФП/ТП, которая не была диагностирована ранее, независимо от продолжительности аритмии или тяжести связанных с </a:t>
                      </a:r>
                      <a:r>
                        <a:rPr lang="ru-RU" sz="1200" kern="1200" dirty="0" err="1">
                          <a:ln>
                            <a:noFill/>
                          </a:ln>
                          <a:solidFill>
                            <a:schemeClr val="dk1"/>
                          </a:solidFill>
                          <a:effectLst/>
                          <a:latin typeface="+mn-lt"/>
                          <a:ea typeface="+mn-ea"/>
                          <a:cs typeface="+mn-cs"/>
                        </a:rPr>
                        <a:t>неи</a:t>
                      </a:r>
                      <a:r>
                        <a:rPr lang="ru-RU" sz="1200" kern="1200" dirty="0">
                          <a:ln>
                            <a:noFill/>
                          </a:ln>
                          <a:solidFill>
                            <a:schemeClr val="dk1"/>
                          </a:solidFill>
                          <a:effectLst/>
                          <a:latin typeface="+mn-lt"/>
                          <a:ea typeface="+mn-ea"/>
                          <a:cs typeface="+mn-cs"/>
                        </a:rPr>
                        <a:t>̆ симптомов.</a:t>
                      </a:r>
                    </a:p>
                  </a:txBody>
                  <a:tcPr marL="108000" marR="108000" marT="36000" marB="108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474568">
                <a:tc>
                  <a:txBody>
                    <a:bodyPr/>
                    <a:lstStyle/>
                    <a:p>
                      <a:pPr marL="0" indent="19050" algn="just">
                        <a:lnSpc>
                          <a:spcPct val="100000"/>
                        </a:lnSpc>
                        <a:spcAft>
                          <a:spcPts val="0"/>
                        </a:spcAft>
                        <a:tabLst/>
                      </a:pPr>
                      <a:r>
                        <a:rPr lang="ru-RU" sz="1200" kern="1200" dirty="0">
                          <a:ln>
                            <a:noFill/>
                          </a:ln>
                          <a:solidFill>
                            <a:schemeClr val="dk1"/>
                          </a:solidFill>
                          <a:effectLst/>
                          <a:latin typeface="+mn-lt"/>
                          <a:ea typeface="+mn-ea"/>
                          <a:cs typeface="+mn-cs"/>
                        </a:rPr>
                        <a:t>Пароксизмальная</a:t>
                      </a:r>
                    </a:p>
                  </a:txBody>
                  <a:tcPr marL="108000" marR="108000" marT="36000" marB="108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19050" algn="just">
                        <a:lnSpc>
                          <a:spcPct val="100000"/>
                        </a:lnSpc>
                        <a:spcAft>
                          <a:spcPts val="0"/>
                        </a:spcAft>
                        <a:tabLst/>
                      </a:pPr>
                      <a:r>
                        <a:rPr lang="ru-RU" sz="1200" kern="1200" dirty="0">
                          <a:ln>
                            <a:noFill/>
                          </a:ln>
                          <a:solidFill>
                            <a:schemeClr val="dk1"/>
                          </a:solidFill>
                          <a:effectLst/>
                          <a:latin typeface="+mn-lt"/>
                          <a:ea typeface="+mn-ea"/>
                          <a:cs typeface="+mn-cs"/>
                        </a:rPr>
                        <a:t>самостоятельно </a:t>
                      </a:r>
                      <a:r>
                        <a:rPr lang="ru-RU" sz="1200" kern="1200" dirty="0" err="1">
                          <a:ln>
                            <a:noFill/>
                          </a:ln>
                          <a:solidFill>
                            <a:schemeClr val="dk1"/>
                          </a:solidFill>
                          <a:effectLst/>
                          <a:latin typeface="+mn-lt"/>
                          <a:ea typeface="+mn-ea"/>
                          <a:cs typeface="+mn-cs"/>
                        </a:rPr>
                        <a:t>купирующаяся</a:t>
                      </a:r>
                      <a:r>
                        <a:rPr lang="ru-RU" sz="1200" kern="1200" dirty="0">
                          <a:ln>
                            <a:noFill/>
                          </a:ln>
                          <a:solidFill>
                            <a:schemeClr val="dk1"/>
                          </a:solidFill>
                          <a:effectLst/>
                          <a:latin typeface="+mn-lt"/>
                          <a:ea typeface="+mn-ea"/>
                          <a:cs typeface="+mn-cs"/>
                        </a:rPr>
                        <a:t>, в большинстве случаев в течение 48 часов. Некоторые пароксизмы ФП/ТП могут продолжаться до 7 суток. Эпизоды ФП, купированные </a:t>
                      </a:r>
                      <a:r>
                        <a:rPr lang="ru-RU" sz="1200" kern="1200" dirty="0" err="1">
                          <a:ln>
                            <a:noFill/>
                          </a:ln>
                          <a:solidFill>
                            <a:schemeClr val="dk1"/>
                          </a:solidFill>
                          <a:effectLst/>
                          <a:latin typeface="+mn-lt"/>
                          <a:ea typeface="+mn-ea"/>
                          <a:cs typeface="+mn-cs"/>
                        </a:rPr>
                        <a:t>кардиоверсиеи</a:t>
                      </a:r>
                      <a:r>
                        <a:rPr lang="ru-RU" sz="1200" kern="1200" dirty="0">
                          <a:ln>
                            <a:noFill/>
                          </a:ln>
                          <a:solidFill>
                            <a:schemeClr val="dk1"/>
                          </a:solidFill>
                          <a:effectLst/>
                          <a:latin typeface="+mn-lt"/>
                          <a:ea typeface="+mn-ea"/>
                          <a:cs typeface="+mn-cs"/>
                        </a:rPr>
                        <a:t>̆ в течение 7 </a:t>
                      </a:r>
                      <a:r>
                        <a:rPr lang="ru-RU" sz="1200" kern="1200" dirty="0" err="1">
                          <a:ln>
                            <a:noFill/>
                          </a:ln>
                          <a:solidFill>
                            <a:schemeClr val="dk1"/>
                          </a:solidFill>
                          <a:effectLst/>
                          <a:latin typeface="+mn-lt"/>
                          <a:ea typeface="+mn-ea"/>
                          <a:cs typeface="+mn-cs"/>
                        </a:rPr>
                        <a:t>днеи</a:t>
                      </a:r>
                      <a:r>
                        <a:rPr lang="ru-RU" sz="1200" kern="1200" dirty="0">
                          <a:ln>
                            <a:noFill/>
                          </a:ln>
                          <a:solidFill>
                            <a:schemeClr val="dk1"/>
                          </a:solidFill>
                          <a:effectLst/>
                          <a:latin typeface="+mn-lt"/>
                          <a:ea typeface="+mn-ea"/>
                          <a:cs typeface="+mn-cs"/>
                        </a:rPr>
                        <a:t>̆, следует относить к </a:t>
                      </a:r>
                      <a:r>
                        <a:rPr lang="ru-RU" sz="1200" kern="1200" dirty="0" err="1">
                          <a:ln>
                            <a:noFill/>
                          </a:ln>
                          <a:solidFill>
                            <a:schemeClr val="dk1"/>
                          </a:solidFill>
                          <a:effectLst/>
                          <a:latin typeface="+mn-lt"/>
                          <a:ea typeface="+mn-ea"/>
                          <a:cs typeface="+mn-cs"/>
                        </a:rPr>
                        <a:t>пароксизмальнои</a:t>
                      </a:r>
                      <a:r>
                        <a:rPr lang="ru-RU" sz="1200" kern="1200" dirty="0">
                          <a:ln>
                            <a:noFill/>
                          </a:ln>
                          <a:solidFill>
                            <a:schemeClr val="dk1"/>
                          </a:solidFill>
                          <a:effectLst/>
                          <a:latin typeface="+mn-lt"/>
                          <a:ea typeface="+mn-ea"/>
                          <a:cs typeface="+mn-cs"/>
                        </a:rPr>
                        <a:t>̆ форме ФП/ТП.</a:t>
                      </a:r>
                    </a:p>
                  </a:txBody>
                  <a:tcPr marL="108000" marR="108000" marT="36000" marB="108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474568">
                <a:tc>
                  <a:txBody>
                    <a:bodyPr/>
                    <a:lstStyle/>
                    <a:p>
                      <a:pPr marL="0" indent="19050" algn="just">
                        <a:lnSpc>
                          <a:spcPct val="100000"/>
                        </a:lnSpc>
                        <a:spcAft>
                          <a:spcPts val="0"/>
                        </a:spcAft>
                        <a:tabLst/>
                      </a:pPr>
                      <a:r>
                        <a:rPr lang="ru-RU" sz="1200" kern="1200" dirty="0" err="1">
                          <a:ln>
                            <a:noFill/>
                          </a:ln>
                          <a:solidFill>
                            <a:schemeClr val="dk1"/>
                          </a:solidFill>
                          <a:effectLst/>
                          <a:latin typeface="+mn-lt"/>
                          <a:ea typeface="+mn-ea"/>
                          <a:cs typeface="+mn-cs"/>
                        </a:rPr>
                        <a:t>Персистирующая</a:t>
                      </a:r>
                      <a:endParaRPr lang="ru-RU" sz="1200" kern="1200" dirty="0">
                        <a:ln>
                          <a:noFill/>
                        </a:ln>
                        <a:solidFill>
                          <a:schemeClr val="dk1"/>
                        </a:solidFill>
                        <a:effectLst/>
                        <a:latin typeface="+mn-lt"/>
                        <a:ea typeface="+mn-ea"/>
                        <a:cs typeface="+mn-cs"/>
                      </a:endParaRPr>
                    </a:p>
                  </a:txBody>
                  <a:tcPr marL="108000" marR="108000" marT="36000" marB="108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19050" algn="just">
                        <a:lnSpc>
                          <a:spcPct val="100000"/>
                        </a:lnSpc>
                        <a:spcAft>
                          <a:spcPts val="0"/>
                        </a:spcAft>
                        <a:tabLst/>
                      </a:pPr>
                      <a:r>
                        <a:rPr lang="ru-RU" sz="1200" kern="1200" dirty="0">
                          <a:ln>
                            <a:noFill/>
                          </a:ln>
                          <a:solidFill>
                            <a:schemeClr val="dk1"/>
                          </a:solidFill>
                          <a:effectLst/>
                          <a:latin typeface="+mn-lt"/>
                          <a:ea typeface="+mn-ea"/>
                          <a:cs typeface="+mn-cs"/>
                        </a:rPr>
                        <a:t>ФП, которая длится более 7 </a:t>
                      </a:r>
                      <a:r>
                        <a:rPr lang="ru-RU" sz="1200" kern="1200" dirty="0" err="1">
                          <a:ln>
                            <a:noFill/>
                          </a:ln>
                          <a:solidFill>
                            <a:schemeClr val="dk1"/>
                          </a:solidFill>
                          <a:effectLst/>
                          <a:latin typeface="+mn-lt"/>
                          <a:ea typeface="+mn-ea"/>
                          <a:cs typeface="+mn-cs"/>
                        </a:rPr>
                        <a:t>днеи</a:t>
                      </a:r>
                      <a:r>
                        <a:rPr lang="ru-RU" sz="1200" kern="1200" dirty="0">
                          <a:ln>
                            <a:noFill/>
                          </a:ln>
                          <a:solidFill>
                            <a:schemeClr val="dk1"/>
                          </a:solidFill>
                          <a:effectLst/>
                          <a:latin typeface="+mn-lt"/>
                          <a:ea typeface="+mn-ea"/>
                          <a:cs typeface="+mn-cs"/>
                        </a:rPr>
                        <a:t>̆, включая эпизоды, купированные </a:t>
                      </a:r>
                      <a:r>
                        <a:rPr lang="ru-RU" sz="1200" kern="1200" dirty="0" err="1">
                          <a:ln>
                            <a:noFill/>
                          </a:ln>
                          <a:solidFill>
                            <a:schemeClr val="dk1"/>
                          </a:solidFill>
                          <a:effectLst/>
                          <a:latin typeface="+mn-lt"/>
                          <a:ea typeface="+mn-ea"/>
                          <a:cs typeface="+mn-cs"/>
                        </a:rPr>
                        <a:t>кардиоверсиеи</a:t>
                      </a:r>
                      <a:r>
                        <a:rPr lang="ru-RU" sz="1200" kern="1200" dirty="0">
                          <a:ln>
                            <a:noFill/>
                          </a:ln>
                          <a:solidFill>
                            <a:schemeClr val="dk1"/>
                          </a:solidFill>
                          <a:effectLst/>
                          <a:latin typeface="+mn-lt"/>
                          <a:ea typeface="+mn-ea"/>
                          <a:cs typeface="+mn-cs"/>
                        </a:rPr>
                        <a:t>̆ или медикаментозно спустя 7 суток и более.</a:t>
                      </a:r>
                    </a:p>
                  </a:txBody>
                  <a:tcPr marL="108000" marR="108000" marT="36000" marB="108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474568">
                <a:tc>
                  <a:txBody>
                    <a:bodyPr/>
                    <a:lstStyle/>
                    <a:p>
                      <a:pPr marL="0" indent="19050" algn="just">
                        <a:lnSpc>
                          <a:spcPct val="100000"/>
                        </a:lnSpc>
                        <a:spcAft>
                          <a:spcPts val="0"/>
                        </a:spcAft>
                        <a:tabLst/>
                      </a:pPr>
                      <a:r>
                        <a:rPr lang="ru-RU" sz="1200" kern="1200" dirty="0">
                          <a:ln>
                            <a:noFill/>
                          </a:ln>
                          <a:solidFill>
                            <a:schemeClr val="dk1"/>
                          </a:solidFill>
                          <a:effectLst/>
                          <a:latin typeface="+mn-lt"/>
                          <a:ea typeface="+mn-ea"/>
                          <a:cs typeface="+mn-cs"/>
                        </a:rPr>
                        <a:t>Длительно </a:t>
                      </a:r>
                      <a:r>
                        <a:rPr lang="ru-RU" sz="1200" kern="1200" dirty="0" err="1">
                          <a:ln>
                            <a:noFill/>
                          </a:ln>
                          <a:solidFill>
                            <a:schemeClr val="dk1"/>
                          </a:solidFill>
                          <a:effectLst/>
                          <a:latin typeface="+mn-lt"/>
                          <a:ea typeface="+mn-ea"/>
                          <a:cs typeface="+mn-cs"/>
                        </a:rPr>
                        <a:t>персистирующая</a:t>
                      </a:r>
                      <a:endParaRPr lang="ru-RU" sz="1200" kern="1200" dirty="0">
                        <a:ln>
                          <a:noFill/>
                        </a:ln>
                        <a:solidFill>
                          <a:schemeClr val="dk1"/>
                        </a:solidFill>
                        <a:effectLst/>
                        <a:latin typeface="+mn-lt"/>
                        <a:ea typeface="+mn-ea"/>
                        <a:cs typeface="+mn-cs"/>
                      </a:endParaRPr>
                    </a:p>
                  </a:txBody>
                  <a:tcPr marL="108000" marR="108000" marT="36000" marB="108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19050" algn="just">
                        <a:lnSpc>
                          <a:spcPct val="100000"/>
                        </a:lnSpc>
                        <a:spcAft>
                          <a:spcPts val="0"/>
                        </a:spcAft>
                        <a:tabLst/>
                      </a:pPr>
                      <a:r>
                        <a:rPr lang="ru-RU" sz="1200" kern="1200" dirty="0" err="1">
                          <a:ln>
                            <a:noFill/>
                          </a:ln>
                          <a:solidFill>
                            <a:schemeClr val="dk1"/>
                          </a:solidFill>
                          <a:effectLst/>
                          <a:latin typeface="+mn-lt"/>
                          <a:ea typeface="+mn-ea"/>
                          <a:cs typeface="+mn-cs"/>
                        </a:rPr>
                        <a:t>длительныи</a:t>
                      </a:r>
                      <a:r>
                        <a:rPr lang="ru-RU" sz="1200" kern="1200" dirty="0">
                          <a:ln>
                            <a:noFill/>
                          </a:ln>
                          <a:solidFill>
                            <a:schemeClr val="dk1"/>
                          </a:solidFill>
                          <a:effectLst/>
                          <a:latin typeface="+mn-lt"/>
                          <a:ea typeface="+mn-ea"/>
                          <a:cs typeface="+mn-cs"/>
                        </a:rPr>
                        <a:t>̆ эпизод ФП/ТП более 1 года при условии выбора стратегии контроля ритма.</a:t>
                      </a:r>
                    </a:p>
                  </a:txBody>
                  <a:tcPr marL="108000" marR="108000" marT="36000" marB="108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474568">
                <a:tc>
                  <a:txBody>
                    <a:bodyPr/>
                    <a:lstStyle/>
                    <a:p>
                      <a:pPr marL="0" indent="19050" algn="just">
                        <a:lnSpc>
                          <a:spcPct val="100000"/>
                        </a:lnSpc>
                        <a:spcAft>
                          <a:spcPts val="0"/>
                        </a:spcAft>
                        <a:tabLst/>
                      </a:pPr>
                      <a:r>
                        <a:rPr lang="ru-RU" sz="1200" kern="1200" dirty="0">
                          <a:ln>
                            <a:noFill/>
                          </a:ln>
                          <a:solidFill>
                            <a:schemeClr val="dk1"/>
                          </a:solidFill>
                          <a:effectLst/>
                          <a:latin typeface="+mn-lt"/>
                          <a:ea typeface="+mn-ea"/>
                          <a:cs typeface="+mn-cs"/>
                        </a:rPr>
                        <a:t>Постоянная</a:t>
                      </a:r>
                    </a:p>
                  </a:txBody>
                  <a:tcPr marL="108000" marR="108000" marT="36000" marB="108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19050" algn="just">
                        <a:lnSpc>
                          <a:spcPct val="100000"/>
                        </a:lnSpc>
                        <a:spcAft>
                          <a:spcPts val="0"/>
                        </a:spcAft>
                        <a:tabLst/>
                      </a:pPr>
                      <a:r>
                        <a:rPr lang="ru-RU" sz="1200" kern="1200" dirty="0">
                          <a:ln>
                            <a:noFill/>
                          </a:ln>
                          <a:solidFill>
                            <a:schemeClr val="dk1"/>
                          </a:solidFill>
                          <a:effectLst/>
                          <a:latin typeface="+mn-lt"/>
                          <a:ea typeface="+mn-ea"/>
                          <a:cs typeface="+mn-cs"/>
                        </a:rPr>
                        <a:t>форма ФП/ТП, когда совместно пациентом (и врачом) принято согласованное решение не осуществлять попытки восстановления СР. Соответственно, проведение интервенционных вмешательств, направленных на контроль ритма, по определению не требуется. Однако если решение пересматривается в пользу стратегии контроля ритма, то аритмию следует классифицировать как длительно </a:t>
                      </a:r>
                      <a:r>
                        <a:rPr lang="ru-RU" sz="1200" kern="1200" dirty="0" err="1">
                          <a:ln>
                            <a:noFill/>
                          </a:ln>
                          <a:solidFill>
                            <a:schemeClr val="dk1"/>
                          </a:solidFill>
                          <a:effectLst/>
                          <a:latin typeface="+mn-lt"/>
                          <a:ea typeface="+mn-ea"/>
                          <a:cs typeface="+mn-cs"/>
                        </a:rPr>
                        <a:t>персистирующую</a:t>
                      </a:r>
                      <a:r>
                        <a:rPr lang="ru-RU" sz="1200" kern="1200" dirty="0">
                          <a:ln>
                            <a:noFill/>
                          </a:ln>
                          <a:solidFill>
                            <a:schemeClr val="dk1"/>
                          </a:solidFill>
                          <a:effectLst/>
                          <a:latin typeface="+mn-lt"/>
                          <a:ea typeface="+mn-ea"/>
                          <a:cs typeface="+mn-cs"/>
                        </a:rPr>
                        <a:t> ФП.</a:t>
                      </a:r>
                    </a:p>
                  </a:txBody>
                  <a:tcPr marL="108000" marR="108000" marT="36000" marB="108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37656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0" y="0"/>
            <a:ext cx="5796136" cy="809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3" name="TextBox 22">
            <a:extLst>
              <a:ext uri="{FF2B5EF4-FFF2-40B4-BE49-F238E27FC236}">
                <a16:creationId xmlns:a16="http://schemas.microsoft.com/office/drawing/2014/main" id="{71A9F826-40CA-4D4C-9490-8065CD03E4BD}"/>
              </a:ext>
            </a:extLst>
          </p:cNvPr>
          <p:cNvSpPr txBox="1"/>
          <p:nvPr/>
        </p:nvSpPr>
        <p:spPr>
          <a:xfrm>
            <a:off x="827584" y="987574"/>
            <a:ext cx="6700936" cy="1754326"/>
          </a:xfrm>
          <a:prstGeom prst="rect">
            <a:avLst/>
          </a:prstGeom>
          <a:noFill/>
        </p:spPr>
        <p:txBody>
          <a:bodyPr wrap="square">
            <a:spAutoFit/>
          </a:bodyPr>
          <a:lstStyle/>
          <a:p>
            <a:pPr algn="just"/>
            <a:r>
              <a:rPr lang="ru-RU" sz="1200" b="1" dirty="0"/>
              <a:t>Типичное трепетание (Тип </a:t>
            </a:r>
            <a:r>
              <a:rPr lang="en-US" sz="1200" b="1" dirty="0"/>
              <a:t>I</a:t>
            </a:r>
            <a:r>
              <a:rPr lang="ru-RU" sz="1200" b="1" dirty="0"/>
              <a:t>)</a:t>
            </a:r>
            <a:r>
              <a:rPr lang="ru-RU" sz="1200" dirty="0"/>
              <a:t>. Наблюдается у 90% пациентов. Характеризуется распространением волны </a:t>
            </a:r>
            <a:r>
              <a:rPr lang="en-US" sz="1200" dirty="0"/>
              <a:t>macro re</a:t>
            </a:r>
            <a:r>
              <a:rPr lang="ru-RU" sz="1200" dirty="0"/>
              <a:t>-</a:t>
            </a:r>
            <a:r>
              <a:rPr lang="en-US" sz="1200" dirty="0"/>
              <a:t>entry </a:t>
            </a:r>
            <a:r>
              <a:rPr lang="ru-RU" sz="1200" dirty="0"/>
              <a:t>против часовой стрелки (наиболее часто) или по часовой стрелке (существенно реже) вокруг трехстворчатого клапана. Характерной особенностью данного типа ТП является обязательное повторное прохождение волны возбуждения по так называемому </a:t>
            </a:r>
            <a:r>
              <a:rPr lang="ru-RU" sz="1200" dirty="0" err="1"/>
              <a:t>кавотрикуспидальному</a:t>
            </a:r>
            <a:r>
              <a:rPr lang="ru-RU" sz="1200" dirty="0"/>
              <a:t> </a:t>
            </a:r>
            <a:r>
              <a:rPr lang="ru-RU" sz="1200" dirty="0" err="1"/>
              <a:t>истмусу</a:t>
            </a:r>
            <a:r>
              <a:rPr lang="ru-RU" sz="1200" dirty="0"/>
              <a:t> (перешейку</a:t>
            </a:r>
            <a:r>
              <a:rPr lang="ru-RU" sz="1200" dirty="0" smtClean="0"/>
              <a:t>).</a:t>
            </a:r>
          </a:p>
          <a:p>
            <a:pPr algn="just"/>
            <a:endParaRPr lang="ru-RU" sz="1200" dirty="0"/>
          </a:p>
          <a:p>
            <a:pPr algn="just"/>
            <a:r>
              <a:rPr lang="ru-RU" sz="1200" b="1" dirty="0"/>
              <a:t>Атипичное трепетание (Тип </a:t>
            </a:r>
            <a:r>
              <a:rPr lang="en-US" sz="1200" b="1" dirty="0"/>
              <a:t>II</a:t>
            </a:r>
            <a:r>
              <a:rPr lang="ru-RU" sz="1200" b="1" dirty="0"/>
              <a:t>)</a:t>
            </a:r>
            <a:r>
              <a:rPr lang="ru-RU" sz="1200" dirty="0"/>
              <a:t>. К атипичному ТП относятся все остальные виды предсердного </a:t>
            </a:r>
            <a:r>
              <a:rPr lang="en-US" sz="1200" dirty="0"/>
              <a:t>macro re</a:t>
            </a:r>
            <a:r>
              <a:rPr lang="ru-RU" sz="1200" dirty="0"/>
              <a:t>-</a:t>
            </a:r>
            <a:r>
              <a:rPr lang="en-US" sz="1200" dirty="0"/>
              <a:t>entry</a:t>
            </a:r>
            <a:r>
              <a:rPr lang="ru-RU" sz="1200" dirty="0"/>
              <a:t>, не включающие в состав цепи повторного входа возбуждения область </a:t>
            </a:r>
            <a:r>
              <a:rPr lang="ru-RU" sz="1200" dirty="0" err="1"/>
              <a:t>кавотрикуспидального</a:t>
            </a:r>
            <a:r>
              <a:rPr lang="ru-RU" sz="1200" dirty="0"/>
              <a:t> </a:t>
            </a:r>
            <a:r>
              <a:rPr lang="ru-RU" sz="1200" dirty="0" err="1"/>
              <a:t>истмуса</a:t>
            </a:r>
            <a:r>
              <a:rPr lang="ru-RU" sz="1200" dirty="0"/>
              <a:t>. </a:t>
            </a:r>
          </a:p>
        </p:txBody>
      </p:sp>
      <p:sp>
        <p:nvSpPr>
          <p:cNvPr id="12" name="TextBox 11">
            <a:extLst>
              <a:ext uri="{FF2B5EF4-FFF2-40B4-BE49-F238E27FC236}">
                <a16:creationId xmlns:a16="http://schemas.microsoft.com/office/drawing/2014/main" id="{94D5FC17-1B7E-47CE-8DC2-F737155240AB}"/>
              </a:ext>
            </a:extLst>
          </p:cNvPr>
          <p:cNvSpPr txBox="1"/>
          <p:nvPr/>
        </p:nvSpPr>
        <p:spPr>
          <a:xfrm>
            <a:off x="521331" y="51470"/>
            <a:ext cx="5562837" cy="646331"/>
          </a:xfrm>
          <a:prstGeom prst="rect">
            <a:avLst/>
          </a:prstGeom>
        </p:spPr>
        <p:txBody>
          <a:bodyPr vert="horz" wrap="square" lIns="91440" tIns="45720" rIns="91440" bIns="45720" rtlCol="0" anchor="t">
            <a:spAutoFit/>
          </a:bodyPr>
          <a:lstStyle>
            <a:lvl1pPr>
              <a:spcBef>
                <a:spcPct val="0"/>
              </a:spcBef>
              <a:buNone/>
              <a:defRPr b="1">
                <a:solidFill>
                  <a:srgbClr val="005DAC"/>
                </a:solidFill>
                <a:latin typeface="Calibri" panose="020F0502020204030204" pitchFamily="34" charset="0"/>
                <a:ea typeface="+mj-ea"/>
                <a:cs typeface="+mj-cs"/>
              </a:defRPr>
            </a:lvl1pPr>
          </a:lstStyle>
          <a:p>
            <a:r>
              <a:rPr lang="ru-RU" dirty="0"/>
              <a:t>Типы трепетания предсердий по классификации </a:t>
            </a:r>
            <a:r>
              <a:rPr lang="ru-RU" dirty="0" err="1"/>
              <a:t>H.Wells</a:t>
            </a:r>
            <a:r>
              <a:rPr lang="ru-RU" dirty="0"/>
              <a:t> (1979) </a:t>
            </a:r>
          </a:p>
        </p:txBody>
      </p:sp>
      <p:pic>
        <p:nvPicPr>
          <p:cNvPr id="13"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pic>
        <p:nvPicPr>
          <p:cNvPr id="11" name="Рисунок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200" y="1059582"/>
            <a:ext cx="181384" cy="181384"/>
          </a:xfrm>
          <a:prstGeom prst="rect">
            <a:avLst/>
          </a:prstGeom>
        </p:spPr>
      </p:pic>
      <p:pic>
        <p:nvPicPr>
          <p:cNvPr id="14" name="Рисунок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200" y="2139702"/>
            <a:ext cx="181384" cy="181384"/>
          </a:xfrm>
          <a:prstGeom prst="rect">
            <a:avLst/>
          </a:prstGeom>
        </p:spPr>
      </p:pic>
    </p:spTree>
    <p:extLst>
      <p:ext uri="{BB962C8B-B14F-4D97-AF65-F5344CB8AC3E}">
        <p14:creationId xmlns:p14="http://schemas.microsoft.com/office/powerpoint/2010/main" val="32360686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5292080" cy="800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Заголовок 1"/>
          <p:cNvSpPr>
            <a:spLocks noGrp="1"/>
          </p:cNvSpPr>
          <p:nvPr>
            <p:ph type="title"/>
          </p:nvPr>
        </p:nvSpPr>
        <p:spPr>
          <a:xfrm>
            <a:off x="501452" y="51470"/>
            <a:ext cx="5654724" cy="646331"/>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Модифицированная шкала выраженности клинических симптомов EHRА </a:t>
            </a:r>
          </a:p>
        </p:txBody>
      </p:sp>
      <p:graphicFrame>
        <p:nvGraphicFramePr>
          <p:cNvPr id="6" name="Содержимое 6"/>
          <p:cNvGraphicFramePr>
            <a:graphicFrameLocks noGrp="1"/>
          </p:cNvGraphicFramePr>
          <p:nvPr>
            <p:ph idx="1"/>
            <p:extLst>
              <p:ext uri="{D42A27DB-BD31-4B8C-83A1-F6EECF244321}">
                <p14:modId xmlns:p14="http://schemas.microsoft.com/office/powerpoint/2010/main" val="4263916030"/>
              </p:ext>
            </p:extLst>
          </p:nvPr>
        </p:nvGraphicFramePr>
        <p:xfrm>
          <a:off x="611560" y="987574"/>
          <a:ext cx="7967488" cy="2833301"/>
        </p:xfrm>
        <a:graphic>
          <a:graphicData uri="http://schemas.openxmlformats.org/drawingml/2006/table">
            <a:tbl>
              <a:tblPr firstRow="1" bandRow="1">
                <a:tableStyleId>{B301B821-A1FF-4177-AEE7-76D212191A09}</a:tableStyleId>
              </a:tblPr>
              <a:tblGrid>
                <a:gridCol w="1008112">
                  <a:extLst>
                    <a:ext uri="{9D8B030D-6E8A-4147-A177-3AD203B41FA5}">
                      <a16:colId xmlns:a16="http://schemas.microsoft.com/office/drawing/2014/main" val="20000"/>
                    </a:ext>
                  </a:extLst>
                </a:gridCol>
                <a:gridCol w="1584176">
                  <a:extLst>
                    <a:ext uri="{9D8B030D-6E8A-4147-A177-3AD203B41FA5}">
                      <a16:colId xmlns:a16="http://schemas.microsoft.com/office/drawing/2014/main" val="20001"/>
                    </a:ext>
                  </a:extLst>
                </a:gridCol>
                <a:gridCol w="5375200">
                  <a:extLst>
                    <a:ext uri="{9D8B030D-6E8A-4147-A177-3AD203B41FA5}">
                      <a16:colId xmlns:a16="http://schemas.microsoft.com/office/drawing/2014/main" val="20002"/>
                    </a:ext>
                  </a:extLst>
                </a:gridCol>
              </a:tblGrid>
              <a:tr h="296016">
                <a:tc>
                  <a:txBody>
                    <a:bodyPr/>
                    <a:lstStyle/>
                    <a:p>
                      <a:pPr marL="0" indent="28575" algn="ctr">
                        <a:lnSpc>
                          <a:spcPct val="150000"/>
                        </a:lnSpc>
                        <a:spcAft>
                          <a:spcPts val="0"/>
                        </a:spcAft>
                        <a:tabLst/>
                      </a:pPr>
                      <a:r>
                        <a:rPr lang="ru-RU" sz="1400" b="1" kern="1200" dirty="0" smtClean="0">
                          <a:ln>
                            <a:noFill/>
                          </a:ln>
                          <a:solidFill>
                            <a:schemeClr val="lt1"/>
                          </a:solidFill>
                          <a:latin typeface="Calibri" panose="020F0502020204030204" pitchFamily="34" charset="0"/>
                          <a:ea typeface="+mn-ea"/>
                          <a:cs typeface="+mn-cs"/>
                        </a:rPr>
                        <a:t>Класс  </a:t>
                      </a:r>
                      <a:r>
                        <a:rPr lang="ru-RU" sz="1400" b="1" kern="1200" dirty="0">
                          <a:ln>
                            <a:noFill/>
                          </a:ln>
                          <a:solidFill>
                            <a:schemeClr val="lt1"/>
                          </a:solidFill>
                          <a:latin typeface="Calibri" panose="020F0502020204030204" pitchFamily="34" charset="0"/>
                          <a:ea typeface="+mn-ea"/>
                          <a:cs typeface="+mn-cs"/>
                        </a:rPr>
                        <a:t>EHRA</a:t>
                      </a:r>
                    </a:p>
                  </a:txBody>
                  <a:tcPr marL="36978" marR="369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28575" algn="ctr">
                        <a:lnSpc>
                          <a:spcPct val="150000"/>
                        </a:lnSpc>
                        <a:spcAft>
                          <a:spcPts val="0"/>
                        </a:spcAft>
                        <a:tabLst/>
                      </a:pPr>
                      <a:r>
                        <a:rPr lang="ru-RU" sz="1400" b="1" kern="1200" dirty="0">
                          <a:ln>
                            <a:noFill/>
                          </a:ln>
                          <a:solidFill>
                            <a:schemeClr val="lt1"/>
                          </a:solidFill>
                          <a:latin typeface="Calibri" panose="020F0502020204030204" pitchFamily="34" charset="0"/>
                          <a:ea typeface="+mn-ea"/>
                          <a:cs typeface="+mn-cs"/>
                        </a:rPr>
                        <a:t>Проявления</a:t>
                      </a:r>
                    </a:p>
                  </a:txBody>
                  <a:tcPr marL="36978" marR="369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28575" algn="ctr">
                        <a:lnSpc>
                          <a:spcPct val="150000"/>
                        </a:lnSpc>
                        <a:spcAft>
                          <a:spcPts val="0"/>
                        </a:spcAft>
                        <a:tabLst/>
                      </a:pPr>
                      <a:r>
                        <a:rPr lang="ru-RU" sz="1400" b="1" kern="1200" dirty="0">
                          <a:ln>
                            <a:noFill/>
                          </a:ln>
                          <a:solidFill>
                            <a:schemeClr val="lt1"/>
                          </a:solidFill>
                          <a:latin typeface="Calibri" panose="020F0502020204030204" pitchFamily="34" charset="0"/>
                          <a:ea typeface="+mn-ea"/>
                          <a:cs typeface="+mn-cs"/>
                        </a:rPr>
                        <a:t>Описание</a:t>
                      </a:r>
                    </a:p>
                  </a:txBody>
                  <a:tcPr marL="36978" marR="369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28032">
                <a:tc>
                  <a:txBody>
                    <a:bodyPr/>
                    <a:lstStyle/>
                    <a:p>
                      <a:pPr indent="21590" algn="l">
                        <a:lnSpc>
                          <a:spcPct val="100000"/>
                        </a:lnSpc>
                        <a:spcAft>
                          <a:spcPts val="0"/>
                        </a:spcAft>
                      </a:pPr>
                      <a:r>
                        <a:rPr lang="ru-RU" sz="1200" dirty="0" err="1">
                          <a:effectLst/>
                          <a:uFill>
                            <a:solidFill>
                              <a:srgbClr val="000000"/>
                            </a:solidFill>
                          </a:uFill>
                          <a:latin typeface="+mn-lt"/>
                        </a:rPr>
                        <a:t>I</a:t>
                      </a:r>
                      <a:endParaRPr lang="ru-RU" sz="120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108000" marR="108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p>
                      <a:pPr marL="0" indent="28575" algn="l">
                        <a:lnSpc>
                          <a:spcPct val="100000"/>
                        </a:lnSpc>
                        <a:spcAft>
                          <a:spcPts val="0"/>
                        </a:spcAft>
                        <a:tabLst/>
                      </a:pPr>
                      <a:r>
                        <a:rPr lang="ru-RU" sz="1200" dirty="0">
                          <a:effectLst/>
                          <a:uFill>
                            <a:solidFill>
                              <a:srgbClr val="000000"/>
                            </a:solidFill>
                          </a:uFill>
                          <a:latin typeface="+mn-lt"/>
                        </a:rPr>
                        <a:t>Симптомов нет</a:t>
                      </a:r>
                      <a:endParaRPr lang="ru-RU" sz="120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108000" marR="108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p>
                      <a:pPr indent="22225" algn="l">
                        <a:lnSpc>
                          <a:spcPct val="100000"/>
                        </a:lnSpc>
                        <a:spcAft>
                          <a:spcPts val="0"/>
                        </a:spcAft>
                      </a:pPr>
                      <a:r>
                        <a:rPr lang="ru-RU" sz="1200" dirty="0">
                          <a:effectLst/>
                          <a:uFill>
                            <a:solidFill>
                              <a:srgbClr val="000000"/>
                            </a:solidFill>
                          </a:uFill>
                          <a:latin typeface="+mn-lt"/>
                        </a:rPr>
                        <a:t>ФП не вызывает симптомов</a:t>
                      </a:r>
                      <a:endParaRPr lang="ru-RU" sz="120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108000" marR="108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1"/>
                  </a:ext>
                </a:extLst>
              </a:tr>
              <a:tr h="474568">
                <a:tc>
                  <a:txBody>
                    <a:bodyPr/>
                    <a:lstStyle/>
                    <a:p>
                      <a:pPr marL="0" indent="28575" algn="l">
                        <a:lnSpc>
                          <a:spcPct val="100000"/>
                        </a:lnSpc>
                        <a:spcAft>
                          <a:spcPts val="0"/>
                        </a:spcAft>
                        <a:tabLst/>
                      </a:pPr>
                      <a:r>
                        <a:rPr lang="ru-RU" sz="1200" dirty="0" err="1">
                          <a:effectLst/>
                          <a:uFill>
                            <a:solidFill>
                              <a:srgbClr val="000000"/>
                            </a:solidFill>
                          </a:uFill>
                          <a:latin typeface="+mn-lt"/>
                        </a:rPr>
                        <a:t>IIa</a:t>
                      </a:r>
                      <a:endParaRPr lang="ru-RU" sz="120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108000" marR="108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c>
                  <a:txBody>
                    <a:bodyPr/>
                    <a:lstStyle/>
                    <a:p>
                      <a:pPr marL="0" indent="28575" algn="l">
                        <a:lnSpc>
                          <a:spcPct val="100000"/>
                        </a:lnSpc>
                        <a:spcAft>
                          <a:spcPts val="0"/>
                        </a:spcAft>
                        <a:tabLst/>
                      </a:pPr>
                      <a:r>
                        <a:rPr lang="ru-RU" sz="1200" dirty="0">
                          <a:effectLst/>
                          <a:uFill>
                            <a:solidFill>
                              <a:srgbClr val="000000"/>
                            </a:solidFill>
                          </a:uFill>
                          <a:latin typeface="+mn-lt"/>
                        </a:rPr>
                        <a:t>Легкие симптомы</a:t>
                      </a:r>
                      <a:endParaRPr lang="ru-RU" sz="120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108000" marR="108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c>
                  <a:txBody>
                    <a:bodyPr/>
                    <a:lstStyle/>
                    <a:p>
                      <a:pPr indent="22225" algn="l">
                        <a:lnSpc>
                          <a:spcPct val="100000"/>
                        </a:lnSpc>
                        <a:spcAft>
                          <a:spcPts val="0"/>
                        </a:spcAft>
                      </a:pPr>
                      <a:r>
                        <a:rPr lang="ru-RU" sz="1200" dirty="0">
                          <a:effectLst/>
                          <a:uFill>
                            <a:solidFill>
                              <a:srgbClr val="000000"/>
                            </a:solidFill>
                          </a:uFill>
                          <a:latin typeface="+mn-lt"/>
                        </a:rPr>
                        <a:t>Нормальная повседневная деятельность не нарушается от симптомов, связанных с ФП</a:t>
                      </a:r>
                      <a:endParaRPr lang="ru-RU" sz="120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108000" marR="108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DF4"/>
                    </a:solidFill>
                  </a:tcPr>
                </a:tc>
                <a:extLst>
                  <a:ext uri="{0D108BD9-81ED-4DB2-BD59-A6C34878D82A}">
                    <a16:rowId xmlns:a16="http://schemas.microsoft.com/office/drawing/2014/main" val="10002"/>
                  </a:ext>
                </a:extLst>
              </a:tr>
              <a:tr h="474568">
                <a:tc>
                  <a:txBody>
                    <a:bodyPr/>
                    <a:lstStyle/>
                    <a:p>
                      <a:pPr indent="21590" algn="l">
                        <a:lnSpc>
                          <a:spcPct val="100000"/>
                        </a:lnSpc>
                        <a:spcAft>
                          <a:spcPts val="0"/>
                        </a:spcAft>
                      </a:pPr>
                      <a:r>
                        <a:rPr lang="ru-RU" sz="1200" dirty="0" err="1">
                          <a:effectLst/>
                          <a:uFill>
                            <a:solidFill>
                              <a:srgbClr val="000000"/>
                            </a:solidFill>
                          </a:uFill>
                          <a:latin typeface="+mn-lt"/>
                        </a:rPr>
                        <a:t>IIb</a:t>
                      </a:r>
                      <a:endParaRPr lang="ru-RU" sz="120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108000" marR="108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p>
                      <a:pPr marL="0" indent="28575" algn="l">
                        <a:lnSpc>
                          <a:spcPct val="100000"/>
                        </a:lnSpc>
                        <a:spcAft>
                          <a:spcPts val="0"/>
                        </a:spcAft>
                        <a:tabLst/>
                      </a:pPr>
                      <a:r>
                        <a:rPr lang="ru-RU" sz="1200" dirty="0" err="1">
                          <a:effectLst/>
                          <a:uFill>
                            <a:solidFill>
                              <a:srgbClr val="000000"/>
                            </a:solidFill>
                          </a:uFill>
                          <a:latin typeface="+mn-lt"/>
                        </a:rPr>
                        <a:t>Средневыраженная</a:t>
                      </a:r>
                      <a:r>
                        <a:rPr lang="ru-RU" sz="1200" dirty="0">
                          <a:effectLst/>
                          <a:uFill>
                            <a:solidFill>
                              <a:srgbClr val="000000"/>
                            </a:solidFill>
                          </a:uFill>
                          <a:latin typeface="+mn-lt"/>
                        </a:rPr>
                        <a:t> симптоматика</a:t>
                      </a:r>
                      <a:endParaRPr lang="ru-RU" sz="120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108000" marR="108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p>
                      <a:pPr marL="0" indent="28575" algn="l">
                        <a:lnSpc>
                          <a:spcPct val="100000"/>
                        </a:lnSpc>
                        <a:spcAft>
                          <a:spcPts val="0"/>
                        </a:spcAft>
                        <a:tabLst/>
                      </a:pPr>
                      <a:r>
                        <a:rPr lang="ru-RU" sz="1200" dirty="0">
                          <a:effectLst/>
                          <a:uFill>
                            <a:solidFill>
                              <a:srgbClr val="000000"/>
                            </a:solidFill>
                          </a:uFill>
                          <a:latin typeface="+mn-lt"/>
                        </a:rPr>
                        <a:t>Ощущения, связанные с ФП, беспокоят пациента, но нормальная </a:t>
                      </a:r>
                      <a:r>
                        <a:rPr lang="ru-RU" sz="1200" dirty="0" smtClean="0">
                          <a:effectLst/>
                          <a:uFill>
                            <a:solidFill>
                              <a:srgbClr val="000000"/>
                            </a:solidFill>
                          </a:uFill>
                          <a:latin typeface="+mn-lt"/>
                        </a:rPr>
                        <a:t>повседневная </a:t>
                      </a:r>
                      <a:r>
                        <a:rPr lang="ru-RU" sz="1200" dirty="0">
                          <a:effectLst/>
                          <a:uFill>
                            <a:solidFill>
                              <a:srgbClr val="000000"/>
                            </a:solidFill>
                          </a:uFill>
                          <a:latin typeface="+mn-lt"/>
                        </a:rPr>
                        <a:t>деятельность не нарушается</a:t>
                      </a:r>
                      <a:endParaRPr lang="ru-RU" sz="120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108000" marR="108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3"/>
                  </a:ext>
                </a:extLst>
              </a:tr>
              <a:tr h="474568">
                <a:tc>
                  <a:txBody>
                    <a:bodyPr/>
                    <a:lstStyle/>
                    <a:p>
                      <a:pPr marL="0" indent="28575" algn="l">
                        <a:lnSpc>
                          <a:spcPct val="100000"/>
                        </a:lnSpc>
                        <a:spcAft>
                          <a:spcPts val="0"/>
                        </a:spcAft>
                        <a:tabLst/>
                      </a:pPr>
                      <a:r>
                        <a:rPr lang="ru-RU" sz="1200" dirty="0">
                          <a:effectLst/>
                          <a:uFill>
                            <a:solidFill>
                              <a:srgbClr val="000000"/>
                            </a:solidFill>
                          </a:uFill>
                          <a:latin typeface="+mn-lt"/>
                        </a:rPr>
                        <a:t>III</a:t>
                      </a:r>
                      <a:endParaRPr lang="ru-RU" sz="120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108000" marR="108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c>
                  <a:txBody>
                    <a:bodyPr/>
                    <a:lstStyle/>
                    <a:p>
                      <a:pPr marL="0" indent="28575" algn="l">
                        <a:lnSpc>
                          <a:spcPct val="100000"/>
                        </a:lnSpc>
                        <a:spcAft>
                          <a:spcPts val="0"/>
                        </a:spcAft>
                        <a:tabLst/>
                      </a:pPr>
                      <a:r>
                        <a:rPr lang="ru-RU" sz="1200" dirty="0">
                          <a:effectLst/>
                          <a:uFill>
                            <a:solidFill>
                              <a:srgbClr val="000000"/>
                            </a:solidFill>
                          </a:uFill>
                          <a:latin typeface="+mn-lt"/>
                        </a:rPr>
                        <a:t>Выраженная симптоматика</a:t>
                      </a:r>
                      <a:endParaRPr lang="ru-RU" sz="120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108000" marR="108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c>
                  <a:txBody>
                    <a:bodyPr/>
                    <a:lstStyle/>
                    <a:p>
                      <a:pPr indent="22225" algn="l">
                        <a:lnSpc>
                          <a:spcPct val="100000"/>
                        </a:lnSpc>
                        <a:spcAft>
                          <a:spcPts val="0"/>
                        </a:spcAft>
                      </a:pPr>
                      <a:r>
                        <a:rPr lang="ru-RU" sz="1200" dirty="0">
                          <a:effectLst/>
                          <a:uFill>
                            <a:solidFill>
                              <a:srgbClr val="000000"/>
                            </a:solidFill>
                          </a:uFill>
                          <a:latin typeface="+mn-lt"/>
                        </a:rPr>
                        <a:t>Нормальная повседневная активность нарушается </a:t>
                      </a:r>
                      <a:r>
                        <a:rPr lang="ru-RU" sz="1200" dirty="0" smtClean="0">
                          <a:effectLst/>
                          <a:uFill>
                            <a:solidFill>
                              <a:srgbClr val="000000"/>
                            </a:solidFill>
                          </a:uFill>
                          <a:latin typeface="+mn-lt"/>
                        </a:rPr>
                        <a:t> из-за </a:t>
                      </a:r>
                      <a:r>
                        <a:rPr lang="ru-RU" sz="1200" dirty="0">
                          <a:effectLst/>
                          <a:uFill>
                            <a:solidFill>
                              <a:srgbClr val="000000"/>
                            </a:solidFill>
                          </a:uFill>
                          <a:latin typeface="+mn-lt"/>
                        </a:rPr>
                        <a:t>симптомов, </a:t>
                      </a:r>
                      <a:r>
                        <a:rPr lang="ru-RU" sz="1200" dirty="0" smtClean="0">
                          <a:effectLst/>
                          <a:uFill>
                            <a:solidFill>
                              <a:srgbClr val="000000"/>
                            </a:solidFill>
                          </a:uFill>
                          <a:latin typeface="+mn-lt"/>
                        </a:rPr>
                        <a:t>вызванных </a:t>
                      </a:r>
                      <a:r>
                        <a:rPr lang="ru-RU" sz="1200" dirty="0">
                          <a:effectLst/>
                          <a:uFill>
                            <a:solidFill>
                              <a:srgbClr val="000000"/>
                            </a:solidFill>
                          </a:uFill>
                          <a:latin typeface="+mn-lt"/>
                        </a:rPr>
                        <a:t>ФП</a:t>
                      </a:r>
                      <a:endParaRPr lang="ru-RU" sz="120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108000" marR="108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DF4"/>
                    </a:solidFill>
                  </a:tcPr>
                </a:tc>
                <a:extLst>
                  <a:ext uri="{0D108BD9-81ED-4DB2-BD59-A6C34878D82A}">
                    <a16:rowId xmlns:a16="http://schemas.microsoft.com/office/drawing/2014/main" val="10004"/>
                  </a:ext>
                </a:extLst>
              </a:tr>
              <a:tr h="474568">
                <a:tc>
                  <a:txBody>
                    <a:bodyPr/>
                    <a:lstStyle/>
                    <a:p>
                      <a:pPr marL="0" indent="28575" algn="l">
                        <a:lnSpc>
                          <a:spcPct val="100000"/>
                        </a:lnSpc>
                        <a:spcAft>
                          <a:spcPts val="0"/>
                        </a:spcAft>
                        <a:tabLst/>
                      </a:pPr>
                      <a:r>
                        <a:rPr lang="ru-RU" sz="1200" dirty="0">
                          <a:effectLst/>
                          <a:uFill>
                            <a:solidFill>
                              <a:srgbClr val="000000"/>
                            </a:solidFill>
                          </a:uFill>
                          <a:latin typeface="+mn-lt"/>
                        </a:rPr>
                        <a:t>IV</a:t>
                      </a:r>
                      <a:endParaRPr lang="ru-RU" sz="120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108000" marR="108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p>
                      <a:pPr marL="0" indent="28575" algn="l">
                        <a:lnSpc>
                          <a:spcPct val="100000"/>
                        </a:lnSpc>
                        <a:spcAft>
                          <a:spcPts val="0"/>
                        </a:spcAft>
                        <a:tabLst/>
                      </a:pPr>
                      <a:r>
                        <a:rPr lang="ru-RU" sz="1200" dirty="0" err="1">
                          <a:effectLst/>
                          <a:uFill>
                            <a:solidFill>
                              <a:srgbClr val="000000"/>
                            </a:solidFill>
                          </a:uFill>
                          <a:latin typeface="+mn-lt"/>
                        </a:rPr>
                        <a:t>Инвалидизируюшие</a:t>
                      </a:r>
                      <a:r>
                        <a:rPr lang="ru-RU" sz="1200" dirty="0">
                          <a:effectLst/>
                          <a:uFill>
                            <a:solidFill>
                              <a:srgbClr val="000000"/>
                            </a:solidFill>
                          </a:uFill>
                          <a:latin typeface="+mn-lt"/>
                        </a:rPr>
                        <a:t> симптомы</a:t>
                      </a:r>
                      <a:endParaRPr lang="ru-RU" sz="120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108000" marR="108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p>
                      <a:pPr marL="0" indent="28575" algn="l">
                        <a:lnSpc>
                          <a:spcPct val="100000"/>
                        </a:lnSpc>
                        <a:spcAft>
                          <a:spcPts val="0"/>
                        </a:spcAft>
                        <a:tabLst/>
                      </a:pPr>
                      <a:r>
                        <a:rPr lang="ru-RU" sz="1200" dirty="0">
                          <a:effectLst/>
                          <a:uFill>
                            <a:solidFill>
                              <a:srgbClr val="000000"/>
                            </a:solidFill>
                          </a:uFill>
                          <a:latin typeface="+mn-lt"/>
                        </a:rPr>
                        <a:t>Нормальная повседневная активность невозможна</a:t>
                      </a:r>
                      <a:endParaRPr lang="ru-RU" sz="120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108000" marR="108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5"/>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Таблица 1"/>
          <p:cNvGraphicFramePr>
            <a:graphicFrameLocks noGrp="1"/>
          </p:cNvGraphicFramePr>
          <p:nvPr>
            <p:extLst>
              <p:ext uri="{D42A27DB-BD31-4B8C-83A1-F6EECF244321}">
                <p14:modId xmlns:p14="http://schemas.microsoft.com/office/powerpoint/2010/main" val="3396903710"/>
              </p:ext>
            </p:extLst>
          </p:nvPr>
        </p:nvGraphicFramePr>
        <p:xfrm>
          <a:off x="617910" y="3723878"/>
          <a:ext cx="7967488" cy="950592"/>
        </p:xfrm>
        <a:graphic>
          <a:graphicData uri="http://schemas.openxmlformats.org/drawingml/2006/table">
            <a:tbl>
              <a:tblPr firstRow="1" bandRow="1">
                <a:tableStyleId>{B301B821-A1FF-4177-AEE7-76D212191A09}</a:tableStyleId>
              </a:tblPr>
              <a:tblGrid>
                <a:gridCol w="6546378">
                  <a:extLst>
                    <a:ext uri="{9D8B030D-6E8A-4147-A177-3AD203B41FA5}">
                      <a16:colId xmlns:a16="http://schemas.microsoft.com/office/drawing/2014/main" val="20000"/>
                    </a:ext>
                  </a:extLst>
                </a:gridCol>
                <a:gridCol w="720080">
                  <a:extLst>
                    <a:ext uri="{9D8B030D-6E8A-4147-A177-3AD203B41FA5}">
                      <a16:colId xmlns:a16="http://schemas.microsoft.com/office/drawing/2014/main" val="20001"/>
                    </a:ext>
                  </a:extLst>
                </a:gridCol>
                <a:gridCol w="701030">
                  <a:extLst>
                    <a:ext uri="{9D8B030D-6E8A-4147-A177-3AD203B41FA5}">
                      <a16:colId xmlns:a16="http://schemas.microsoft.com/office/drawing/2014/main" val="20002"/>
                    </a:ext>
                  </a:extLst>
                </a:gridCol>
              </a:tblGrid>
              <a:tr h="296016">
                <a:tc>
                  <a:txBody>
                    <a:bodyPr/>
                    <a:lstStyle/>
                    <a:p>
                      <a:pPr algn="ctr"/>
                      <a:r>
                        <a:rPr lang="ru-RU" sz="1400" b="1" kern="1200" dirty="0">
                          <a:ln>
                            <a:noFill/>
                          </a:ln>
                          <a:solidFill>
                            <a:schemeClr val="lt1"/>
                          </a:solidFill>
                          <a:latin typeface="Calibri" panose="020F0502020204030204" pitchFamily="34" charset="0"/>
                          <a:ea typeface="+mn-ea"/>
                          <a:cs typeface="+mn-cs"/>
                        </a:rPr>
                        <a:t>Рекомендации</a:t>
                      </a:r>
                    </a:p>
                  </a:txBody>
                  <a:tcPr marL="49303" marR="49303" marT="24652" marB="2465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ru-RU" sz="1400" b="1" kern="1200" dirty="0">
                          <a:ln>
                            <a:noFill/>
                          </a:ln>
                          <a:solidFill>
                            <a:schemeClr val="lt1"/>
                          </a:solidFill>
                          <a:latin typeface="Calibri" panose="020F0502020204030204" pitchFamily="34" charset="0"/>
                          <a:ea typeface="+mn-ea"/>
                          <a:cs typeface="+mn-cs"/>
                        </a:rPr>
                        <a:t>УДД/УУР</a:t>
                      </a:r>
                    </a:p>
                  </a:txBody>
                  <a:tcPr marL="49303" marR="49303" marT="24652" marB="2465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ru-RU" sz="1400" b="1" kern="1200" dirty="0">
                          <a:ln>
                            <a:noFill/>
                          </a:ln>
                          <a:solidFill>
                            <a:schemeClr val="lt1"/>
                          </a:solidFill>
                          <a:latin typeface="Calibri" panose="020F0502020204030204" pitchFamily="34" charset="0"/>
                          <a:ea typeface="+mn-ea"/>
                          <a:cs typeface="+mn-cs"/>
                        </a:rPr>
                        <a:t>ЕОК</a:t>
                      </a:r>
                    </a:p>
                  </a:txBody>
                  <a:tcPr marL="49303" marR="49303" marT="24652" marB="2465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74568">
                <a:tc>
                  <a:txBody>
                    <a:bodyPr/>
                    <a:lstStyle/>
                    <a:p>
                      <a:pPr marL="0" indent="22225" algn="l" defTabSz="914400" rtl="0" eaLnBrk="1" latinLnBrk="0" hangingPunct="1">
                        <a:lnSpc>
                          <a:spcPct val="100000"/>
                        </a:lnSpc>
                        <a:spcAft>
                          <a:spcPts val="0"/>
                        </a:spcAft>
                        <a:tabLst/>
                      </a:pPr>
                      <a:r>
                        <a:rPr lang="ru-RU" sz="1200" kern="1200" dirty="0">
                          <a:solidFill>
                            <a:schemeClr val="dk1"/>
                          </a:solidFill>
                          <a:effectLst/>
                          <a:uFill>
                            <a:solidFill>
                              <a:srgbClr val="000000"/>
                            </a:solidFill>
                          </a:uFill>
                          <a:latin typeface="+mn-lt"/>
                          <a:ea typeface="+mn-ea"/>
                          <a:cs typeface="+mn-cs"/>
                        </a:rPr>
                        <a:t>На сегодняшний день для оценки выраженности симптомов аритмии и ее влияния на повседневную деятельность рекомендуется использование модифицированной шкалы EHRA</a:t>
                      </a:r>
                    </a:p>
                  </a:txBody>
                  <a:tcPr marL="108000" marR="36978"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p>
                      <a:pPr marL="0" indent="22225" algn="ctr" defTabSz="914400" rtl="0" eaLnBrk="1" latinLnBrk="0" hangingPunct="1">
                        <a:lnSpc>
                          <a:spcPct val="100000"/>
                        </a:lnSpc>
                        <a:spcAft>
                          <a:spcPts val="0"/>
                        </a:spcAft>
                        <a:tabLst/>
                      </a:pPr>
                      <a:r>
                        <a:rPr lang="en-US" sz="1200" kern="1200" dirty="0">
                          <a:solidFill>
                            <a:schemeClr val="dk1"/>
                          </a:solidFill>
                          <a:effectLst/>
                          <a:uFill>
                            <a:solidFill>
                              <a:srgbClr val="000000"/>
                            </a:solidFill>
                          </a:uFill>
                          <a:latin typeface="+mn-lt"/>
                          <a:ea typeface="+mn-ea"/>
                          <a:cs typeface="+mn-cs"/>
                        </a:rPr>
                        <a:t>4C</a:t>
                      </a:r>
                      <a:endParaRPr lang="ru-RU" sz="1200" kern="1200" dirty="0">
                        <a:solidFill>
                          <a:schemeClr val="dk1"/>
                        </a:solidFill>
                        <a:effectLst/>
                        <a:uFill>
                          <a:solidFill>
                            <a:srgbClr val="000000"/>
                          </a:solidFill>
                        </a:uFill>
                        <a:latin typeface="+mn-lt"/>
                        <a:ea typeface="+mn-ea"/>
                        <a:cs typeface="+mn-cs"/>
                      </a:endParaRPr>
                    </a:p>
                  </a:txBody>
                  <a:tcPr marL="108000" marR="36978"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p>
                      <a:pPr marL="0" indent="22225" algn="ctr" defTabSz="914400" rtl="0" eaLnBrk="1" latinLnBrk="0" hangingPunct="1">
                        <a:lnSpc>
                          <a:spcPct val="100000"/>
                        </a:lnSpc>
                        <a:spcAft>
                          <a:spcPts val="0"/>
                        </a:spcAft>
                        <a:tabLst/>
                      </a:pPr>
                      <a:r>
                        <a:rPr lang="en-US" sz="1200" kern="1200" dirty="0">
                          <a:solidFill>
                            <a:schemeClr val="dk1"/>
                          </a:solidFill>
                          <a:effectLst/>
                          <a:uFill>
                            <a:solidFill>
                              <a:srgbClr val="000000"/>
                            </a:solidFill>
                          </a:uFill>
                          <a:latin typeface="+mn-lt"/>
                          <a:ea typeface="+mn-ea"/>
                          <a:cs typeface="+mn-cs"/>
                        </a:rPr>
                        <a:t>I</a:t>
                      </a:r>
                      <a:r>
                        <a:rPr lang="ru-RU" sz="1200" kern="1200" dirty="0">
                          <a:solidFill>
                            <a:schemeClr val="dk1"/>
                          </a:solidFill>
                          <a:effectLst/>
                          <a:uFill>
                            <a:solidFill>
                              <a:srgbClr val="000000"/>
                            </a:solidFill>
                          </a:uFill>
                          <a:latin typeface="+mn-lt"/>
                          <a:ea typeface="+mn-ea"/>
                          <a:cs typeface="+mn-cs"/>
                        </a:rPr>
                        <a:t>В</a:t>
                      </a:r>
                    </a:p>
                  </a:txBody>
                  <a:tcPr marL="108000" marR="36978"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764187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0" y="0"/>
            <a:ext cx="6084168" cy="809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3" name="TextBox 22">
            <a:extLst>
              <a:ext uri="{FF2B5EF4-FFF2-40B4-BE49-F238E27FC236}">
                <a16:creationId xmlns:a16="http://schemas.microsoft.com/office/drawing/2014/main" id="{71A9F826-40CA-4D4C-9490-8065CD03E4BD}"/>
              </a:ext>
            </a:extLst>
          </p:cNvPr>
          <p:cNvSpPr txBox="1"/>
          <p:nvPr/>
        </p:nvSpPr>
        <p:spPr>
          <a:xfrm>
            <a:off x="539552" y="987574"/>
            <a:ext cx="6412904" cy="2769989"/>
          </a:xfrm>
          <a:prstGeom prst="rect">
            <a:avLst/>
          </a:prstGeom>
          <a:noFill/>
        </p:spPr>
        <p:txBody>
          <a:bodyPr wrap="square">
            <a:spAutoFit/>
          </a:bodyPr>
          <a:lstStyle/>
          <a:p>
            <a:pPr algn="just"/>
            <a:r>
              <a:rPr lang="ru-RU" sz="1200" dirty="0"/>
              <a:t>2.Диагностика заболевания или состояния (группы заболеваний </a:t>
            </a:r>
            <a:r>
              <a:rPr lang="ru-RU" sz="1200" dirty="0" smtClean="0"/>
              <a:t>или состояний</a:t>
            </a:r>
            <a:r>
              <a:rPr lang="ru-RU" sz="1200" dirty="0"/>
              <a:t>), медицинские показания и противопоказания к применению </a:t>
            </a:r>
            <a:r>
              <a:rPr lang="ru-RU" sz="1200" dirty="0" smtClean="0"/>
              <a:t>методов диагностики ………………………………….… 17</a:t>
            </a:r>
          </a:p>
          <a:p>
            <a:pPr algn="just">
              <a:lnSpc>
                <a:spcPct val="150000"/>
              </a:lnSpc>
            </a:pPr>
            <a:r>
              <a:rPr lang="ru-RU" sz="1200" dirty="0" smtClean="0"/>
              <a:t>2.1. </a:t>
            </a:r>
            <a:r>
              <a:rPr lang="ru-RU" sz="1200" dirty="0"/>
              <a:t>Жалобы </a:t>
            </a:r>
            <a:r>
              <a:rPr lang="ru-RU" sz="1200" dirty="0" smtClean="0"/>
              <a:t>и анамнез………………………………………………………………………………………………………………… 18</a:t>
            </a:r>
            <a:endParaRPr lang="ru-RU" sz="1200" dirty="0"/>
          </a:p>
          <a:p>
            <a:pPr algn="just">
              <a:lnSpc>
                <a:spcPct val="150000"/>
              </a:lnSpc>
            </a:pPr>
            <a:r>
              <a:rPr lang="ru-RU" sz="1200" dirty="0"/>
              <a:t>2.2. </a:t>
            </a:r>
            <a:r>
              <a:rPr lang="ru-RU" sz="1200" dirty="0" err="1"/>
              <a:t>Физикальное</a:t>
            </a:r>
            <a:r>
              <a:rPr lang="ru-RU" sz="1200" dirty="0"/>
              <a:t> обследование </a:t>
            </a:r>
            <a:r>
              <a:rPr lang="ru-RU" sz="1200" dirty="0" smtClean="0"/>
              <a:t>………………………………………………………………………………………………… 18</a:t>
            </a:r>
            <a:endParaRPr lang="ru-RU" sz="1200" dirty="0"/>
          </a:p>
          <a:p>
            <a:pPr algn="just">
              <a:lnSpc>
                <a:spcPct val="150000"/>
              </a:lnSpc>
            </a:pPr>
            <a:r>
              <a:rPr lang="ru-RU" sz="1200" dirty="0"/>
              <a:t>2.3. Лабораторные диагностические исследования</a:t>
            </a:r>
            <a:r>
              <a:rPr lang="ru-RU" sz="1200" dirty="0" smtClean="0"/>
              <a:t>.......................……………………………………………. </a:t>
            </a:r>
            <a:r>
              <a:rPr lang="ru-RU" sz="1200" dirty="0"/>
              <a:t>19</a:t>
            </a:r>
          </a:p>
          <a:p>
            <a:pPr algn="just">
              <a:lnSpc>
                <a:spcPct val="150000"/>
              </a:lnSpc>
            </a:pPr>
            <a:r>
              <a:rPr lang="ru-RU" sz="1200" dirty="0"/>
              <a:t>2.4. Инструментальные диагностические исследования</a:t>
            </a:r>
            <a:r>
              <a:rPr lang="ru-RU" sz="1200" dirty="0" smtClean="0"/>
              <a:t>.............……………………………………………… 19</a:t>
            </a:r>
            <a:endParaRPr lang="ru-RU" sz="1200" dirty="0"/>
          </a:p>
          <a:p>
            <a:pPr algn="just">
              <a:lnSpc>
                <a:spcPct val="150000"/>
              </a:lnSpc>
            </a:pPr>
            <a:r>
              <a:rPr lang="ru-RU" sz="1200" dirty="0"/>
              <a:t>2.5. Иные диагностические исследования </a:t>
            </a:r>
            <a:r>
              <a:rPr lang="ru-RU" sz="1200" dirty="0" smtClean="0"/>
              <a:t>......................................…………………………………………… 20</a:t>
            </a:r>
            <a:endParaRPr lang="ru-RU" sz="1200" dirty="0"/>
          </a:p>
          <a:p>
            <a:pPr algn="just">
              <a:lnSpc>
                <a:spcPct val="150000"/>
              </a:lnSpc>
            </a:pPr>
            <a:r>
              <a:rPr lang="ru-RU" sz="1200" dirty="0" smtClean="0"/>
              <a:t>2.5.1 </a:t>
            </a:r>
            <a:r>
              <a:rPr lang="ru-RU" sz="1200" dirty="0"/>
              <a:t>Обследование пациентов с ФП перед назначением </a:t>
            </a:r>
            <a:r>
              <a:rPr lang="ru-RU" sz="1200" dirty="0" err="1" smtClean="0"/>
              <a:t>антикоагулянтной</a:t>
            </a:r>
            <a:r>
              <a:rPr lang="ru-RU" sz="1200" dirty="0" smtClean="0"/>
              <a:t> терапии ………….. </a:t>
            </a:r>
            <a:r>
              <a:rPr lang="ru-RU" sz="1200" dirty="0"/>
              <a:t>20</a:t>
            </a:r>
          </a:p>
          <a:p>
            <a:pPr algn="just">
              <a:lnSpc>
                <a:spcPct val="150000"/>
              </a:lnSpc>
            </a:pPr>
            <a:endParaRPr lang="ru-RU" sz="1200" dirty="0"/>
          </a:p>
          <a:p>
            <a:endParaRPr lang="ru-RU" sz="1200" dirty="0"/>
          </a:p>
        </p:txBody>
      </p:sp>
      <p:sp>
        <p:nvSpPr>
          <p:cNvPr id="12" name="TextBox 11">
            <a:extLst>
              <a:ext uri="{FF2B5EF4-FFF2-40B4-BE49-F238E27FC236}">
                <a16:creationId xmlns:a16="http://schemas.microsoft.com/office/drawing/2014/main" id="{94D5FC17-1B7E-47CE-8DC2-F737155240AB}"/>
              </a:ext>
            </a:extLst>
          </p:cNvPr>
          <p:cNvSpPr txBox="1"/>
          <p:nvPr/>
        </p:nvSpPr>
        <p:spPr>
          <a:xfrm>
            <a:off x="521331" y="148326"/>
            <a:ext cx="6138901" cy="646331"/>
          </a:xfrm>
          <a:prstGeom prst="rect">
            <a:avLst/>
          </a:prstGeom>
        </p:spPr>
        <p:txBody>
          <a:bodyPr vert="horz" wrap="square" lIns="91440" tIns="45720" rIns="91440" bIns="45720" rtlCol="0" anchor="ctr">
            <a:spAutoFit/>
          </a:bodyPr>
          <a:lstStyle>
            <a:lvl1pPr>
              <a:spcBef>
                <a:spcPct val="0"/>
              </a:spcBef>
              <a:buNone/>
              <a:defRPr b="1">
                <a:solidFill>
                  <a:srgbClr val="005DAC"/>
                </a:solidFill>
                <a:latin typeface="Calibri" panose="020F0502020204030204" pitchFamily="34" charset="0"/>
                <a:ea typeface="+mj-ea"/>
                <a:cs typeface="+mj-cs"/>
              </a:defRPr>
            </a:lvl1pPr>
          </a:lstStyle>
          <a:p>
            <a:r>
              <a:rPr lang="ru-RU" dirty="0"/>
              <a:t>Диагностика, медицинские показания и </a:t>
            </a:r>
            <a:r>
              <a:rPr lang="ru-RU" dirty="0" err="1"/>
              <a:t>противо</a:t>
            </a:r>
            <a:r>
              <a:rPr lang="ru-RU" dirty="0"/>
              <a:t>-показания </a:t>
            </a:r>
            <a:r>
              <a:rPr lang="ru-RU" dirty="0"/>
              <a:t>к применению методов диагностики </a:t>
            </a:r>
          </a:p>
        </p:txBody>
      </p:sp>
      <p:pic>
        <p:nvPicPr>
          <p:cNvPr id="13"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39619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0" y="0"/>
            <a:ext cx="4355976" cy="51765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3" name="TextBox 22">
            <a:extLst>
              <a:ext uri="{FF2B5EF4-FFF2-40B4-BE49-F238E27FC236}">
                <a16:creationId xmlns:a16="http://schemas.microsoft.com/office/drawing/2014/main" id="{71A9F826-40CA-4D4C-9490-8065CD03E4BD}"/>
              </a:ext>
            </a:extLst>
          </p:cNvPr>
          <p:cNvSpPr txBox="1"/>
          <p:nvPr/>
        </p:nvSpPr>
        <p:spPr>
          <a:xfrm>
            <a:off x="827584" y="673408"/>
            <a:ext cx="6700936" cy="3231654"/>
          </a:xfrm>
          <a:prstGeom prst="rect">
            <a:avLst/>
          </a:prstGeom>
          <a:noFill/>
        </p:spPr>
        <p:txBody>
          <a:bodyPr wrap="square">
            <a:spAutoFit/>
          </a:bodyPr>
          <a:lstStyle/>
          <a:p>
            <a:pPr algn="just"/>
            <a:r>
              <a:rPr lang="ru-RU" sz="1200" b="1" dirty="0"/>
              <a:t>Для ФП характерны</a:t>
            </a:r>
            <a:r>
              <a:rPr lang="ru-RU" sz="1200" dirty="0"/>
              <a:t>:</a:t>
            </a:r>
          </a:p>
          <a:p>
            <a:pPr marL="171450" indent="-171450" algn="just">
              <a:buFont typeface="Arial" panose="020B0604020202020204" pitchFamily="34" charset="0"/>
              <a:buChar char="•"/>
            </a:pPr>
            <a:r>
              <a:rPr lang="ru-RU" sz="1200" dirty="0"/>
              <a:t>Абсолютно нерегулярные интервалы RR (не регистрируется в случаях сочетания ФП и АВ-блокады III степени (синдром Фредерика).</a:t>
            </a:r>
          </a:p>
          <a:p>
            <a:pPr marL="171450" indent="-171450" algn="just">
              <a:buFont typeface="Arial" panose="020B0604020202020204" pitchFamily="34" charset="0"/>
              <a:buChar char="•"/>
            </a:pPr>
            <a:r>
              <a:rPr lang="ru-RU" sz="1200" dirty="0"/>
              <a:t>Отсутствие отчетливых зубцов Р на ЭКГ. В отдельных отведениях — чаще всего в отведении V1 — иногда определяется некоторая регулярная электрическая активность предсердий. </a:t>
            </a:r>
          </a:p>
          <a:p>
            <a:pPr marL="171450" indent="-171450" algn="just">
              <a:buFont typeface="Arial" panose="020B0604020202020204" pitchFamily="34" charset="0"/>
              <a:buChar char="•"/>
            </a:pPr>
            <a:r>
              <a:rPr lang="ru-RU" sz="1200" dirty="0"/>
              <a:t>Длительность предсердного цикла (если определяется), т.е. интервала между двумя последовательными возбуждениями предсердий (</a:t>
            </a:r>
            <a:r>
              <a:rPr lang="en-US" sz="1200" dirty="0"/>
              <a:t>F</a:t>
            </a:r>
            <a:r>
              <a:rPr lang="ru-RU" sz="1200" dirty="0"/>
              <a:t>-волн), обычно изменчива и составляет менее 200 </a:t>
            </a:r>
            <a:r>
              <a:rPr lang="ru-RU" sz="1200" dirty="0" err="1"/>
              <a:t>мс</a:t>
            </a:r>
            <a:r>
              <a:rPr lang="ru-RU" sz="1200" dirty="0"/>
              <a:t>, что соответствует частоте предсердного ритма более 300 импульсов в минуту</a:t>
            </a:r>
            <a:r>
              <a:rPr lang="ru-RU" sz="1200" dirty="0" smtClean="0"/>
              <a:t>.</a:t>
            </a:r>
          </a:p>
          <a:p>
            <a:pPr algn="just"/>
            <a:endParaRPr lang="ru-RU" sz="1200" dirty="0"/>
          </a:p>
          <a:p>
            <a:pPr algn="just"/>
            <a:r>
              <a:rPr lang="ru-RU" sz="1200" b="1" dirty="0"/>
              <a:t>Для ТП характерными ЭКГ-критериями являются</a:t>
            </a:r>
            <a:r>
              <a:rPr lang="ru-RU" sz="1200" dirty="0"/>
              <a:t>:</a:t>
            </a:r>
          </a:p>
          <a:p>
            <a:pPr marL="171450" indent="-171450" algn="just">
              <a:buFont typeface="Arial" panose="020B0604020202020204" pitchFamily="34" charset="0"/>
              <a:buChar char="•"/>
            </a:pPr>
            <a:r>
              <a:rPr lang="ru-RU" sz="1200" dirty="0"/>
              <a:t>Регулярный предсердный ритм (волны </a:t>
            </a:r>
            <a:r>
              <a:rPr lang="en-US" sz="1200" dirty="0"/>
              <a:t>F </a:t>
            </a:r>
            <a:r>
              <a:rPr lang="ru-RU" sz="1200" dirty="0"/>
              <a:t>с циклом менее 240 </a:t>
            </a:r>
            <a:r>
              <a:rPr lang="ru-RU" sz="1200" dirty="0" err="1"/>
              <a:t>мс</a:t>
            </a:r>
            <a:r>
              <a:rPr lang="ru-RU" sz="1200" dirty="0"/>
              <a:t>) с частотой 250–350 в минуту при одинаковых или изменяющихся интервалах </a:t>
            </a:r>
            <a:r>
              <a:rPr lang="en-US" sz="1200" dirty="0"/>
              <a:t>RR</a:t>
            </a:r>
            <a:r>
              <a:rPr lang="ru-RU" sz="1200" dirty="0"/>
              <a:t>. В некоторых случаях частота желудочкового ритма может существенно варьировать (обычно наблюдается кратное проведение с предсердий на желудочки в соотношении от 4:1 до 2:1, редко 1:1). </a:t>
            </a:r>
          </a:p>
          <a:p>
            <a:pPr marL="171450" indent="-171450" algn="just">
              <a:buFont typeface="Arial" panose="020B0604020202020204" pitchFamily="34" charset="0"/>
              <a:buChar char="•"/>
            </a:pPr>
            <a:r>
              <a:rPr lang="ru-RU" sz="1200" dirty="0"/>
              <a:t>Наличие волн F, имеющих при типичном ТП вид «пилообразной» кривой, особенно отчетливо видных в нижних отведениях (II, III, </a:t>
            </a:r>
            <a:r>
              <a:rPr lang="ru-RU" sz="1200" dirty="0" err="1"/>
              <a:t>aVF</a:t>
            </a:r>
            <a:r>
              <a:rPr lang="ru-RU" sz="1200" dirty="0"/>
              <a:t>).</a:t>
            </a:r>
          </a:p>
          <a:p>
            <a:pPr algn="just"/>
            <a:endParaRPr lang="ru-RU" sz="1200" dirty="0"/>
          </a:p>
        </p:txBody>
      </p:sp>
      <p:sp>
        <p:nvSpPr>
          <p:cNvPr id="12" name="TextBox 11">
            <a:extLst>
              <a:ext uri="{FF2B5EF4-FFF2-40B4-BE49-F238E27FC236}">
                <a16:creationId xmlns:a16="http://schemas.microsoft.com/office/drawing/2014/main" id="{94D5FC17-1B7E-47CE-8DC2-F737155240AB}"/>
              </a:ext>
            </a:extLst>
          </p:cNvPr>
          <p:cNvSpPr txBox="1"/>
          <p:nvPr/>
        </p:nvSpPr>
        <p:spPr>
          <a:xfrm>
            <a:off x="521331" y="55994"/>
            <a:ext cx="4122677" cy="369332"/>
          </a:xfrm>
          <a:prstGeom prst="rect">
            <a:avLst/>
          </a:prstGeom>
        </p:spPr>
        <p:txBody>
          <a:bodyPr vert="horz" wrap="square" lIns="91440" tIns="45720" rIns="91440" bIns="45720" rtlCol="0" anchor="ctr">
            <a:spAutoFit/>
          </a:bodyPr>
          <a:lstStyle>
            <a:lvl1pPr>
              <a:spcBef>
                <a:spcPct val="0"/>
              </a:spcBef>
              <a:buNone/>
              <a:defRPr b="1">
                <a:solidFill>
                  <a:srgbClr val="005DAC"/>
                </a:solidFill>
                <a:latin typeface="Calibri" panose="020F0502020204030204" pitchFamily="34" charset="0"/>
                <a:ea typeface="+mj-ea"/>
                <a:cs typeface="+mj-cs"/>
              </a:defRPr>
            </a:lvl1pPr>
          </a:lstStyle>
          <a:p>
            <a:r>
              <a:rPr lang="ru-RU" dirty="0"/>
              <a:t>Критерии установления диагноза</a:t>
            </a:r>
          </a:p>
        </p:txBody>
      </p:sp>
      <p:pic>
        <p:nvPicPr>
          <p:cNvPr id="13"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pic>
        <p:nvPicPr>
          <p:cNvPr id="11" name="Рисунок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200" y="745416"/>
            <a:ext cx="181384" cy="181384"/>
          </a:xfrm>
          <a:prstGeom prst="rect">
            <a:avLst/>
          </a:prstGeom>
        </p:spPr>
      </p:pic>
      <p:pic>
        <p:nvPicPr>
          <p:cNvPr id="14" name="Рисунок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200" y="2390366"/>
            <a:ext cx="181384" cy="181384"/>
          </a:xfrm>
          <a:prstGeom prst="rect">
            <a:avLst/>
          </a:prstGeom>
        </p:spPr>
      </p:pic>
    </p:spTree>
    <p:extLst>
      <p:ext uri="{BB962C8B-B14F-4D97-AF65-F5344CB8AC3E}">
        <p14:creationId xmlns:p14="http://schemas.microsoft.com/office/powerpoint/2010/main" val="10268924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6156176" cy="4835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Заголовок 1"/>
          <p:cNvSpPr>
            <a:spLocks noGrp="1"/>
          </p:cNvSpPr>
          <p:nvPr>
            <p:ph type="title"/>
          </p:nvPr>
        </p:nvSpPr>
        <p:spPr>
          <a:xfrm>
            <a:off x="501452" y="97636"/>
            <a:ext cx="5654724" cy="369332"/>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Рекомендации по выявлению и диагностике ФП/ТП</a:t>
            </a:r>
          </a:p>
        </p:txBody>
      </p:sp>
      <p:graphicFrame>
        <p:nvGraphicFramePr>
          <p:cNvPr id="6" name="Содержимое 6"/>
          <p:cNvGraphicFramePr>
            <a:graphicFrameLocks noGrp="1"/>
          </p:cNvGraphicFramePr>
          <p:nvPr>
            <p:ph idx="1"/>
            <p:extLst>
              <p:ext uri="{D42A27DB-BD31-4B8C-83A1-F6EECF244321}">
                <p14:modId xmlns:p14="http://schemas.microsoft.com/office/powerpoint/2010/main" val="45190115"/>
              </p:ext>
            </p:extLst>
          </p:nvPr>
        </p:nvGraphicFramePr>
        <p:xfrm>
          <a:off x="539553" y="627534"/>
          <a:ext cx="8171530" cy="4180478"/>
        </p:xfrm>
        <a:graphic>
          <a:graphicData uri="http://schemas.openxmlformats.org/drawingml/2006/table">
            <a:tbl>
              <a:tblPr firstRow="1" bandRow="1">
                <a:tableStyleId>{B301B821-A1FF-4177-AEE7-76D212191A09}</a:tableStyleId>
              </a:tblPr>
              <a:tblGrid>
                <a:gridCol w="7128791">
                  <a:extLst>
                    <a:ext uri="{9D8B030D-6E8A-4147-A177-3AD203B41FA5}">
                      <a16:colId xmlns:a16="http://schemas.microsoft.com/office/drawing/2014/main" val="20000"/>
                    </a:ext>
                  </a:extLst>
                </a:gridCol>
                <a:gridCol w="576064">
                  <a:extLst>
                    <a:ext uri="{9D8B030D-6E8A-4147-A177-3AD203B41FA5}">
                      <a16:colId xmlns:a16="http://schemas.microsoft.com/office/drawing/2014/main" val="20001"/>
                    </a:ext>
                  </a:extLst>
                </a:gridCol>
                <a:gridCol w="466675">
                  <a:extLst>
                    <a:ext uri="{9D8B030D-6E8A-4147-A177-3AD203B41FA5}">
                      <a16:colId xmlns:a16="http://schemas.microsoft.com/office/drawing/2014/main" val="20002"/>
                    </a:ext>
                  </a:extLst>
                </a:gridCol>
              </a:tblGrid>
              <a:tr h="27325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53558" marR="53558" marT="26779" marB="2677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53558" marR="53558" marT="26779" marB="2677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53558" marR="53558" marT="26779" marB="2677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374820">
                <a:tc>
                  <a:txBody>
                    <a:bodyPr/>
                    <a:lstStyle/>
                    <a:p>
                      <a:pPr marL="0" indent="28575" algn="just">
                        <a:lnSpc>
                          <a:spcPct val="100000"/>
                        </a:lnSpc>
                        <a:spcAft>
                          <a:spcPts val="0"/>
                        </a:spcAft>
                        <a:tabLst>
                          <a:tab pos="449263" algn="l"/>
                          <a:tab pos="1371600" algn="l"/>
                          <a:tab pos="1828800" algn="l"/>
                          <a:tab pos="2286000" algn="l"/>
                          <a:tab pos="2743200" algn="l"/>
                          <a:tab pos="3200400" algn="l"/>
                          <a:tab pos="3657600" algn="l"/>
                          <a:tab pos="4114800" algn="l"/>
                          <a:tab pos="4572000" algn="l"/>
                          <a:tab pos="5029200" algn="l"/>
                          <a:tab pos="5486400" algn="l"/>
                        </a:tabLst>
                      </a:pPr>
                      <a:r>
                        <a:rPr lang="ru-RU" sz="1100" b="0" dirty="0">
                          <a:effectLst/>
                          <a:uFill>
                            <a:solidFill>
                              <a:srgbClr val="000000"/>
                            </a:solidFill>
                          </a:uFill>
                          <a:latin typeface="+mj-lt"/>
                        </a:rPr>
                        <a:t>Скрининг ФП рекомендован пациентам старше 65 лет с использованием </a:t>
                      </a:r>
                      <a:r>
                        <a:rPr lang="ru-RU" sz="1100" b="0" dirty="0" err="1">
                          <a:effectLst/>
                          <a:uFill>
                            <a:solidFill>
                              <a:srgbClr val="000000"/>
                            </a:solidFill>
                          </a:uFill>
                          <a:latin typeface="+mj-lt"/>
                        </a:rPr>
                        <a:t>кратковременнои</a:t>
                      </a:r>
                      <a:r>
                        <a:rPr lang="ru-RU" sz="1100" b="0" dirty="0">
                          <a:effectLst/>
                          <a:uFill>
                            <a:solidFill>
                              <a:srgbClr val="000000"/>
                            </a:solidFill>
                          </a:uFill>
                          <a:latin typeface="+mj-lt"/>
                        </a:rPr>
                        <a:t>̆ записи ЭКГ либо </a:t>
                      </a:r>
                      <a:r>
                        <a:rPr lang="ru-RU" sz="1100" b="0" dirty="0" err="1">
                          <a:effectLst/>
                          <a:uFill>
                            <a:solidFill>
                              <a:srgbClr val="000000"/>
                            </a:solidFill>
                          </a:uFill>
                          <a:latin typeface="+mj-lt"/>
                        </a:rPr>
                        <a:t>пальпаторного</a:t>
                      </a:r>
                      <a:r>
                        <a:rPr lang="ru-RU" sz="1100" b="0" dirty="0">
                          <a:effectLst/>
                          <a:uFill>
                            <a:solidFill>
                              <a:srgbClr val="000000"/>
                            </a:solidFill>
                          </a:uFill>
                          <a:latin typeface="+mj-lt"/>
                        </a:rPr>
                        <a:t> исследования пульса или аускультации сердца</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tab pos="450215" algn="l"/>
                          <a:tab pos="1371600" algn="l"/>
                          <a:tab pos="1828800" algn="l"/>
                          <a:tab pos="2286000" algn="l"/>
                          <a:tab pos="2743200" algn="l"/>
                          <a:tab pos="3200400" algn="l"/>
                          <a:tab pos="3657600" algn="l"/>
                          <a:tab pos="4114800" algn="l"/>
                          <a:tab pos="4572000" algn="l"/>
                          <a:tab pos="5029200" algn="l"/>
                          <a:tab pos="5486400" algn="l"/>
                        </a:tabLst>
                      </a:pPr>
                      <a:r>
                        <a:rPr lang="en-US"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rPr>
                        <a:t>3B</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00000"/>
                        </a:lnSpc>
                        <a:spcAft>
                          <a:spcPts val="0"/>
                        </a:spcAft>
                        <a:tabLst>
                          <a:tab pos="449263" algn="l"/>
                          <a:tab pos="1371600" algn="l"/>
                          <a:tab pos="1828800" algn="l"/>
                          <a:tab pos="2286000" algn="l"/>
                          <a:tab pos="2743200" algn="l"/>
                          <a:tab pos="3200400" algn="l"/>
                          <a:tab pos="3657600" algn="l"/>
                          <a:tab pos="4114800" algn="l"/>
                          <a:tab pos="4572000" algn="l"/>
                          <a:tab pos="5029200" algn="l"/>
                          <a:tab pos="5486400" algn="l"/>
                        </a:tabLst>
                      </a:pPr>
                      <a:r>
                        <a:rPr lang="en-US" sz="1100" b="0" dirty="0">
                          <a:effectLst/>
                          <a:uFill>
                            <a:solidFill>
                              <a:srgbClr val="000000"/>
                            </a:solidFill>
                          </a:uFill>
                          <a:latin typeface="+mj-lt"/>
                        </a:rPr>
                        <a:t>I</a:t>
                      </a:r>
                      <a:r>
                        <a:rPr lang="ru-RU" sz="1100" b="0" dirty="0">
                          <a:effectLst/>
                          <a:uFill>
                            <a:solidFill>
                              <a:srgbClr val="000000"/>
                            </a:solidFill>
                          </a:uFill>
                          <a:latin typeface="+mj-lt"/>
                        </a:rPr>
                        <a:t>В</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368796">
                <a:tc>
                  <a:txBody>
                    <a:bodyPr/>
                    <a:lstStyle/>
                    <a:p>
                      <a:pPr marL="0" indent="28575" algn="just">
                        <a:lnSpc>
                          <a:spcPct val="100000"/>
                        </a:lnSpc>
                        <a:spcAft>
                          <a:spcPts val="0"/>
                        </a:spcAft>
                        <a:tabLst>
                          <a:tab pos="449263" algn="l"/>
                          <a:tab pos="1371600" algn="l"/>
                          <a:tab pos="1828800" algn="l"/>
                          <a:tab pos="2286000" algn="l"/>
                          <a:tab pos="2743200" algn="l"/>
                          <a:tab pos="3200400" algn="l"/>
                          <a:tab pos="3657600" algn="l"/>
                          <a:tab pos="4114800" algn="l"/>
                          <a:tab pos="4572000" algn="l"/>
                          <a:tab pos="5029200" algn="l"/>
                          <a:tab pos="5486400" algn="l"/>
                        </a:tabLst>
                      </a:pPr>
                      <a:r>
                        <a:rPr lang="ru-RU" sz="1100" b="0" dirty="0">
                          <a:effectLst/>
                          <a:uFill>
                            <a:solidFill>
                              <a:srgbClr val="000000"/>
                            </a:solidFill>
                          </a:uFill>
                          <a:latin typeface="+mj-lt"/>
                        </a:rPr>
                        <a:t>Пациентам с транзиторной ишемической атакой (ТИА) или ишемическим инсультом (ИИ) рекомендуется скрининг с помощью регистрации </a:t>
                      </a:r>
                      <a:r>
                        <a:rPr lang="ru-RU" sz="1100" b="0" dirty="0" err="1">
                          <a:effectLst/>
                          <a:uFill>
                            <a:solidFill>
                              <a:srgbClr val="000000"/>
                            </a:solidFill>
                          </a:uFill>
                          <a:latin typeface="+mj-lt"/>
                        </a:rPr>
                        <a:t>кратковременнои</a:t>
                      </a:r>
                      <a:r>
                        <a:rPr lang="ru-RU" sz="1100" b="0" dirty="0">
                          <a:effectLst/>
                          <a:uFill>
                            <a:solidFill>
                              <a:srgbClr val="000000"/>
                            </a:solidFill>
                          </a:uFill>
                          <a:latin typeface="+mj-lt"/>
                        </a:rPr>
                        <a:t>̆ ЭКГ с последующим </a:t>
                      </a:r>
                      <a:r>
                        <a:rPr lang="ru-RU" sz="1100" b="0" dirty="0" err="1">
                          <a:effectLst/>
                          <a:uFill>
                            <a:solidFill>
                              <a:srgbClr val="000000"/>
                            </a:solidFill>
                          </a:uFill>
                          <a:latin typeface="+mj-lt"/>
                        </a:rPr>
                        <a:t>мониторированием</a:t>
                      </a:r>
                      <a:r>
                        <a:rPr lang="ru-RU" sz="1100" b="0" dirty="0">
                          <a:effectLst/>
                          <a:uFill>
                            <a:solidFill>
                              <a:srgbClr val="000000"/>
                            </a:solidFill>
                          </a:uFill>
                          <a:latin typeface="+mj-lt"/>
                        </a:rPr>
                        <a:t> ЭКГ в течение как минимум 72 часов для выявления ФП</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tab pos="450215" algn="l"/>
                          <a:tab pos="1371600" algn="l"/>
                          <a:tab pos="1828800" algn="l"/>
                          <a:tab pos="2286000" algn="l"/>
                          <a:tab pos="2743200" algn="l"/>
                          <a:tab pos="3200400" algn="l"/>
                          <a:tab pos="3657600" algn="l"/>
                          <a:tab pos="4114800" algn="l"/>
                          <a:tab pos="4572000" algn="l"/>
                          <a:tab pos="5029200" algn="l"/>
                          <a:tab pos="5486400" algn="l"/>
                        </a:tabLst>
                      </a:pPr>
                      <a:r>
                        <a:rPr lang="en-US" sz="1100" b="0" dirty="0">
                          <a:effectLst/>
                          <a:uFill>
                            <a:solidFill>
                              <a:srgbClr val="000000"/>
                            </a:solidFill>
                          </a:uFill>
                          <a:latin typeface="+mj-lt"/>
                        </a:rPr>
                        <a:t>4C</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23813" algn="ctr">
                        <a:lnSpc>
                          <a:spcPct val="100000"/>
                        </a:lnSpc>
                        <a:spcAft>
                          <a:spcPts val="0"/>
                        </a:spcAft>
                        <a:tabLst>
                          <a:tab pos="449263" algn="l"/>
                          <a:tab pos="1371600" algn="l"/>
                          <a:tab pos="1828800" algn="l"/>
                          <a:tab pos="2286000" algn="l"/>
                          <a:tab pos="2743200" algn="l"/>
                          <a:tab pos="3200400" algn="l"/>
                          <a:tab pos="3657600" algn="l"/>
                          <a:tab pos="4114800" algn="l"/>
                          <a:tab pos="4572000" algn="l"/>
                          <a:tab pos="5029200" algn="l"/>
                          <a:tab pos="5486400" algn="l"/>
                        </a:tabLst>
                      </a:pPr>
                      <a:r>
                        <a:rPr lang="en-US" sz="1100" b="0" dirty="0">
                          <a:effectLst/>
                          <a:uFill>
                            <a:solidFill>
                              <a:srgbClr val="000000"/>
                            </a:solidFill>
                          </a:uFill>
                          <a:latin typeface="+mj-lt"/>
                        </a:rPr>
                        <a:t>I</a:t>
                      </a:r>
                      <a:r>
                        <a:rPr lang="ru-RU" sz="1100" b="0" dirty="0">
                          <a:effectLst/>
                          <a:uFill>
                            <a:solidFill>
                              <a:srgbClr val="000000"/>
                            </a:solidFill>
                          </a:uFill>
                          <a:latin typeface="+mj-lt"/>
                        </a:rPr>
                        <a:t>В</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34888">
                <a:tc>
                  <a:txBody>
                    <a:bodyPr/>
                    <a:lstStyle/>
                    <a:p>
                      <a:pPr marL="0" indent="28575" algn="just">
                        <a:lnSpc>
                          <a:spcPct val="100000"/>
                        </a:lnSpc>
                        <a:spcAft>
                          <a:spcPts val="0"/>
                        </a:spcAft>
                        <a:tabLst>
                          <a:tab pos="1371600" algn="l"/>
                          <a:tab pos="1828800" algn="l"/>
                          <a:tab pos="2286000" algn="l"/>
                          <a:tab pos="2743200" algn="l"/>
                          <a:tab pos="3200400" algn="l"/>
                          <a:tab pos="3657600" algn="l"/>
                          <a:tab pos="4114800" algn="l"/>
                          <a:tab pos="4572000" algn="l"/>
                          <a:tab pos="5029200" algn="l"/>
                          <a:tab pos="5486400" algn="l"/>
                        </a:tabLst>
                      </a:pPr>
                      <a:r>
                        <a:rPr lang="ru-RU" sz="1100" b="0" dirty="0">
                          <a:effectLst/>
                          <a:uFill>
                            <a:solidFill>
                              <a:srgbClr val="000000"/>
                            </a:solidFill>
                          </a:uFill>
                          <a:latin typeface="+mj-lt"/>
                        </a:rPr>
                        <a:t>Рекомендуется изучение </a:t>
                      </a:r>
                      <a:r>
                        <a:rPr lang="ru-RU" sz="1100" b="0" dirty="0" err="1">
                          <a:effectLst/>
                          <a:uFill>
                            <a:solidFill>
                              <a:srgbClr val="000000"/>
                            </a:solidFill>
                          </a:uFill>
                          <a:latin typeface="+mj-lt"/>
                        </a:rPr>
                        <a:t>диагностическои</a:t>
                      </a:r>
                      <a:r>
                        <a:rPr lang="ru-RU" sz="1100" b="0" dirty="0">
                          <a:effectLst/>
                          <a:uFill>
                            <a:solidFill>
                              <a:srgbClr val="000000"/>
                            </a:solidFill>
                          </a:uFill>
                          <a:latin typeface="+mj-lt"/>
                        </a:rPr>
                        <a:t>̆ информации ЭКС и ИКД на </a:t>
                      </a:r>
                      <a:r>
                        <a:rPr lang="ru-RU" sz="1100" b="0" dirty="0" err="1">
                          <a:effectLst/>
                          <a:uFill>
                            <a:solidFill>
                              <a:srgbClr val="000000"/>
                            </a:solidFill>
                          </a:uFill>
                          <a:latin typeface="+mj-lt"/>
                        </a:rPr>
                        <a:t>регулярнои</a:t>
                      </a:r>
                      <a:r>
                        <a:rPr lang="ru-RU" sz="1100" b="0" dirty="0">
                          <a:effectLst/>
                          <a:uFill>
                            <a:solidFill>
                              <a:srgbClr val="000000"/>
                            </a:solidFill>
                          </a:uFill>
                          <a:latin typeface="+mj-lt"/>
                        </a:rPr>
                        <a:t>̆ основе с целью выявления эпизодов частого предсердного ритма (ЭЧПР) при проведении планового программирования имплантируемых устройств.</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tab pos="450215" algn="l"/>
                          <a:tab pos="1371600" algn="l"/>
                          <a:tab pos="1828800" algn="l"/>
                          <a:tab pos="2286000" algn="l"/>
                          <a:tab pos="2743200" algn="l"/>
                          <a:tab pos="3200400" algn="l"/>
                          <a:tab pos="3657600" algn="l"/>
                          <a:tab pos="4114800" algn="l"/>
                          <a:tab pos="4572000" algn="l"/>
                          <a:tab pos="5029200" algn="l"/>
                          <a:tab pos="5486400" algn="l"/>
                        </a:tabLst>
                      </a:pPr>
                      <a:r>
                        <a:rPr lang="en-US" sz="1100" b="0" dirty="0">
                          <a:effectLst/>
                          <a:uFill>
                            <a:solidFill>
                              <a:srgbClr val="000000"/>
                            </a:solidFill>
                          </a:uFill>
                          <a:latin typeface="+mj-lt"/>
                        </a:rPr>
                        <a:t>5C</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00000"/>
                        </a:lnSpc>
                        <a:spcAft>
                          <a:spcPts val="0"/>
                        </a:spcAft>
                        <a:tabLst>
                          <a:tab pos="449263" algn="l"/>
                          <a:tab pos="1371600" algn="l"/>
                          <a:tab pos="1828800" algn="l"/>
                          <a:tab pos="2286000" algn="l"/>
                          <a:tab pos="2743200" algn="l"/>
                          <a:tab pos="3200400" algn="l"/>
                          <a:tab pos="3657600" algn="l"/>
                          <a:tab pos="4114800" algn="l"/>
                          <a:tab pos="4572000" algn="l"/>
                          <a:tab pos="5029200" algn="l"/>
                          <a:tab pos="5486400" algn="l"/>
                        </a:tabLst>
                      </a:pPr>
                      <a:r>
                        <a:rPr lang="en-US" sz="1100" b="0" dirty="0">
                          <a:effectLst/>
                          <a:uFill>
                            <a:solidFill>
                              <a:srgbClr val="000000"/>
                            </a:solidFill>
                          </a:uFill>
                          <a:latin typeface="+mj-lt"/>
                        </a:rPr>
                        <a:t>I</a:t>
                      </a:r>
                      <a:r>
                        <a:rPr lang="ru-RU" sz="1100" b="0" dirty="0">
                          <a:effectLst/>
                          <a:uFill>
                            <a:solidFill>
                              <a:srgbClr val="000000"/>
                            </a:solidFill>
                          </a:uFill>
                          <a:latin typeface="+mj-lt"/>
                        </a:rPr>
                        <a:t>В</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210000">
                <a:tc>
                  <a:txBody>
                    <a:bodyPr/>
                    <a:lstStyle/>
                    <a:p>
                      <a:pPr marL="0" indent="28575" algn="just">
                        <a:lnSpc>
                          <a:spcPct val="100000"/>
                        </a:lnSpc>
                        <a:spcAft>
                          <a:spcPts val="0"/>
                        </a:spcAft>
                        <a:tabLst>
                          <a:tab pos="1371600" algn="l"/>
                          <a:tab pos="1828800" algn="l"/>
                          <a:tab pos="2286000" algn="l"/>
                          <a:tab pos="2743200" algn="l"/>
                          <a:tab pos="3200400" algn="l"/>
                          <a:tab pos="3657600" algn="l"/>
                          <a:tab pos="4114800" algn="l"/>
                          <a:tab pos="4572000" algn="l"/>
                          <a:tab pos="5029200" algn="l"/>
                          <a:tab pos="5486400" algn="l"/>
                        </a:tabLst>
                      </a:pPr>
                      <a:r>
                        <a:rPr lang="ru-RU" sz="1100" b="0" dirty="0">
                          <a:effectLst/>
                          <a:uFill>
                            <a:solidFill>
                              <a:srgbClr val="000000"/>
                            </a:solidFill>
                          </a:uFill>
                          <a:latin typeface="+mj-lt"/>
                        </a:rPr>
                        <a:t>С целью подтверждения наличия ФП всем пациентам с подозрением на ФП рекомендовано выполнение ЭКГ</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tab pos="450215" algn="l"/>
                          <a:tab pos="1371600" algn="l"/>
                          <a:tab pos="1828800" algn="l"/>
                          <a:tab pos="2286000" algn="l"/>
                          <a:tab pos="2743200" algn="l"/>
                          <a:tab pos="3200400" algn="l"/>
                          <a:tab pos="3657600" algn="l"/>
                          <a:tab pos="4114800" algn="l"/>
                          <a:tab pos="4572000" algn="l"/>
                          <a:tab pos="5029200" algn="l"/>
                          <a:tab pos="5486400" algn="l"/>
                        </a:tabLst>
                      </a:pPr>
                      <a:r>
                        <a:rPr lang="en-US" sz="1100" b="0" dirty="0">
                          <a:effectLst/>
                          <a:uFill>
                            <a:solidFill>
                              <a:srgbClr val="000000"/>
                            </a:solidFill>
                          </a:uFill>
                          <a:latin typeface="+mj-lt"/>
                        </a:rPr>
                        <a:t>5C</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23813" algn="ctr">
                        <a:lnSpc>
                          <a:spcPct val="100000"/>
                        </a:lnSpc>
                        <a:spcAft>
                          <a:spcPts val="0"/>
                        </a:spcAft>
                        <a:tabLst>
                          <a:tab pos="449263" algn="l"/>
                          <a:tab pos="1371600" algn="l"/>
                          <a:tab pos="1828800" algn="l"/>
                          <a:tab pos="2286000" algn="l"/>
                          <a:tab pos="2743200" algn="l"/>
                          <a:tab pos="3200400" algn="l"/>
                          <a:tab pos="3657600" algn="l"/>
                          <a:tab pos="4114800" algn="l"/>
                          <a:tab pos="4572000" algn="l"/>
                          <a:tab pos="5029200" algn="l"/>
                          <a:tab pos="5486400" algn="l"/>
                        </a:tabLst>
                      </a:pPr>
                      <a:r>
                        <a:rPr lang="en-US" sz="1100" b="0" dirty="0">
                          <a:effectLst/>
                          <a:uFill>
                            <a:solidFill>
                              <a:srgbClr val="000000"/>
                            </a:solidFill>
                          </a:uFill>
                          <a:latin typeface="+mj-lt"/>
                        </a:rPr>
                        <a:t>I</a:t>
                      </a:r>
                      <a:r>
                        <a:rPr lang="ru-RU" sz="1100" b="0" dirty="0">
                          <a:effectLst/>
                          <a:uFill>
                            <a:solidFill>
                              <a:srgbClr val="000000"/>
                            </a:solidFill>
                          </a:uFill>
                          <a:latin typeface="+mj-lt"/>
                        </a:rPr>
                        <a:t>В</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342117">
                <a:tc>
                  <a:txBody>
                    <a:bodyPr/>
                    <a:lstStyle/>
                    <a:p>
                      <a:pPr marL="0" indent="28575" algn="just">
                        <a:lnSpc>
                          <a:spcPct val="100000"/>
                        </a:lnSpc>
                        <a:spcAft>
                          <a:spcPts val="0"/>
                        </a:spcAft>
                        <a:tabLst>
                          <a:tab pos="1371600" algn="l"/>
                          <a:tab pos="1828800" algn="l"/>
                          <a:tab pos="2286000" algn="l"/>
                          <a:tab pos="2743200" algn="l"/>
                          <a:tab pos="3200400" algn="l"/>
                          <a:tab pos="3657600" algn="l"/>
                          <a:tab pos="4114800" algn="l"/>
                          <a:tab pos="4572000" algn="l"/>
                          <a:tab pos="5029200" algn="l"/>
                          <a:tab pos="5486400" algn="l"/>
                        </a:tabLst>
                      </a:pPr>
                      <a:r>
                        <a:rPr lang="ru-RU" sz="1100" b="0" dirty="0">
                          <a:effectLst/>
                          <a:uFill>
                            <a:solidFill>
                              <a:srgbClr val="000000"/>
                            </a:solidFill>
                          </a:uFill>
                          <a:latin typeface="+mj-lt"/>
                        </a:rPr>
                        <a:t>Рекомендуется собирать </a:t>
                      </a:r>
                      <a:r>
                        <a:rPr lang="ru-RU" sz="1100" b="0" dirty="0" err="1">
                          <a:effectLst/>
                          <a:uFill>
                            <a:solidFill>
                              <a:srgbClr val="000000"/>
                            </a:solidFill>
                          </a:uFill>
                          <a:latin typeface="+mj-lt"/>
                        </a:rPr>
                        <a:t>полныи</a:t>
                      </a:r>
                      <a:r>
                        <a:rPr lang="ru-RU" sz="1100" b="0" dirty="0">
                          <a:effectLst/>
                          <a:uFill>
                            <a:solidFill>
                              <a:srgbClr val="000000"/>
                            </a:solidFill>
                          </a:uFill>
                          <a:latin typeface="+mj-lt"/>
                        </a:rPr>
                        <a:t>̆ </a:t>
                      </a:r>
                      <a:r>
                        <a:rPr lang="ru-RU" sz="1100" b="0" dirty="0" err="1">
                          <a:effectLst/>
                          <a:uFill>
                            <a:solidFill>
                              <a:srgbClr val="000000"/>
                            </a:solidFill>
                          </a:uFill>
                          <a:latin typeface="+mj-lt"/>
                        </a:rPr>
                        <a:t>медицинскии</a:t>
                      </a:r>
                      <a:r>
                        <a:rPr lang="ru-RU" sz="1100" b="0" dirty="0">
                          <a:effectLst/>
                          <a:uFill>
                            <a:solidFill>
                              <a:srgbClr val="000000"/>
                            </a:solidFill>
                          </a:uFill>
                          <a:latin typeface="+mj-lt"/>
                        </a:rPr>
                        <a:t>̆ и </a:t>
                      </a:r>
                      <a:r>
                        <a:rPr lang="ru-RU" sz="1100" b="0" dirty="0" err="1">
                          <a:effectLst/>
                          <a:uFill>
                            <a:solidFill>
                              <a:srgbClr val="000000"/>
                            </a:solidFill>
                          </a:uFill>
                          <a:latin typeface="+mj-lt"/>
                        </a:rPr>
                        <a:t>семейныи</a:t>
                      </a:r>
                      <a:r>
                        <a:rPr lang="ru-RU" sz="1100" b="0" dirty="0">
                          <a:effectLst/>
                          <a:uFill>
                            <a:solidFill>
                              <a:srgbClr val="000000"/>
                            </a:solidFill>
                          </a:uFill>
                          <a:latin typeface="+mj-lt"/>
                        </a:rPr>
                        <a:t>̆ анамнез для оценки </a:t>
                      </a:r>
                      <a:r>
                        <a:rPr lang="ru-RU" sz="1100" b="0" dirty="0" err="1">
                          <a:effectLst/>
                          <a:uFill>
                            <a:solidFill>
                              <a:srgbClr val="000000"/>
                            </a:solidFill>
                          </a:uFill>
                          <a:latin typeface="+mj-lt"/>
                        </a:rPr>
                        <a:t>семейнои</a:t>
                      </a:r>
                      <a:r>
                        <a:rPr lang="ru-RU" sz="1100" b="0" dirty="0">
                          <a:effectLst/>
                          <a:uFill>
                            <a:solidFill>
                              <a:srgbClr val="000000"/>
                            </a:solidFill>
                          </a:uFill>
                          <a:latin typeface="+mj-lt"/>
                        </a:rPr>
                        <a:t>̆ предрасположенности и наличии факторов риска развития ФП/ТП</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tab pos="450215" algn="l"/>
                          <a:tab pos="1371600" algn="l"/>
                          <a:tab pos="1828800" algn="l"/>
                          <a:tab pos="2286000" algn="l"/>
                          <a:tab pos="2743200" algn="l"/>
                          <a:tab pos="3200400" algn="l"/>
                          <a:tab pos="3657600" algn="l"/>
                          <a:tab pos="4114800" algn="l"/>
                          <a:tab pos="4572000" algn="l"/>
                          <a:tab pos="5029200" algn="l"/>
                          <a:tab pos="5486400" algn="l"/>
                        </a:tabLst>
                      </a:pPr>
                      <a:r>
                        <a:rPr lang="en-US" sz="1100" b="0" dirty="0">
                          <a:effectLst/>
                          <a:uFill>
                            <a:solidFill>
                              <a:srgbClr val="000000"/>
                            </a:solidFill>
                          </a:uFill>
                          <a:latin typeface="+mj-lt"/>
                        </a:rPr>
                        <a:t>5C</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47625" algn="ctr">
                        <a:lnSpc>
                          <a:spcPct val="100000"/>
                        </a:lnSpc>
                        <a:spcAft>
                          <a:spcPts val="0"/>
                        </a:spcAft>
                        <a:tabLst>
                          <a:tab pos="449263" algn="l"/>
                          <a:tab pos="1371600" algn="l"/>
                          <a:tab pos="1828800" algn="l"/>
                          <a:tab pos="2286000" algn="l"/>
                          <a:tab pos="2743200" algn="l"/>
                          <a:tab pos="3200400" algn="l"/>
                          <a:tab pos="3657600" algn="l"/>
                          <a:tab pos="4114800" algn="l"/>
                          <a:tab pos="4572000" algn="l"/>
                          <a:tab pos="5029200" algn="l"/>
                          <a:tab pos="5486400" algn="l"/>
                        </a:tabLst>
                      </a:pPr>
                      <a:r>
                        <a:rPr lang="en-US" sz="1100" b="0" dirty="0">
                          <a:effectLst/>
                          <a:uFill>
                            <a:solidFill>
                              <a:srgbClr val="000000"/>
                            </a:solidFill>
                          </a:uFill>
                          <a:latin typeface="+mj-lt"/>
                        </a:rPr>
                        <a:t>I</a:t>
                      </a:r>
                      <a:r>
                        <a:rPr lang="ru-RU" sz="1100" b="0" dirty="0">
                          <a:effectLst/>
                          <a:uFill>
                            <a:solidFill>
                              <a:srgbClr val="000000"/>
                            </a:solidFill>
                          </a:uFill>
                          <a:latin typeface="+mj-lt"/>
                        </a:rPr>
                        <a:t>С</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314073">
                <a:tc>
                  <a:txBody>
                    <a:bodyPr/>
                    <a:lstStyle/>
                    <a:p>
                      <a:pPr marL="0" indent="28575" algn="just">
                        <a:lnSpc>
                          <a:spcPct val="100000"/>
                        </a:lnSpc>
                        <a:spcAft>
                          <a:spcPts val="0"/>
                        </a:spcAft>
                        <a:tabLst>
                          <a:tab pos="449263" algn="l"/>
                          <a:tab pos="1371600" algn="l"/>
                          <a:tab pos="1828800" algn="l"/>
                          <a:tab pos="2286000" algn="l"/>
                          <a:tab pos="2743200" algn="l"/>
                          <a:tab pos="3200400" algn="l"/>
                          <a:tab pos="3657600" algn="l"/>
                          <a:tab pos="4114800" algn="l"/>
                          <a:tab pos="4572000" algn="l"/>
                          <a:tab pos="5029200" algn="l"/>
                          <a:tab pos="5486400" algn="l"/>
                        </a:tabLst>
                      </a:pPr>
                      <a:r>
                        <a:rPr lang="ru-RU" sz="1100" b="0" dirty="0">
                          <a:effectLst/>
                          <a:uFill>
                            <a:solidFill>
                              <a:srgbClr val="000000"/>
                            </a:solidFill>
                          </a:uFill>
                          <a:latin typeface="+mj-lt"/>
                        </a:rPr>
                        <a:t>У пациентов с криптогенным инсультом рекомендовано рассматривать возможность дополнительного мониторинга ЭКГ с использованием </a:t>
                      </a:r>
                      <a:r>
                        <a:rPr lang="ru-RU" sz="1100" b="0" dirty="0" err="1">
                          <a:effectLst/>
                          <a:uFill>
                            <a:solidFill>
                              <a:srgbClr val="000000"/>
                            </a:solidFill>
                          </a:uFill>
                          <a:latin typeface="+mj-lt"/>
                        </a:rPr>
                        <a:t>неинвазивных</a:t>
                      </a:r>
                      <a:r>
                        <a:rPr lang="ru-RU" sz="1100" b="0" dirty="0">
                          <a:effectLst/>
                          <a:uFill>
                            <a:solidFill>
                              <a:srgbClr val="000000"/>
                            </a:solidFill>
                          </a:uFill>
                          <a:latin typeface="+mj-lt"/>
                        </a:rPr>
                        <a:t> мониторов или имплантируемых петлевых регистраторов для выявления </a:t>
                      </a:r>
                      <a:r>
                        <a:rPr lang="ru-RU" sz="1100" b="0" dirty="0" err="1">
                          <a:effectLst/>
                          <a:uFill>
                            <a:solidFill>
                              <a:srgbClr val="000000"/>
                            </a:solidFill>
                          </a:uFill>
                          <a:latin typeface="+mj-lt"/>
                        </a:rPr>
                        <a:t>бессимптомнои</a:t>
                      </a:r>
                      <a:r>
                        <a:rPr lang="ru-RU" sz="1100" b="0" dirty="0">
                          <a:effectLst/>
                          <a:uFill>
                            <a:solidFill>
                              <a:srgbClr val="000000"/>
                            </a:solidFill>
                          </a:uFill>
                          <a:latin typeface="+mj-lt"/>
                        </a:rPr>
                        <a:t>̆ ФП </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pPr>
                      <a:r>
                        <a:rPr lang="en-US" sz="1100" b="0" dirty="0">
                          <a:effectLst/>
                          <a:uFill>
                            <a:solidFill>
                              <a:srgbClr val="000000"/>
                            </a:solidFill>
                          </a:uFill>
                          <a:latin typeface="+mj-lt"/>
                        </a:rPr>
                        <a:t>2A</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47625" algn="ctr">
                        <a:lnSpc>
                          <a:spcPct val="100000"/>
                        </a:lnSpc>
                        <a:spcAft>
                          <a:spcPts val="0"/>
                        </a:spcAft>
                        <a:tabLst/>
                      </a:pPr>
                      <a:r>
                        <a:rPr lang="en-US" sz="1100" b="0" dirty="0" err="1">
                          <a:effectLst/>
                          <a:uFill>
                            <a:solidFill>
                              <a:srgbClr val="000000"/>
                            </a:solidFill>
                          </a:uFill>
                          <a:latin typeface="+mj-lt"/>
                        </a:rPr>
                        <a:t>IIa</a:t>
                      </a:r>
                      <a:r>
                        <a:rPr lang="ru-RU" sz="1100" b="0" dirty="0">
                          <a:effectLst/>
                          <a:uFill>
                            <a:solidFill>
                              <a:srgbClr val="000000"/>
                            </a:solidFill>
                          </a:uFill>
                          <a:latin typeface="+mj-lt"/>
                        </a:rPr>
                        <a:t>В</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6"/>
                  </a:ext>
                </a:extLst>
              </a:tr>
              <a:tr h="324081">
                <a:tc>
                  <a:txBody>
                    <a:bodyPr/>
                    <a:lstStyle/>
                    <a:p>
                      <a:pPr marL="0" indent="28575" algn="just">
                        <a:lnSpc>
                          <a:spcPct val="100000"/>
                        </a:lnSpc>
                        <a:spcAft>
                          <a:spcPts val="0"/>
                        </a:spcAft>
                        <a:tabLst>
                          <a:tab pos="449263" algn="l"/>
                          <a:tab pos="1371600" algn="l"/>
                          <a:tab pos="1828800" algn="l"/>
                          <a:tab pos="2286000" algn="l"/>
                          <a:tab pos="2743200" algn="l"/>
                          <a:tab pos="3200400" algn="l"/>
                          <a:tab pos="3657600" algn="l"/>
                          <a:tab pos="4114800" algn="l"/>
                          <a:tab pos="4572000" algn="l"/>
                          <a:tab pos="5029200" algn="l"/>
                          <a:tab pos="5486400" algn="l"/>
                        </a:tabLst>
                      </a:pPr>
                      <a:r>
                        <a:rPr lang="ru-RU" sz="1100" b="0" dirty="0" err="1">
                          <a:effectLst/>
                          <a:uFill>
                            <a:solidFill>
                              <a:srgbClr val="000000"/>
                            </a:solidFill>
                          </a:uFill>
                          <a:latin typeface="+mj-lt"/>
                        </a:rPr>
                        <a:t>Систематическии</a:t>
                      </a:r>
                      <a:r>
                        <a:rPr lang="ru-RU" sz="1100" b="0" dirty="0">
                          <a:effectLst/>
                          <a:uFill>
                            <a:solidFill>
                              <a:srgbClr val="000000"/>
                            </a:solidFill>
                          </a:uFill>
                          <a:latin typeface="+mj-lt"/>
                        </a:rPr>
                        <a:t>̆ ЭКГ-скрининг для выявления ФП рекомендовано рассматривать у пациентов с высоким риском инсульта или старше 75 лет</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pPr>
                      <a:r>
                        <a:rPr lang="en-US" sz="1100" b="0" dirty="0" smtClean="0">
                          <a:effectLst/>
                          <a:uFill>
                            <a:solidFill>
                              <a:srgbClr val="000000"/>
                            </a:solidFill>
                          </a:uFill>
                          <a:latin typeface="+mj-lt"/>
                        </a:rPr>
                        <a:t>4C</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00000"/>
                        </a:lnSpc>
                        <a:spcAft>
                          <a:spcPts val="0"/>
                        </a:spcAft>
                        <a:tabLst/>
                      </a:pPr>
                      <a:r>
                        <a:rPr lang="en-US" sz="1100" b="0" dirty="0" err="1" smtClean="0">
                          <a:effectLst/>
                          <a:uFill>
                            <a:solidFill>
                              <a:srgbClr val="000000"/>
                            </a:solidFill>
                          </a:uFill>
                          <a:latin typeface="+mj-lt"/>
                        </a:rPr>
                        <a:t>IIb</a:t>
                      </a:r>
                      <a:r>
                        <a:rPr lang="ru-RU" sz="1100" b="0" dirty="0">
                          <a:effectLst/>
                          <a:uFill>
                            <a:solidFill>
                              <a:srgbClr val="000000"/>
                            </a:solidFill>
                          </a:uFill>
                          <a:latin typeface="+mj-lt"/>
                        </a:rPr>
                        <a:t>В</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7"/>
                  </a:ext>
                </a:extLst>
              </a:tr>
              <a:tr h="339634">
                <a:tc>
                  <a:txBody>
                    <a:bodyPr/>
                    <a:lstStyle/>
                    <a:p>
                      <a:pPr marL="0" indent="0" algn="just">
                        <a:lnSpc>
                          <a:spcPct val="100000"/>
                        </a:lnSpc>
                        <a:spcAft>
                          <a:spcPts val="0"/>
                        </a:spcAft>
                        <a:tabLst/>
                      </a:pPr>
                      <a:r>
                        <a:rPr lang="ru-RU" sz="1100" b="0" dirty="0" smtClean="0">
                          <a:effectLst/>
                          <a:uFill>
                            <a:solidFill>
                              <a:srgbClr val="000000"/>
                            </a:solidFill>
                          </a:uFill>
                          <a:latin typeface="+mj-lt"/>
                        </a:rPr>
                        <a:t>При наличии жалоб на эпизоды неритмичного сердцебиения и при отсутствии документированных эпизодов ФП/ТП при записи ЭКГ рекомендуется выполнение суточного </a:t>
                      </a:r>
                      <a:r>
                        <a:rPr lang="ru-RU" sz="1100" b="0" dirty="0" err="1" smtClean="0">
                          <a:effectLst/>
                          <a:uFill>
                            <a:solidFill>
                              <a:srgbClr val="000000"/>
                            </a:solidFill>
                          </a:uFill>
                          <a:latin typeface="+mj-lt"/>
                        </a:rPr>
                        <a:t>мониторирования</a:t>
                      </a:r>
                      <a:r>
                        <a:rPr lang="ru-RU" sz="1100" b="0" dirty="0" smtClean="0">
                          <a:effectLst/>
                          <a:uFill>
                            <a:solidFill>
                              <a:srgbClr val="000000"/>
                            </a:solidFill>
                          </a:uFill>
                          <a:latin typeface="+mj-lt"/>
                        </a:rPr>
                        <a:t> по </a:t>
                      </a:r>
                      <a:r>
                        <a:rPr lang="ru-RU" sz="1100" b="0" dirty="0" err="1" smtClean="0">
                          <a:effectLst/>
                          <a:uFill>
                            <a:solidFill>
                              <a:srgbClr val="000000"/>
                            </a:solidFill>
                          </a:uFill>
                          <a:latin typeface="+mj-lt"/>
                        </a:rPr>
                        <a:t>Холтеру</a:t>
                      </a:r>
                      <a:r>
                        <a:rPr lang="ru-RU" sz="1100" b="0" dirty="0" smtClean="0">
                          <a:effectLst/>
                          <a:uFill>
                            <a:solidFill>
                              <a:srgbClr val="000000"/>
                            </a:solidFill>
                          </a:uFill>
                          <a:latin typeface="+mj-lt"/>
                        </a:rPr>
                        <a:t> для исключения коротких пароксизмов ФП/ТП</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tab pos="450215" algn="l"/>
                          <a:tab pos="1371600" algn="l"/>
                          <a:tab pos="1828800" algn="l"/>
                          <a:tab pos="2286000" algn="l"/>
                          <a:tab pos="2743200" algn="l"/>
                          <a:tab pos="3200400" algn="l"/>
                          <a:tab pos="3657600" algn="l"/>
                          <a:tab pos="4114800" algn="l"/>
                          <a:tab pos="4572000" algn="l"/>
                          <a:tab pos="5029200" algn="l"/>
                          <a:tab pos="5486400" algn="l"/>
                        </a:tabLst>
                      </a:pPr>
                      <a:r>
                        <a:rPr lang="en-US" sz="1100" b="0" dirty="0" smtClean="0">
                          <a:effectLst/>
                          <a:uFill>
                            <a:solidFill>
                              <a:srgbClr val="000000"/>
                            </a:solidFill>
                          </a:uFill>
                          <a:latin typeface="+mj-lt"/>
                        </a:rPr>
                        <a:t>5C</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00000"/>
                        </a:lnSpc>
                        <a:spcAft>
                          <a:spcPts val="0"/>
                        </a:spcAft>
                        <a:tabLst>
                          <a:tab pos="449263" algn="l"/>
                          <a:tab pos="1371600" algn="l"/>
                          <a:tab pos="1828800" algn="l"/>
                          <a:tab pos="2286000" algn="l"/>
                          <a:tab pos="2743200" algn="l"/>
                          <a:tab pos="3200400" algn="l"/>
                          <a:tab pos="3657600" algn="l"/>
                          <a:tab pos="4114800" algn="l"/>
                          <a:tab pos="4572000" algn="l"/>
                          <a:tab pos="5029200" algn="l"/>
                          <a:tab pos="5486400" algn="l"/>
                        </a:tabLst>
                      </a:pPr>
                      <a:r>
                        <a:rPr lang="en-US" sz="1100" b="0" dirty="0" smtClean="0">
                          <a:effectLst/>
                          <a:uFill>
                            <a:solidFill>
                              <a:srgbClr val="000000"/>
                            </a:solidFill>
                          </a:uFill>
                          <a:latin typeface="+mj-lt"/>
                        </a:rPr>
                        <a:t>-</a:t>
                      </a:r>
                      <a:endParaRPr lang="ru-RU" sz="1100" b="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8"/>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78040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6156176" cy="4835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Заголовок 1"/>
          <p:cNvSpPr>
            <a:spLocks noGrp="1"/>
          </p:cNvSpPr>
          <p:nvPr>
            <p:ph type="title"/>
          </p:nvPr>
        </p:nvSpPr>
        <p:spPr>
          <a:xfrm>
            <a:off x="501452" y="97636"/>
            <a:ext cx="5654724" cy="369332"/>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Рекомендации по обследованию больных с ФП/ТП</a:t>
            </a:r>
          </a:p>
        </p:txBody>
      </p:sp>
      <p:graphicFrame>
        <p:nvGraphicFramePr>
          <p:cNvPr id="6" name="Содержимое 6"/>
          <p:cNvGraphicFramePr>
            <a:graphicFrameLocks noGrp="1"/>
          </p:cNvGraphicFramePr>
          <p:nvPr>
            <p:ph idx="1"/>
            <p:extLst>
              <p:ext uri="{D42A27DB-BD31-4B8C-83A1-F6EECF244321}">
                <p14:modId xmlns:p14="http://schemas.microsoft.com/office/powerpoint/2010/main" val="2434987615"/>
              </p:ext>
            </p:extLst>
          </p:nvPr>
        </p:nvGraphicFramePr>
        <p:xfrm>
          <a:off x="539553" y="699542"/>
          <a:ext cx="8171530" cy="3689850"/>
        </p:xfrm>
        <a:graphic>
          <a:graphicData uri="http://schemas.openxmlformats.org/drawingml/2006/table">
            <a:tbl>
              <a:tblPr firstRow="1" bandRow="1">
                <a:tableStyleId>{B301B821-A1FF-4177-AEE7-76D212191A09}</a:tableStyleId>
              </a:tblPr>
              <a:tblGrid>
                <a:gridCol w="7128791">
                  <a:extLst>
                    <a:ext uri="{9D8B030D-6E8A-4147-A177-3AD203B41FA5}">
                      <a16:colId xmlns:a16="http://schemas.microsoft.com/office/drawing/2014/main" val="20000"/>
                    </a:ext>
                  </a:extLst>
                </a:gridCol>
                <a:gridCol w="576064">
                  <a:extLst>
                    <a:ext uri="{9D8B030D-6E8A-4147-A177-3AD203B41FA5}">
                      <a16:colId xmlns:a16="http://schemas.microsoft.com/office/drawing/2014/main" val="20001"/>
                    </a:ext>
                  </a:extLst>
                </a:gridCol>
                <a:gridCol w="466675">
                  <a:extLst>
                    <a:ext uri="{9D8B030D-6E8A-4147-A177-3AD203B41FA5}">
                      <a16:colId xmlns:a16="http://schemas.microsoft.com/office/drawing/2014/main" val="20002"/>
                    </a:ext>
                  </a:extLst>
                </a:gridCol>
              </a:tblGrid>
              <a:tr h="27325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53558" marR="53558" marT="26779" marB="2677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53558" marR="53558" marT="26779" marB="2677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53558" marR="53558" marT="26779" marB="2677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374820">
                <a:tc gridSpan="3">
                  <a:txBody>
                    <a:bodyPr/>
                    <a:lstStyle/>
                    <a:p>
                      <a:pPr marL="0" indent="28575" algn="l">
                        <a:lnSpc>
                          <a:spcPct val="150000"/>
                        </a:lnSpc>
                        <a:spcAft>
                          <a:spcPts val="0"/>
                        </a:spcAft>
                        <a:tabLst>
                          <a:tab pos="449263" algn="l"/>
                          <a:tab pos="1371600" algn="l"/>
                          <a:tab pos="1828800" algn="l"/>
                          <a:tab pos="2286000" algn="l"/>
                          <a:tab pos="2743200" algn="l"/>
                          <a:tab pos="3200400" algn="l"/>
                          <a:tab pos="3657600" algn="l"/>
                          <a:tab pos="4114800" algn="l"/>
                          <a:tab pos="4572000" algn="l"/>
                          <a:tab pos="5029200" algn="l"/>
                          <a:tab pos="5486400" algn="l"/>
                        </a:tabLst>
                      </a:pPr>
                      <a:r>
                        <a:rPr lang="ru-RU" sz="1200" b="1" kern="1200" dirty="0" err="1">
                          <a:ln>
                            <a:noFill/>
                          </a:ln>
                          <a:solidFill>
                            <a:schemeClr val="tx1"/>
                          </a:solidFill>
                          <a:latin typeface="+mj-lt"/>
                          <a:ea typeface="+mn-ea"/>
                          <a:cs typeface="+mn-cs"/>
                        </a:rPr>
                        <a:t>Физикальное</a:t>
                      </a:r>
                      <a:r>
                        <a:rPr lang="ru-RU" sz="1200" b="1" kern="1200" dirty="0">
                          <a:ln>
                            <a:noFill/>
                          </a:ln>
                          <a:solidFill>
                            <a:schemeClr val="tx1"/>
                          </a:solidFill>
                          <a:latin typeface="+mj-lt"/>
                          <a:ea typeface="+mn-ea"/>
                          <a:cs typeface="+mn-cs"/>
                        </a:rPr>
                        <a:t> обследование</a:t>
                      </a:r>
                    </a:p>
                  </a:txBody>
                  <a:tcPr marL="30172" marR="30172"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hMerge="1">
                  <a:txBody>
                    <a:bodyPr/>
                    <a:lstStyle/>
                    <a:p>
                      <a:endParaRPr lang="ru-R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pPr marL="0" indent="28575" algn="just">
                        <a:lnSpc>
                          <a:spcPct val="150000"/>
                        </a:lnSpc>
                        <a:spcAft>
                          <a:spcPts val="0"/>
                        </a:spcAft>
                        <a:tabLst>
                          <a:tab pos="449263" algn="l"/>
                          <a:tab pos="1371600" algn="l"/>
                          <a:tab pos="1828800" algn="l"/>
                          <a:tab pos="2286000" algn="l"/>
                          <a:tab pos="2743200" algn="l"/>
                          <a:tab pos="3200400" algn="l"/>
                          <a:tab pos="3657600" algn="l"/>
                          <a:tab pos="4114800" algn="l"/>
                          <a:tab pos="4572000" algn="l"/>
                          <a:tab pos="5029200" algn="l"/>
                          <a:tab pos="5486400" algn="l"/>
                        </a:tabLst>
                      </a:pPr>
                      <a:endParaRPr lang="ru-RU" sz="1600" b="0" dirty="0">
                        <a:solidFill>
                          <a:srgbClr val="000000"/>
                        </a:solidFill>
                        <a:effectLst/>
                        <a:uFill>
                          <a:solidFill>
                            <a:srgbClr val="000000"/>
                          </a:solidFill>
                        </a:uFill>
                        <a:latin typeface="Cambria" panose="02040503050406030204" pitchFamily="18" charset="0"/>
                        <a:ea typeface="Arial Unicode MS" panose="020B0604020202020204" pitchFamily="34" charset="-128"/>
                        <a:cs typeface="Arial Unicode MS" panose="020B0604020202020204" pitchFamily="34" charset="-128"/>
                      </a:endParaRPr>
                    </a:p>
                  </a:txBody>
                  <a:tcPr marL="54276" marR="54276"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368796">
                <a:tc>
                  <a:txBody>
                    <a:bodyPr/>
                    <a:lstStyle/>
                    <a:p>
                      <a:pPr marL="0" indent="28575" algn="just">
                        <a:lnSpc>
                          <a:spcPct val="150000"/>
                        </a:lnSpc>
                        <a:spcAft>
                          <a:spcPts val="0"/>
                        </a:spcAft>
                        <a:tabLst>
                          <a:tab pos="449263" algn="l"/>
                          <a:tab pos="1371600" algn="l"/>
                          <a:tab pos="1828800" algn="l"/>
                          <a:tab pos="2286000" algn="l"/>
                          <a:tab pos="2743200" algn="l"/>
                          <a:tab pos="3200400" algn="l"/>
                          <a:tab pos="3657600" algn="l"/>
                          <a:tab pos="4114800" algn="l"/>
                          <a:tab pos="4572000" algn="l"/>
                          <a:tab pos="5029200" algn="l"/>
                          <a:tab pos="5486400" algn="l"/>
                        </a:tabLst>
                      </a:pPr>
                      <a:r>
                        <a:rPr lang="ru-RU" sz="1100" b="0" kern="1200" dirty="0">
                          <a:solidFill>
                            <a:schemeClr val="dk1"/>
                          </a:solidFill>
                          <a:effectLst/>
                          <a:uFill>
                            <a:solidFill>
                              <a:srgbClr val="000000"/>
                            </a:solidFill>
                          </a:uFill>
                          <a:latin typeface="+mj-lt"/>
                          <a:ea typeface="+mn-ea"/>
                          <a:cs typeface="+mn-cs"/>
                        </a:rPr>
                        <a:t>Всем больным ФП рекомендуется </a:t>
                      </a:r>
                      <a:r>
                        <a:rPr lang="ru-RU" sz="1100" b="0" kern="1200" dirty="0" err="1">
                          <a:solidFill>
                            <a:schemeClr val="dk1"/>
                          </a:solidFill>
                          <a:effectLst/>
                          <a:uFill>
                            <a:solidFill>
                              <a:srgbClr val="000000"/>
                            </a:solidFill>
                          </a:uFill>
                          <a:latin typeface="+mj-lt"/>
                          <a:ea typeface="+mn-ea"/>
                          <a:cs typeface="+mn-cs"/>
                        </a:rPr>
                        <a:t>пальпаторное</a:t>
                      </a:r>
                      <a:r>
                        <a:rPr lang="ru-RU" sz="1100" b="0" kern="1200" dirty="0">
                          <a:solidFill>
                            <a:schemeClr val="dk1"/>
                          </a:solidFill>
                          <a:effectLst/>
                          <a:uFill>
                            <a:solidFill>
                              <a:srgbClr val="000000"/>
                            </a:solidFill>
                          </a:uFill>
                          <a:latin typeface="+mj-lt"/>
                          <a:ea typeface="+mn-ea"/>
                          <a:cs typeface="+mn-cs"/>
                        </a:rPr>
                        <a:t> определение пульса в покое для выявления скрытой аритмии</a:t>
                      </a:r>
                    </a:p>
                  </a:txBody>
                  <a:tcPr marL="30172" marR="30172"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50000"/>
                        </a:lnSpc>
                        <a:spcAft>
                          <a:spcPts val="0"/>
                        </a:spcAft>
                        <a:tabLst>
                          <a:tab pos="449263" algn="l"/>
                          <a:tab pos="1371600" algn="l"/>
                          <a:tab pos="1828800" algn="l"/>
                          <a:tab pos="2286000" algn="l"/>
                          <a:tab pos="2743200" algn="l"/>
                          <a:tab pos="3200400" algn="l"/>
                          <a:tab pos="3657600" algn="l"/>
                          <a:tab pos="4114800" algn="l"/>
                          <a:tab pos="4572000" algn="l"/>
                          <a:tab pos="5029200" algn="l"/>
                          <a:tab pos="5486400" algn="l"/>
                        </a:tabLst>
                      </a:pPr>
                      <a:r>
                        <a:rPr lang="en-US" sz="1100" b="0" kern="1200" dirty="0">
                          <a:solidFill>
                            <a:schemeClr val="dk1"/>
                          </a:solidFill>
                          <a:effectLst/>
                          <a:uFill>
                            <a:solidFill>
                              <a:srgbClr val="000000"/>
                            </a:solidFill>
                          </a:uFill>
                          <a:latin typeface="+mj-lt"/>
                          <a:ea typeface="+mn-ea"/>
                          <a:cs typeface="+mn-cs"/>
                        </a:rPr>
                        <a:t>5C</a:t>
                      </a:r>
                      <a:endParaRPr lang="ru-RU" sz="1100" b="0" kern="1200" dirty="0">
                        <a:solidFill>
                          <a:schemeClr val="dk1"/>
                        </a:solidFill>
                        <a:effectLst/>
                        <a:uFill>
                          <a:solidFill>
                            <a:srgbClr val="000000"/>
                          </a:solidFill>
                        </a:uFill>
                        <a:latin typeface="+mj-lt"/>
                        <a:ea typeface="+mn-ea"/>
                        <a:cs typeface="+mn-cs"/>
                      </a:endParaRPr>
                    </a:p>
                  </a:txBody>
                  <a:tcPr marL="30172" marR="3017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50000"/>
                        </a:lnSpc>
                        <a:spcAft>
                          <a:spcPts val="0"/>
                        </a:spcAft>
                        <a:tabLst>
                          <a:tab pos="449263" algn="l"/>
                          <a:tab pos="1371600" algn="l"/>
                          <a:tab pos="1828800" algn="l"/>
                          <a:tab pos="2286000" algn="l"/>
                          <a:tab pos="2743200" algn="l"/>
                          <a:tab pos="3200400" algn="l"/>
                          <a:tab pos="3657600" algn="l"/>
                          <a:tab pos="4114800" algn="l"/>
                          <a:tab pos="4572000" algn="l"/>
                          <a:tab pos="5029200" algn="l"/>
                          <a:tab pos="5486400" algn="l"/>
                        </a:tabLst>
                      </a:pPr>
                      <a:r>
                        <a:rPr lang="en-US" sz="1100" b="0" kern="1200" dirty="0">
                          <a:solidFill>
                            <a:schemeClr val="dk1"/>
                          </a:solidFill>
                          <a:effectLst/>
                          <a:uFill>
                            <a:solidFill>
                              <a:srgbClr val="000000"/>
                            </a:solidFill>
                          </a:uFill>
                          <a:latin typeface="+mj-lt"/>
                          <a:ea typeface="+mn-ea"/>
                          <a:cs typeface="+mn-cs"/>
                        </a:rPr>
                        <a:t>-</a:t>
                      </a:r>
                      <a:endParaRPr lang="ru-RU" sz="1100" b="0" kern="1200" dirty="0">
                        <a:solidFill>
                          <a:schemeClr val="dk1"/>
                        </a:solidFill>
                        <a:effectLst/>
                        <a:uFill>
                          <a:solidFill>
                            <a:srgbClr val="000000"/>
                          </a:solidFill>
                        </a:uFill>
                        <a:latin typeface="+mj-lt"/>
                        <a:ea typeface="+mn-ea"/>
                        <a:cs typeface="+mn-cs"/>
                      </a:endParaRPr>
                    </a:p>
                  </a:txBody>
                  <a:tcPr marL="30172" marR="3017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2"/>
                  </a:ext>
                </a:extLst>
              </a:tr>
              <a:tr h="334888">
                <a:tc>
                  <a:txBody>
                    <a:bodyPr/>
                    <a:lstStyle/>
                    <a:p>
                      <a:pPr marL="0" indent="28575" algn="just">
                        <a:lnSpc>
                          <a:spcPct val="150000"/>
                        </a:lnSpc>
                        <a:spcAft>
                          <a:spcPts val="0"/>
                        </a:spcAft>
                        <a:tabLst>
                          <a:tab pos="449263" algn="l"/>
                          <a:tab pos="1371600" algn="l"/>
                          <a:tab pos="1828800" algn="l"/>
                          <a:tab pos="2286000" algn="l"/>
                          <a:tab pos="2743200" algn="l"/>
                          <a:tab pos="3200400" algn="l"/>
                          <a:tab pos="3657600" algn="l"/>
                          <a:tab pos="4114800" algn="l"/>
                          <a:tab pos="4572000" algn="l"/>
                          <a:tab pos="5029200" algn="l"/>
                          <a:tab pos="5486400" algn="l"/>
                        </a:tabLst>
                      </a:pPr>
                      <a:r>
                        <a:rPr lang="ru-RU" sz="1100" b="0" kern="1200" dirty="0">
                          <a:solidFill>
                            <a:schemeClr val="dk1"/>
                          </a:solidFill>
                          <a:effectLst/>
                          <a:uFill>
                            <a:solidFill>
                              <a:srgbClr val="000000"/>
                            </a:solidFill>
                          </a:uFill>
                          <a:latin typeface="+mj-lt"/>
                          <a:ea typeface="+mn-ea"/>
                          <a:cs typeface="+mn-cs"/>
                        </a:rPr>
                        <a:t>У всех пациентов с ФП рекомендуется выполнение тщательного объективного обследования, определения антропометрических данных для выявления избыточной̆ массы тела/ожирения, полное обследование сердечно-сосудистой системы и выявление сопутствующей патологии</a:t>
                      </a:r>
                    </a:p>
                  </a:txBody>
                  <a:tcPr marL="30172" marR="30172"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50000"/>
                        </a:lnSpc>
                        <a:spcAft>
                          <a:spcPts val="0"/>
                        </a:spcAft>
                        <a:tabLst>
                          <a:tab pos="1371600" algn="l"/>
                          <a:tab pos="1828800" algn="l"/>
                          <a:tab pos="2286000" algn="l"/>
                          <a:tab pos="2743200" algn="l"/>
                          <a:tab pos="3200400" algn="l"/>
                          <a:tab pos="3657600" algn="l"/>
                          <a:tab pos="4114800" algn="l"/>
                          <a:tab pos="4572000" algn="l"/>
                          <a:tab pos="5029200" algn="l"/>
                          <a:tab pos="5486400" algn="l"/>
                        </a:tabLst>
                      </a:pPr>
                      <a:r>
                        <a:rPr lang="en-US" sz="1100" b="0" kern="1200" dirty="0">
                          <a:solidFill>
                            <a:schemeClr val="dk1"/>
                          </a:solidFill>
                          <a:effectLst/>
                          <a:uFill>
                            <a:solidFill>
                              <a:srgbClr val="000000"/>
                            </a:solidFill>
                          </a:uFill>
                          <a:latin typeface="+mj-lt"/>
                          <a:ea typeface="+mn-ea"/>
                          <a:cs typeface="+mn-cs"/>
                        </a:rPr>
                        <a:t>5C</a:t>
                      </a:r>
                      <a:endParaRPr lang="ru-RU" sz="1100" b="0" kern="1200" dirty="0">
                        <a:solidFill>
                          <a:schemeClr val="dk1"/>
                        </a:solidFill>
                        <a:effectLst/>
                        <a:uFill>
                          <a:solidFill>
                            <a:srgbClr val="000000"/>
                          </a:solidFill>
                        </a:uFill>
                        <a:latin typeface="+mj-lt"/>
                        <a:ea typeface="+mn-ea"/>
                        <a:cs typeface="+mn-cs"/>
                      </a:endParaRPr>
                    </a:p>
                  </a:txBody>
                  <a:tcPr marL="30172" marR="3017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50000"/>
                        </a:lnSpc>
                        <a:spcAft>
                          <a:spcPts val="0"/>
                        </a:spcAft>
                        <a:tabLst>
                          <a:tab pos="449263" algn="l"/>
                          <a:tab pos="1371600" algn="l"/>
                          <a:tab pos="1828800" algn="l"/>
                          <a:tab pos="2286000" algn="l"/>
                          <a:tab pos="2743200" algn="l"/>
                          <a:tab pos="3200400" algn="l"/>
                          <a:tab pos="3657600" algn="l"/>
                          <a:tab pos="4114800" algn="l"/>
                          <a:tab pos="4572000" algn="l"/>
                          <a:tab pos="5029200" algn="l"/>
                          <a:tab pos="5486400" algn="l"/>
                        </a:tabLst>
                      </a:pPr>
                      <a:r>
                        <a:rPr lang="en-US" sz="1100" b="0" kern="1200" dirty="0">
                          <a:solidFill>
                            <a:schemeClr val="dk1"/>
                          </a:solidFill>
                          <a:effectLst/>
                          <a:uFill>
                            <a:solidFill>
                              <a:srgbClr val="000000"/>
                            </a:solidFill>
                          </a:uFill>
                          <a:latin typeface="+mj-lt"/>
                          <a:ea typeface="+mn-ea"/>
                          <a:cs typeface="+mn-cs"/>
                        </a:rPr>
                        <a:t>-</a:t>
                      </a:r>
                      <a:endParaRPr lang="ru-RU" sz="1100" b="0" kern="1200" dirty="0">
                        <a:solidFill>
                          <a:schemeClr val="dk1"/>
                        </a:solidFill>
                        <a:effectLst/>
                        <a:uFill>
                          <a:solidFill>
                            <a:srgbClr val="000000"/>
                          </a:solidFill>
                        </a:uFill>
                        <a:latin typeface="+mj-lt"/>
                        <a:ea typeface="+mn-ea"/>
                        <a:cs typeface="+mn-cs"/>
                      </a:endParaRPr>
                    </a:p>
                  </a:txBody>
                  <a:tcPr marL="30172" marR="3017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367660">
                <a:tc gridSpan="3">
                  <a:txBody>
                    <a:bodyPr/>
                    <a:lstStyle/>
                    <a:p>
                      <a:pPr marL="0" indent="28575" algn="l">
                        <a:lnSpc>
                          <a:spcPct val="150000"/>
                        </a:lnSpc>
                        <a:spcAft>
                          <a:spcPts val="0"/>
                        </a:spcAft>
                        <a:tabLst>
                          <a:tab pos="449263" algn="l"/>
                          <a:tab pos="1371600" algn="l"/>
                          <a:tab pos="1828800" algn="l"/>
                          <a:tab pos="2286000" algn="l"/>
                          <a:tab pos="2743200" algn="l"/>
                          <a:tab pos="3200400" algn="l"/>
                          <a:tab pos="3657600" algn="l"/>
                          <a:tab pos="4114800" algn="l"/>
                          <a:tab pos="4572000" algn="l"/>
                          <a:tab pos="5029200" algn="l"/>
                          <a:tab pos="5486400" algn="l"/>
                        </a:tabLst>
                      </a:pPr>
                      <a:r>
                        <a:rPr lang="ru-RU" sz="1200" b="1" kern="1200" dirty="0">
                          <a:ln>
                            <a:noFill/>
                          </a:ln>
                          <a:solidFill>
                            <a:schemeClr val="tx1"/>
                          </a:solidFill>
                          <a:latin typeface="+mj-lt"/>
                          <a:ea typeface="+mn-ea"/>
                          <a:cs typeface="+mn-cs"/>
                        </a:rPr>
                        <a:t>Инструментальные диагностические исследования</a:t>
                      </a:r>
                    </a:p>
                  </a:txBody>
                  <a:tcPr marL="30172" marR="30172"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hMerge="1">
                  <a:txBody>
                    <a:bodyPr/>
                    <a:lstStyle/>
                    <a:p>
                      <a:endParaRPr lang="ru-R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hMerge="1">
                  <a:txBody>
                    <a:bodyPr/>
                    <a:lstStyle/>
                    <a:p>
                      <a:pPr marL="0" indent="28575" algn="just">
                        <a:lnSpc>
                          <a:spcPct val="150000"/>
                        </a:lnSpc>
                        <a:spcAft>
                          <a:spcPts val="0"/>
                        </a:spcAft>
                        <a:tabLst>
                          <a:tab pos="449263" algn="l"/>
                          <a:tab pos="1371600" algn="l"/>
                          <a:tab pos="1828800" algn="l"/>
                          <a:tab pos="2286000" algn="l"/>
                          <a:tab pos="2743200" algn="l"/>
                          <a:tab pos="3200400" algn="l"/>
                          <a:tab pos="3657600" algn="l"/>
                          <a:tab pos="4114800" algn="l"/>
                          <a:tab pos="4572000" algn="l"/>
                          <a:tab pos="5029200" algn="l"/>
                          <a:tab pos="5486400" algn="l"/>
                        </a:tabLst>
                      </a:pPr>
                      <a:endParaRPr lang="ru-RU" sz="1600" b="0" dirty="0">
                        <a:solidFill>
                          <a:srgbClr val="000000"/>
                        </a:solidFill>
                        <a:effectLst/>
                        <a:uFill>
                          <a:solidFill>
                            <a:srgbClr val="000000"/>
                          </a:solidFill>
                        </a:uFill>
                        <a:latin typeface="Cambria" panose="02040503050406030204" pitchFamily="18" charset="0"/>
                        <a:ea typeface="Arial Unicode MS" panose="020B0604020202020204" pitchFamily="34" charset="-128"/>
                        <a:cs typeface="Arial Unicode MS" panose="020B0604020202020204" pitchFamily="34" charset="-128"/>
                      </a:endParaRPr>
                    </a:p>
                  </a:txBody>
                  <a:tcPr marL="54276" marR="54276"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342117">
                <a:tc>
                  <a:txBody>
                    <a:bodyPr/>
                    <a:lstStyle/>
                    <a:p>
                      <a:pPr marL="0" indent="28575" algn="just">
                        <a:lnSpc>
                          <a:spcPct val="150000"/>
                        </a:lnSpc>
                        <a:spcAft>
                          <a:spcPts val="0"/>
                        </a:spcAft>
                        <a:tabLst>
                          <a:tab pos="449263" algn="l"/>
                          <a:tab pos="1371600" algn="l"/>
                          <a:tab pos="1828800" algn="l"/>
                          <a:tab pos="2286000" algn="l"/>
                          <a:tab pos="2743200" algn="l"/>
                          <a:tab pos="3200400" algn="l"/>
                          <a:tab pos="3657600" algn="l"/>
                          <a:tab pos="4114800" algn="l"/>
                          <a:tab pos="4572000" algn="l"/>
                          <a:tab pos="5029200" algn="l"/>
                          <a:tab pos="5486400" algn="l"/>
                        </a:tabLst>
                      </a:pPr>
                      <a:r>
                        <a:rPr lang="ru-RU" sz="1100" b="0" kern="1200" dirty="0">
                          <a:solidFill>
                            <a:schemeClr val="dk1"/>
                          </a:solidFill>
                          <a:effectLst/>
                          <a:uFill>
                            <a:solidFill>
                              <a:srgbClr val="000000"/>
                            </a:solidFill>
                          </a:uFill>
                          <a:latin typeface="+mj-lt"/>
                          <a:ea typeface="+mn-ea"/>
                          <a:cs typeface="+mn-cs"/>
                        </a:rPr>
                        <a:t>Пациентам, получающим антиаритмическую терапию, рекомендуется регулярное выполнение ЭКГ в 12 отведениях с целью оценки безопасности и эффективности лечения</a:t>
                      </a:r>
                    </a:p>
                  </a:txBody>
                  <a:tcPr marL="30172" marR="30172"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2225" algn="ctr">
                        <a:lnSpc>
                          <a:spcPct val="150000"/>
                        </a:lnSpc>
                        <a:spcAft>
                          <a:spcPts val="0"/>
                        </a:spcAft>
                        <a:tabLst/>
                      </a:pPr>
                      <a:r>
                        <a:rPr lang="ru-RU" sz="1100" b="0" kern="1200" dirty="0">
                          <a:solidFill>
                            <a:schemeClr val="dk1"/>
                          </a:solidFill>
                          <a:effectLst/>
                          <a:uFill>
                            <a:solidFill>
                              <a:srgbClr val="000000"/>
                            </a:solidFill>
                          </a:uFill>
                          <a:latin typeface="+mj-lt"/>
                          <a:ea typeface="+mn-ea"/>
                          <a:cs typeface="+mn-cs"/>
                        </a:rPr>
                        <a:t> </a:t>
                      </a:r>
                      <a:r>
                        <a:rPr lang="en-US" sz="1100" b="0" kern="1200" dirty="0">
                          <a:solidFill>
                            <a:schemeClr val="dk1"/>
                          </a:solidFill>
                          <a:effectLst/>
                          <a:uFill>
                            <a:solidFill>
                              <a:srgbClr val="000000"/>
                            </a:solidFill>
                          </a:uFill>
                          <a:latin typeface="+mj-lt"/>
                          <a:ea typeface="+mn-ea"/>
                          <a:cs typeface="+mn-cs"/>
                        </a:rPr>
                        <a:t>5C</a:t>
                      </a:r>
                      <a:endParaRPr lang="ru-RU" sz="1100" b="0" kern="1200" dirty="0">
                        <a:solidFill>
                          <a:schemeClr val="dk1"/>
                        </a:solidFill>
                        <a:effectLst/>
                        <a:uFill>
                          <a:solidFill>
                            <a:srgbClr val="000000"/>
                          </a:solidFill>
                        </a:uFill>
                        <a:latin typeface="+mj-lt"/>
                        <a:ea typeface="+mn-ea"/>
                        <a:cs typeface="+mn-cs"/>
                      </a:endParaRPr>
                    </a:p>
                  </a:txBody>
                  <a:tcPr marL="30172" marR="3017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2225" algn="ctr">
                        <a:lnSpc>
                          <a:spcPct val="150000"/>
                        </a:lnSpc>
                        <a:spcAft>
                          <a:spcPts val="0"/>
                        </a:spcAft>
                        <a:tabLst/>
                      </a:pPr>
                      <a:r>
                        <a:rPr lang="ru-RU" sz="1100" b="0" kern="1200" dirty="0">
                          <a:solidFill>
                            <a:schemeClr val="dk1"/>
                          </a:solidFill>
                          <a:effectLst/>
                          <a:uFill>
                            <a:solidFill>
                              <a:srgbClr val="000000"/>
                            </a:solidFill>
                          </a:uFill>
                          <a:latin typeface="+mj-lt"/>
                          <a:ea typeface="+mn-ea"/>
                          <a:cs typeface="+mn-cs"/>
                        </a:rPr>
                        <a:t> </a:t>
                      </a:r>
                      <a:r>
                        <a:rPr lang="en-US" sz="1100" b="0" kern="1200" dirty="0">
                          <a:solidFill>
                            <a:schemeClr val="dk1"/>
                          </a:solidFill>
                          <a:effectLst/>
                          <a:uFill>
                            <a:solidFill>
                              <a:srgbClr val="000000"/>
                            </a:solidFill>
                          </a:uFill>
                          <a:latin typeface="+mj-lt"/>
                          <a:ea typeface="+mn-ea"/>
                          <a:cs typeface="+mn-cs"/>
                        </a:rPr>
                        <a:t>I</a:t>
                      </a:r>
                      <a:r>
                        <a:rPr lang="ru-RU" sz="1100" b="0" kern="1200" dirty="0" err="1">
                          <a:solidFill>
                            <a:schemeClr val="dk1"/>
                          </a:solidFill>
                          <a:effectLst/>
                          <a:uFill>
                            <a:solidFill>
                              <a:srgbClr val="000000"/>
                            </a:solidFill>
                          </a:uFill>
                          <a:latin typeface="+mj-lt"/>
                          <a:ea typeface="+mn-ea"/>
                          <a:cs typeface="+mn-cs"/>
                        </a:rPr>
                        <a:t>C</a:t>
                      </a:r>
                      <a:endParaRPr lang="ru-RU" sz="1100" b="0" kern="1200" dirty="0">
                        <a:solidFill>
                          <a:schemeClr val="dk1"/>
                        </a:solidFill>
                        <a:effectLst/>
                        <a:uFill>
                          <a:solidFill>
                            <a:srgbClr val="000000"/>
                          </a:solidFill>
                        </a:uFill>
                        <a:latin typeface="+mj-lt"/>
                        <a:ea typeface="+mn-ea"/>
                        <a:cs typeface="+mn-cs"/>
                      </a:endParaRPr>
                    </a:p>
                  </a:txBody>
                  <a:tcPr marL="30172" marR="3017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314073">
                <a:tc>
                  <a:txBody>
                    <a:bodyPr/>
                    <a:lstStyle/>
                    <a:p>
                      <a:pPr marL="0" indent="28575" algn="just">
                        <a:lnSpc>
                          <a:spcPct val="150000"/>
                        </a:lnSpc>
                        <a:spcAft>
                          <a:spcPts val="0"/>
                        </a:spcAft>
                        <a:tabLst>
                          <a:tab pos="449263" algn="l"/>
                          <a:tab pos="1371600" algn="l"/>
                          <a:tab pos="1828800" algn="l"/>
                          <a:tab pos="2286000" algn="l"/>
                          <a:tab pos="2743200" algn="l"/>
                          <a:tab pos="3200400" algn="l"/>
                          <a:tab pos="3657600" algn="l"/>
                          <a:tab pos="4114800" algn="l"/>
                          <a:tab pos="4572000" algn="l"/>
                          <a:tab pos="5029200" algn="l"/>
                          <a:tab pos="5486400" algn="l"/>
                        </a:tabLst>
                      </a:pPr>
                      <a:r>
                        <a:rPr lang="ru-RU" sz="1100" b="0" kern="1200" dirty="0">
                          <a:solidFill>
                            <a:schemeClr val="dk1"/>
                          </a:solidFill>
                          <a:effectLst/>
                          <a:uFill>
                            <a:solidFill>
                              <a:srgbClr val="000000"/>
                            </a:solidFill>
                          </a:uFill>
                          <a:latin typeface="+mj-lt"/>
                          <a:ea typeface="+mn-ea"/>
                          <a:cs typeface="+mn-cs"/>
                        </a:rPr>
                        <a:t>Всем пациентам с ФП рекомендовано проведение </a:t>
                      </a:r>
                      <a:r>
                        <a:rPr lang="ru-RU" sz="1100" b="0" kern="1200" dirty="0" err="1">
                          <a:solidFill>
                            <a:schemeClr val="dk1"/>
                          </a:solidFill>
                          <a:effectLst/>
                          <a:uFill>
                            <a:solidFill>
                              <a:srgbClr val="000000"/>
                            </a:solidFill>
                          </a:uFill>
                          <a:latin typeface="+mj-lt"/>
                          <a:ea typeface="+mn-ea"/>
                          <a:cs typeface="+mn-cs"/>
                        </a:rPr>
                        <a:t>трансторакальной</a:t>
                      </a:r>
                      <a:r>
                        <a:rPr lang="ru-RU" sz="1100" b="0" kern="1200" dirty="0">
                          <a:solidFill>
                            <a:schemeClr val="dk1"/>
                          </a:solidFill>
                          <a:effectLst/>
                          <a:uFill>
                            <a:solidFill>
                              <a:srgbClr val="000000"/>
                            </a:solidFill>
                          </a:uFill>
                          <a:latin typeface="+mj-lt"/>
                          <a:ea typeface="+mn-ea"/>
                          <a:cs typeface="+mn-cs"/>
                        </a:rPr>
                        <a:t> эхокардиографии (</a:t>
                      </a:r>
                      <a:r>
                        <a:rPr lang="ru-RU" sz="1100" b="0" kern="1200" dirty="0" err="1">
                          <a:solidFill>
                            <a:schemeClr val="dk1"/>
                          </a:solidFill>
                          <a:effectLst/>
                          <a:uFill>
                            <a:solidFill>
                              <a:srgbClr val="000000"/>
                            </a:solidFill>
                          </a:uFill>
                          <a:latin typeface="+mj-lt"/>
                          <a:ea typeface="+mn-ea"/>
                          <a:cs typeface="+mn-cs"/>
                        </a:rPr>
                        <a:t>ЭхоКГ</a:t>
                      </a:r>
                      <a:r>
                        <a:rPr lang="ru-RU" sz="1100" b="0" kern="1200" dirty="0">
                          <a:solidFill>
                            <a:schemeClr val="dk1"/>
                          </a:solidFill>
                          <a:effectLst/>
                          <a:uFill>
                            <a:solidFill>
                              <a:srgbClr val="000000"/>
                            </a:solidFill>
                          </a:uFill>
                          <a:latin typeface="+mj-lt"/>
                          <a:ea typeface="+mn-ea"/>
                          <a:cs typeface="+mn-cs"/>
                        </a:rPr>
                        <a:t>) для оценки сердечной структуры и функции</a:t>
                      </a:r>
                    </a:p>
                  </a:txBody>
                  <a:tcPr marL="30172" marR="30172"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2225" algn="ctr">
                        <a:lnSpc>
                          <a:spcPct val="150000"/>
                        </a:lnSpc>
                        <a:spcAft>
                          <a:spcPts val="0"/>
                        </a:spcAft>
                        <a:tabLst/>
                      </a:pPr>
                      <a:r>
                        <a:rPr lang="ru-RU" sz="1100" b="0" kern="1200" dirty="0">
                          <a:solidFill>
                            <a:schemeClr val="dk1"/>
                          </a:solidFill>
                          <a:effectLst/>
                          <a:uFill>
                            <a:solidFill>
                              <a:srgbClr val="000000"/>
                            </a:solidFill>
                          </a:uFill>
                          <a:latin typeface="+mj-lt"/>
                          <a:ea typeface="+mn-ea"/>
                          <a:cs typeface="+mn-cs"/>
                        </a:rPr>
                        <a:t> </a:t>
                      </a:r>
                      <a:r>
                        <a:rPr lang="en-US" sz="1100" b="0" kern="1200" dirty="0">
                          <a:solidFill>
                            <a:schemeClr val="dk1"/>
                          </a:solidFill>
                          <a:effectLst/>
                          <a:uFill>
                            <a:solidFill>
                              <a:srgbClr val="000000"/>
                            </a:solidFill>
                          </a:uFill>
                          <a:latin typeface="+mj-lt"/>
                          <a:ea typeface="+mn-ea"/>
                          <a:cs typeface="+mn-cs"/>
                        </a:rPr>
                        <a:t>5C</a:t>
                      </a:r>
                      <a:endParaRPr lang="ru-RU" sz="1100" b="0" kern="1200" dirty="0">
                        <a:solidFill>
                          <a:schemeClr val="dk1"/>
                        </a:solidFill>
                        <a:effectLst/>
                        <a:uFill>
                          <a:solidFill>
                            <a:srgbClr val="000000"/>
                          </a:solidFill>
                        </a:uFill>
                        <a:latin typeface="+mj-lt"/>
                        <a:ea typeface="+mn-ea"/>
                        <a:cs typeface="+mn-cs"/>
                      </a:endParaRPr>
                    </a:p>
                  </a:txBody>
                  <a:tcPr marL="30172" marR="3017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2225" algn="ctr">
                        <a:lnSpc>
                          <a:spcPct val="150000"/>
                        </a:lnSpc>
                        <a:spcAft>
                          <a:spcPts val="0"/>
                        </a:spcAft>
                        <a:tabLst/>
                      </a:pPr>
                      <a:r>
                        <a:rPr lang="ru-RU" sz="1100" b="0" kern="1200" dirty="0">
                          <a:solidFill>
                            <a:schemeClr val="dk1"/>
                          </a:solidFill>
                          <a:effectLst/>
                          <a:uFill>
                            <a:solidFill>
                              <a:srgbClr val="000000"/>
                            </a:solidFill>
                          </a:uFill>
                          <a:latin typeface="+mj-lt"/>
                          <a:ea typeface="+mn-ea"/>
                          <a:cs typeface="+mn-cs"/>
                        </a:rPr>
                        <a:t> </a:t>
                      </a:r>
                      <a:r>
                        <a:rPr lang="en-US" sz="1100" b="0" kern="1200" dirty="0">
                          <a:solidFill>
                            <a:schemeClr val="dk1"/>
                          </a:solidFill>
                          <a:effectLst/>
                          <a:uFill>
                            <a:solidFill>
                              <a:srgbClr val="000000"/>
                            </a:solidFill>
                          </a:uFill>
                          <a:latin typeface="+mj-lt"/>
                          <a:ea typeface="+mn-ea"/>
                          <a:cs typeface="+mn-cs"/>
                        </a:rPr>
                        <a:t>I</a:t>
                      </a:r>
                      <a:r>
                        <a:rPr lang="ru-RU" sz="1100" b="0" kern="1200" dirty="0" err="1">
                          <a:solidFill>
                            <a:schemeClr val="dk1"/>
                          </a:solidFill>
                          <a:effectLst/>
                          <a:uFill>
                            <a:solidFill>
                              <a:srgbClr val="000000"/>
                            </a:solidFill>
                          </a:uFill>
                          <a:latin typeface="+mj-lt"/>
                          <a:ea typeface="+mn-ea"/>
                          <a:cs typeface="+mn-cs"/>
                        </a:rPr>
                        <a:t>C</a:t>
                      </a:r>
                      <a:endParaRPr lang="ru-RU" sz="1100" b="0" kern="1200" dirty="0">
                        <a:solidFill>
                          <a:schemeClr val="dk1"/>
                        </a:solidFill>
                        <a:effectLst/>
                        <a:uFill>
                          <a:solidFill>
                            <a:srgbClr val="000000"/>
                          </a:solidFill>
                        </a:uFill>
                        <a:latin typeface="+mj-lt"/>
                        <a:ea typeface="+mn-ea"/>
                        <a:cs typeface="+mn-cs"/>
                      </a:endParaRPr>
                    </a:p>
                  </a:txBody>
                  <a:tcPr marL="30172" marR="3017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6"/>
                  </a:ext>
                </a:extLst>
              </a:tr>
              <a:tr h="324081">
                <a:tc>
                  <a:txBody>
                    <a:bodyPr/>
                    <a:lstStyle/>
                    <a:p>
                      <a:pPr marL="0" indent="28575" algn="just">
                        <a:lnSpc>
                          <a:spcPct val="150000"/>
                        </a:lnSpc>
                        <a:spcAft>
                          <a:spcPts val="0"/>
                        </a:spcAft>
                        <a:tabLst>
                          <a:tab pos="449263" algn="l"/>
                          <a:tab pos="1371600" algn="l"/>
                          <a:tab pos="1828800" algn="l"/>
                          <a:tab pos="2286000" algn="l"/>
                          <a:tab pos="2743200" algn="l"/>
                          <a:tab pos="3200400" algn="l"/>
                          <a:tab pos="3657600" algn="l"/>
                          <a:tab pos="4114800" algn="l"/>
                          <a:tab pos="4572000" algn="l"/>
                          <a:tab pos="5029200" algn="l"/>
                          <a:tab pos="5486400" algn="l"/>
                        </a:tabLst>
                      </a:pPr>
                      <a:r>
                        <a:rPr lang="ru-RU" sz="1100" b="0" kern="1200" dirty="0">
                          <a:solidFill>
                            <a:schemeClr val="dk1"/>
                          </a:solidFill>
                          <a:effectLst/>
                          <a:uFill>
                            <a:solidFill>
                              <a:srgbClr val="000000"/>
                            </a:solidFill>
                          </a:uFill>
                          <a:latin typeface="+mj-lt"/>
                          <a:ea typeface="+mn-ea"/>
                          <a:cs typeface="+mn-cs"/>
                        </a:rPr>
                        <a:t>Выполнение длительного </a:t>
                      </a:r>
                      <a:r>
                        <a:rPr lang="ru-RU" sz="1100" b="0" kern="1200" dirty="0" err="1">
                          <a:solidFill>
                            <a:schemeClr val="dk1"/>
                          </a:solidFill>
                          <a:effectLst/>
                          <a:uFill>
                            <a:solidFill>
                              <a:srgbClr val="000000"/>
                            </a:solidFill>
                          </a:uFill>
                          <a:latin typeface="+mj-lt"/>
                          <a:ea typeface="+mn-ea"/>
                          <a:cs typeface="+mn-cs"/>
                        </a:rPr>
                        <a:t>мониторирования</a:t>
                      </a:r>
                      <a:r>
                        <a:rPr lang="ru-RU" sz="1100" b="0" kern="1200" dirty="0">
                          <a:solidFill>
                            <a:schemeClr val="dk1"/>
                          </a:solidFill>
                          <a:effectLst/>
                          <a:uFill>
                            <a:solidFill>
                              <a:srgbClr val="000000"/>
                            </a:solidFill>
                          </a:uFill>
                          <a:latin typeface="+mj-lt"/>
                          <a:ea typeface="+mn-ea"/>
                          <a:cs typeface="+mn-cs"/>
                        </a:rPr>
                        <a:t> ЭКГ рекомендовано </a:t>
                      </a:r>
                      <a:r>
                        <a:rPr lang="ru-RU" sz="1100" b="0" kern="1200" dirty="0" err="1">
                          <a:solidFill>
                            <a:schemeClr val="dk1"/>
                          </a:solidFill>
                          <a:effectLst/>
                          <a:uFill>
                            <a:solidFill>
                              <a:srgbClr val="000000"/>
                            </a:solidFill>
                          </a:uFill>
                          <a:latin typeface="+mj-lt"/>
                          <a:ea typeface="+mn-ea"/>
                          <a:cs typeface="+mn-cs"/>
                        </a:rPr>
                        <a:t>симптомным</a:t>
                      </a:r>
                      <a:r>
                        <a:rPr lang="ru-RU" sz="1100" b="0" kern="1200" dirty="0">
                          <a:solidFill>
                            <a:schemeClr val="dk1"/>
                          </a:solidFill>
                          <a:effectLst/>
                          <a:uFill>
                            <a:solidFill>
                              <a:srgbClr val="000000"/>
                            </a:solidFill>
                          </a:uFill>
                          <a:latin typeface="+mj-lt"/>
                          <a:ea typeface="+mn-ea"/>
                          <a:cs typeface="+mn-cs"/>
                        </a:rPr>
                        <a:t> пациентам для оценки адекватности контроля частоты и уточнения взаимосвязи между приступами ФП и жалобами</a:t>
                      </a:r>
                    </a:p>
                  </a:txBody>
                  <a:tcPr marL="30172" marR="30172"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450215" algn="ctr">
                        <a:lnSpc>
                          <a:spcPct val="150000"/>
                        </a:lnSpc>
                        <a:spcAft>
                          <a:spcPts val="0"/>
                        </a:spcAft>
                      </a:pPr>
                      <a:r>
                        <a:rPr lang="ru-RU" sz="1100" b="0" kern="1200" dirty="0">
                          <a:solidFill>
                            <a:schemeClr val="dk1"/>
                          </a:solidFill>
                          <a:effectLst/>
                          <a:uFill>
                            <a:solidFill>
                              <a:srgbClr val="000000"/>
                            </a:solidFill>
                          </a:uFill>
                          <a:latin typeface="+mj-lt"/>
                          <a:ea typeface="+mn-ea"/>
                          <a:cs typeface="+mn-cs"/>
                        </a:rPr>
                        <a:t> </a:t>
                      </a:r>
                    </a:p>
                    <a:p>
                      <a:pPr marL="0" indent="23813" algn="ctr">
                        <a:lnSpc>
                          <a:spcPct val="150000"/>
                        </a:lnSpc>
                        <a:spcAft>
                          <a:spcPts val="0"/>
                        </a:spcAft>
                        <a:tabLst/>
                      </a:pPr>
                      <a:r>
                        <a:rPr lang="en-US" sz="1100" b="0" kern="1200" dirty="0">
                          <a:solidFill>
                            <a:schemeClr val="dk1"/>
                          </a:solidFill>
                          <a:effectLst/>
                          <a:uFill>
                            <a:solidFill>
                              <a:srgbClr val="000000"/>
                            </a:solidFill>
                          </a:uFill>
                          <a:latin typeface="+mj-lt"/>
                          <a:ea typeface="+mn-ea"/>
                          <a:cs typeface="+mn-cs"/>
                        </a:rPr>
                        <a:t>5C </a:t>
                      </a:r>
                      <a:endParaRPr lang="ru-RU" sz="1100" b="0" kern="1200" dirty="0">
                        <a:solidFill>
                          <a:schemeClr val="dk1"/>
                        </a:solidFill>
                        <a:effectLst/>
                        <a:uFill>
                          <a:solidFill>
                            <a:srgbClr val="000000"/>
                          </a:solidFill>
                        </a:uFill>
                        <a:latin typeface="+mj-lt"/>
                        <a:ea typeface="+mn-ea"/>
                        <a:cs typeface="+mn-cs"/>
                      </a:endParaRPr>
                    </a:p>
                  </a:txBody>
                  <a:tcPr marL="30172" marR="3017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450215" algn="ctr">
                        <a:lnSpc>
                          <a:spcPct val="150000"/>
                        </a:lnSpc>
                        <a:spcAft>
                          <a:spcPts val="0"/>
                        </a:spcAft>
                      </a:pPr>
                      <a:r>
                        <a:rPr lang="en-US" sz="1100" b="0" kern="1200" dirty="0">
                          <a:solidFill>
                            <a:schemeClr val="dk1"/>
                          </a:solidFill>
                          <a:effectLst/>
                          <a:uFill>
                            <a:solidFill>
                              <a:srgbClr val="000000"/>
                            </a:solidFill>
                          </a:uFill>
                          <a:latin typeface="+mj-lt"/>
                          <a:ea typeface="+mn-ea"/>
                          <a:cs typeface="+mn-cs"/>
                        </a:rPr>
                        <a:t> </a:t>
                      </a:r>
                      <a:endParaRPr lang="ru-RU" sz="1100" b="0" kern="1200" dirty="0">
                        <a:solidFill>
                          <a:schemeClr val="dk1"/>
                        </a:solidFill>
                        <a:effectLst/>
                        <a:uFill>
                          <a:solidFill>
                            <a:srgbClr val="000000"/>
                          </a:solidFill>
                        </a:uFill>
                        <a:latin typeface="+mj-lt"/>
                        <a:ea typeface="+mn-ea"/>
                        <a:cs typeface="+mn-cs"/>
                      </a:endParaRPr>
                    </a:p>
                    <a:p>
                      <a:pPr marL="0" indent="23813" algn="ctr">
                        <a:lnSpc>
                          <a:spcPct val="150000"/>
                        </a:lnSpc>
                        <a:spcAft>
                          <a:spcPts val="0"/>
                        </a:spcAft>
                        <a:tabLst/>
                      </a:pPr>
                      <a:r>
                        <a:rPr lang="en-US" sz="1100" b="0" kern="1200" dirty="0" err="1">
                          <a:solidFill>
                            <a:schemeClr val="dk1"/>
                          </a:solidFill>
                          <a:effectLst/>
                          <a:uFill>
                            <a:solidFill>
                              <a:srgbClr val="000000"/>
                            </a:solidFill>
                          </a:uFill>
                          <a:latin typeface="+mj-lt"/>
                          <a:ea typeface="+mn-ea"/>
                          <a:cs typeface="+mn-cs"/>
                        </a:rPr>
                        <a:t>IIaC</a:t>
                      </a:r>
                      <a:endParaRPr lang="ru-RU" sz="1100" b="0" kern="1200" dirty="0">
                        <a:solidFill>
                          <a:schemeClr val="dk1"/>
                        </a:solidFill>
                        <a:effectLst/>
                        <a:uFill>
                          <a:solidFill>
                            <a:srgbClr val="000000"/>
                          </a:solidFill>
                        </a:uFill>
                        <a:latin typeface="+mj-lt"/>
                        <a:ea typeface="+mn-ea"/>
                        <a:cs typeface="+mn-cs"/>
                      </a:endParaRPr>
                    </a:p>
                  </a:txBody>
                  <a:tcPr marL="30172" marR="3017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7"/>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7" name="Заголовок 1">
            <a:extLst>
              <a:ext uri="{FF2B5EF4-FFF2-40B4-BE49-F238E27FC236}">
                <a16:creationId xmlns:a16="http://schemas.microsoft.com/office/drawing/2014/main" id="{51D37304-8F0B-2D46-A3B0-7350CEF3F1F1}"/>
              </a:ext>
            </a:extLst>
          </p:cNvPr>
          <p:cNvSpPr txBox="1">
            <a:spLocks/>
          </p:cNvSpPr>
          <p:nvPr/>
        </p:nvSpPr>
        <p:spPr>
          <a:xfrm>
            <a:off x="1002757" y="5169768"/>
            <a:ext cx="6340967" cy="703745"/>
          </a:xfrm>
          <a:prstGeom prst="rect">
            <a:avLst/>
          </a:prstGeom>
        </p:spPr>
        <p:txBody>
          <a:bodyPr vert="horz" lIns="91440" tIns="45720" rIns="91440" bIns="45720" rtlCol="0" anchor="t">
            <a:noAutofit/>
          </a:bodyPr>
          <a:lstStyle>
            <a:lvl1pPr algn="ctr">
              <a:spcBef>
                <a:spcPct val="0"/>
              </a:spcBef>
              <a:buNone/>
              <a:defRPr b="1">
                <a:solidFill>
                  <a:srgbClr val="005DAC"/>
                </a:solidFill>
                <a:latin typeface="Bebas Neue Bold" panose="020B0606020202050201" pitchFamily="34" charset="-52"/>
                <a:ea typeface="+mj-ea"/>
                <a:cs typeface="+mj-cs"/>
              </a:defRPr>
            </a:lvl1pPr>
          </a:lstStyle>
          <a:p>
            <a:endParaRPr lang="ru-RU" dirty="0">
              <a:latin typeface="Calibri" panose="020F0502020204030204" pitchFamily="34" charset="0"/>
            </a:endParaRPr>
          </a:p>
        </p:txBody>
      </p:sp>
    </p:spTree>
    <p:extLst>
      <p:ext uri="{BB962C8B-B14F-4D97-AF65-F5344CB8AC3E}">
        <p14:creationId xmlns:p14="http://schemas.microsoft.com/office/powerpoint/2010/main" val="20959376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0" y="0"/>
            <a:ext cx="6732240" cy="809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Заголовок 1"/>
          <p:cNvSpPr>
            <a:spLocks noGrp="1"/>
          </p:cNvSpPr>
          <p:nvPr>
            <p:ph type="title"/>
          </p:nvPr>
        </p:nvSpPr>
        <p:spPr>
          <a:xfrm>
            <a:off x="501452" y="51470"/>
            <a:ext cx="6230788" cy="646331"/>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Обследование  </a:t>
            </a:r>
            <a:r>
              <a:rPr lang="ru-RU" sz="1800" b="1" dirty="0">
                <a:solidFill>
                  <a:srgbClr val="005DAC"/>
                </a:solidFill>
                <a:latin typeface="Calibri" panose="020F0502020204030204" pitchFamily="34" charset="0"/>
              </a:rPr>
              <a:t>пациентов </a:t>
            </a:r>
            <a:r>
              <a:rPr lang="ru-RU" sz="1800" b="1" dirty="0">
                <a:solidFill>
                  <a:srgbClr val="005DAC"/>
                </a:solidFill>
                <a:latin typeface="Calibri" panose="020F0502020204030204" pitchFamily="34" charset="0"/>
              </a:rPr>
              <a:t> с фибрилляцией  </a:t>
            </a:r>
            <a:r>
              <a:rPr lang="ru-RU" sz="1800" b="1" dirty="0">
                <a:solidFill>
                  <a:srgbClr val="005DAC"/>
                </a:solidFill>
                <a:latin typeface="Calibri" panose="020F0502020204030204" pitchFamily="34" charset="0"/>
              </a:rPr>
              <a:t>предсердий </a:t>
            </a:r>
            <a:r>
              <a:rPr lang="ru-RU" sz="1800" b="1" dirty="0">
                <a:solidFill>
                  <a:srgbClr val="005DAC"/>
                </a:solidFill>
                <a:latin typeface="Calibri" panose="020F0502020204030204" pitchFamily="34" charset="0"/>
              </a:rPr>
              <a:t>перед  назначением  </a:t>
            </a:r>
            <a:r>
              <a:rPr lang="ru-RU" sz="1800" b="1" dirty="0" err="1">
                <a:solidFill>
                  <a:srgbClr val="005DAC"/>
                </a:solidFill>
                <a:latin typeface="Calibri" panose="020F0502020204030204" pitchFamily="34" charset="0"/>
              </a:rPr>
              <a:t>антикоагулянтной</a:t>
            </a:r>
            <a:r>
              <a:rPr lang="ru-RU" sz="1800" b="1" dirty="0">
                <a:solidFill>
                  <a:srgbClr val="005DAC"/>
                </a:solidFill>
                <a:latin typeface="Calibri" panose="020F0502020204030204" pitchFamily="34" charset="0"/>
              </a:rPr>
              <a:t>  терапии</a:t>
            </a:r>
            <a:endParaRPr lang="ru-RU" sz="1800" b="1" dirty="0">
              <a:solidFill>
                <a:srgbClr val="005DAC"/>
              </a:solidFill>
              <a:latin typeface="Calibri" panose="020F0502020204030204" pitchFamily="34" charset="0"/>
            </a:endParaRPr>
          </a:p>
        </p:txBody>
      </p:sp>
      <p:graphicFrame>
        <p:nvGraphicFramePr>
          <p:cNvPr id="6" name="Содержимое 6"/>
          <p:cNvGraphicFramePr>
            <a:graphicFrameLocks noGrp="1"/>
          </p:cNvGraphicFramePr>
          <p:nvPr>
            <p:ph idx="1"/>
            <p:extLst>
              <p:ext uri="{D42A27DB-BD31-4B8C-83A1-F6EECF244321}">
                <p14:modId xmlns:p14="http://schemas.microsoft.com/office/powerpoint/2010/main" val="3152605623"/>
              </p:ext>
            </p:extLst>
          </p:nvPr>
        </p:nvGraphicFramePr>
        <p:xfrm>
          <a:off x="539553" y="935782"/>
          <a:ext cx="8171530" cy="3870266"/>
        </p:xfrm>
        <a:graphic>
          <a:graphicData uri="http://schemas.openxmlformats.org/drawingml/2006/table">
            <a:tbl>
              <a:tblPr firstRow="1" bandRow="1">
                <a:tableStyleId>{B301B821-A1FF-4177-AEE7-76D212191A09}</a:tableStyleId>
              </a:tblPr>
              <a:tblGrid>
                <a:gridCol w="7128791">
                  <a:extLst>
                    <a:ext uri="{9D8B030D-6E8A-4147-A177-3AD203B41FA5}">
                      <a16:colId xmlns:a16="http://schemas.microsoft.com/office/drawing/2014/main" val="20000"/>
                    </a:ext>
                  </a:extLst>
                </a:gridCol>
                <a:gridCol w="576064">
                  <a:extLst>
                    <a:ext uri="{9D8B030D-6E8A-4147-A177-3AD203B41FA5}">
                      <a16:colId xmlns:a16="http://schemas.microsoft.com/office/drawing/2014/main" val="20001"/>
                    </a:ext>
                  </a:extLst>
                </a:gridCol>
                <a:gridCol w="466675">
                  <a:extLst>
                    <a:ext uri="{9D8B030D-6E8A-4147-A177-3AD203B41FA5}">
                      <a16:colId xmlns:a16="http://schemas.microsoft.com/office/drawing/2014/main" val="20002"/>
                    </a:ext>
                  </a:extLst>
                </a:gridCol>
              </a:tblGrid>
              <a:tr h="27325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53558" marR="53558" marT="26779" marB="2677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53558" marR="53558" marT="26779" marB="2677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53558" marR="53558" marT="26779" marB="2677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374820">
                <a:tc>
                  <a:txBody>
                    <a:bodyPr/>
                    <a:lstStyle/>
                    <a:p>
                      <a:pPr algn="just"/>
                      <a:r>
                        <a:rPr lang="ru-RU" sz="1200" b="0" kern="1200" dirty="0">
                          <a:solidFill>
                            <a:schemeClr val="dk1"/>
                          </a:solidFill>
                          <a:effectLst/>
                          <a:uFill>
                            <a:solidFill>
                              <a:srgbClr val="000000"/>
                            </a:solidFill>
                          </a:uFill>
                          <a:latin typeface="+mj-lt"/>
                          <a:ea typeface="+mn-ea"/>
                          <a:cs typeface="+mn-cs"/>
                        </a:rPr>
                        <a:t>Всем пациентам перед назначением пероральных антикоагулянтов рекомендовано проведение развернутого клинического анализа крови (с определением уровня гемоглобина, количества эритроцитов, количества тромбоцитов) для исключения анемии и тромбоцитопении </a:t>
                      </a:r>
                    </a:p>
                  </a:txBody>
                  <a:tcPr marL="56998" marR="56998" marT="28499" marB="2849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algn="ctr"/>
                      <a:r>
                        <a:rPr lang="ru-RU" sz="1200" b="0" kern="1200" dirty="0">
                          <a:solidFill>
                            <a:schemeClr val="dk1"/>
                          </a:solidFill>
                          <a:effectLst/>
                          <a:uFill>
                            <a:solidFill>
                              <a:srgbClr val="000000"/>
                            </a:solidFill>
                          </a:uFill>
                          <a:latin typeface="+mj-lt"/>
                          <a:ea typeface="+mn-ea"/>
                          <a:cs typeface="+mn-cs"/>
                        </a:rPr>
                        <a:t>5С</a:t>
                      </a:r>
                    </a:p>
                  </a:txBody>
                  <a:tcPr marL="56998" marR="56998" marT="28499" marB="28499"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algn="ctr"/>
                      <a:r>
                        <a:rPr lang="ru-RU" sz="1200" b="0" kern="1200" dirty="0">
                          <a:solidFill>
                            <a:schemeClr val="dk1"/>
                          </a:solidFill>
                          <a:effectLst/>
                          <a:uFill>
                            <a:solidFill>
                              <a:srgbClr val="000000"/>
                            </a:solidFill>
                          </a:uFill>
                          <a:latin typeface="+mj-lt"/>
                          <a:ea typeface="+mn-ea"/>
                          <a:cs typeface="+mn-cs"/>
                        </a:rPr>
                        <a:t>-</a:t>
                      </a:r>
                    </a:p>
                  </a:txBody>
                  <a:tcPr marL="56998" marR="56998" marT="28499" marB="28499"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368796">
                <a:tc>
                  <a:txBody>
                    <a:bodyPr/>
                    <a:lstStyle/>
                    <a:p>
                      <a:pPr algn="just"/>
                      <a:r>
                        <a:rPr lang="ru-RU" sz="1200" b="0" kern="1200" dirty="0">
                          <a:solidFill>
                            <a:schemeClr val="dk1"/>
                          </a:solidFill>
                          <a:effectLst/>
                          <a:uFill>
                            <a:solidFill>
                              <a:srgbClr val="000000"/>
                            </a:solidFill>
                          </a:uFill>
                          <a:latin typeface="+mj-lt"/>
                          <a:ea typeface="+mn-ea"/>
                          <a:cs typeface="+mn-cs"/>
                        </a:rPr>
                        <a:t>Всем пациентам перед назначением пероральных антикоагулянтов рекомендовано определение уровня </a:t>
                      </a:r>
                      <a:r>
                        <a:rPr lang="ru-RU" sz="1200" b="0" kern="1200" dirty="0" err="1">
                          <a:solidFill>
                            <a:schemeClr val="dk1"/>
                          </a:solidFill>
                          <a:effectLst/>
                          <a:uFill>
                            <a:solidFill>
                              <a:srgbClr val="000000"/>
                            </a:solidFill>
                          </a:uFill>
                          <a:latin typeface="+mj-lt"/>
                          <a:ea typeface="+mn-ea"/>
                          <a:cs typeface="+mn-cs"/>
                        </a:rPr>
                        <a:t>гепатоспецифических</a:t>
                      </a:r>
                      <a:r>
                        <a:rPr lang="ru-RU" sz="1200" b="0" kern="1200" dirty="0">
                          <a:solidFill>
                            <a:schemeClr val="dk1"/>
                          </a:solidFill>
                          <a:effectLst/>
                          <a:uFill>
                            <a:solidFill>
                              <a:srgbClr val="000000"/>
                            </a:solidFill>
                          </a:uFill>
                          <a:latin typeface="+mj-lt"/>
                          <a:ea typeface="+mn-ea"/>
                          <a:cs typeface="+mn-cs"/>
                        </a:rPr>
                        <a:t> ферментов (АСТ, АЛТ), общего билирубина, общего белка для исключения патологии печени </a:t>
                      </a:r>
                    </a:p>
                  </a:txBody>
                  <a:tcPr marL="56998" marR="56998" marT="28499" marB="2849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algn="ctr"/>
                      <a:r>
                        <a:rPr lang="ru-RU" sz="1200" b="0" kern="1200" dirty="0">
                          <a:solidFill>
                            <a:schemeClr val="dk1"/>
                          </a:solidFill>
                          <a:effectLst/>
                          <a:uFill>
                            <a:solidFill>
                              <a:srgbClr val="000000"/>
                            </a:solidFill>
                          </a:uFill>
                          <a:latin typeface="+mj-lt"/>
                          <a:ea typeface="+mn-ea"/>
                          <a:cs typeface="+mn-cs"/>
                        </a:rPr>
                        <a:t>5С</a:t>
                      </a:r>
                    </a:p>
                  </a:txBody>
                  <a:tcPr marL="56998" marR="56998" marT="28499" marB="28499"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algn="ctr"/>
                      <a:r>
                        <a:rPr lang="ru-RU" sz="1200" b="0" kern="1200" dirty="0">
                          <a:solidFill>
                            <a:schemeClr val="dk1"/>
                          </a:solidFill>
                          <a:effectLst/>
                          <a:uFill>
                            <a:solidFill>
                              <a:srgbClr val="000000"/>
                            </a:solidFill>
                          </a:uFill>
                          <a:latin typeface="+mj-lt"/>
                          <a:ea typeface="+mn-ea"/>
                          <a:cs typeface="+mn-cs"/>
                        </a:rPr>
                        <a:t>-</a:t>
                      </a:r>
                    </a:p>
                  </a:txBody>
                  <a:tcPr marL="56998" marR="56998" marT="28499" marB="28499"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34888">
                <a:tc>
                  <a:txBody>
                    <a:bodyPr/>
                    <a:lstStyle/>
                    <a:p>
                      <a:pPr algn="just"/>
                      <a:r>
                        <a:rPr lang="ru-RU" sz="1200" b="0" kern="1200" dirty="0">
                          <a:solidFill>
                            <a:schemeClr val="dk1"/>
                          </a:solidFill>
                          <a:effectLst/>
                          <a:uFill>
                            <a:solidFill>
                              <a:srgbClr val="000000"/>
                            </a:solidFill>
                          </a:uFill>
                          <a:latin typeface="+mj-lt"/>
                          <a:ea typeface="+mn-ea"/>
                          <a:cs typeface="+mn-cs"/>
                        </a:rPr>
                        <a:t>Всем пациентам перед назначением пероральных антикоагулянтов рекомендовано определение уровня </a:t>
                      </a:r>
                      <a:r>
                        <a:rPr lang="ru-RU" sz="1200" b="0" kern="1200" dirty="0" err="1">
                          <a:solidFill>
                            <a:schemeClr val="dk1"/>
                          </a:solidFill>
                          <a:effectLst/>
                          <a:uFill>
                            <a:solidFill>
                              <a:srgbClr val="000000"/>
                            </a:solidFill>
                          </a:uFill>
                          <a:latin typeface="+mj-lt"/>
                          <a:ea typeface="+mn-ea"/>
                          <a:cs typeface="+mn-cs"/>
                        </a:rPr>
                        <a:t>креатинина</a:t>
                      </a:r>
                      <a:r>
                        <a:rPr lang="ru-RU" sz="1200" b="0" kern="1200" dirty="0">
                          <a:solidFill>
                            <a:schemeClr val="dk1"/>
                          </a:solidFill>
                          <a:effectLst/>
                          <a:uFill>
                            <a:solidFill>
                              <a:srgbClr val="000000"/>
                            </a:solidFill>
                          </a:uFill>
                          <a:latin typeface="+mj-lt"/>
                          <a:ea typeface="+mn-ea"/>
                          <a:cs typeface="+mn-cs"/>
                        </a:rPr>
                        <a:t> крови с расчетом клиренса </a:t>
                      </a:r>
                      <a:r>
                        <a:rPr lang="ru-RU" sz="1200" b="0" kern="1200" dirty="0" err="1">
                          <a:solidFill>
                            <a:schemeClr val="dk1"/>
                          </a:solidFill>
                          <a:effectLst/>
                          <a:uFill>
                            <a:solidFill>
                              <a:srgbClr val="000000"/>
                            </a:solidFill>
                          </a:uFill>
                          <a:latin typeface="+mj-lt"/>
                          <a:ea typeface="+mn-ea"/>
                          <a:cs typeface="+mn-cs"/>
                        </a:rPr>
                        <a:t>креатинина</a:t>
                      </a:r>
                      <a:r>
                        <a:rPr lang="ru-RU" sz="1200" b="0" kern="1200" dirty="0">
                          <a:solidFill>
                            <a:schemeClr val="dk1"/>
                          </a:solidFill>
                          <a:effectLst/>
                          <a:uFill>
                            <a:solidFill>
                              <a:srgbClr val="000000"/>
                            </a:solidFill>
                          </a:uFill>
                          <a:latin typeface="+mj-lt"/>
                          <a:ea typeface="+mn-ea"/>
                          <a:cs typeface="+mn-cs"/>
                        </a:rPr>
                        <a:t> по формуле </a:t>
                      </a:r>
                      <a:r>
                        <a:rPr lang="ru-RU" sz="1200" b="0" kern="1200" dirty="0" err="1">
                          <a:solidFill>
                            <a:schemeClr val="dk1"/>
                          </a:solidFill>
                          <a:effectLst/>
                          <a:uFill>
                            <a:solidFill>
                              <a:srgbClr val="000000"/>
                            </a:solidFill>
                          </a:uFill>
                          <a:latin typeface="+mj-lt"/>
                          <a:ea typeface="+mn-ea"/>
                          <a:cs typeface="+mn-cs"/>
                        </a:rPr>
                        <a:t>Кокрофта</a:t>
                      </a:r>
                      <a:r>
                        <a:rPr lang="ru-RU" sz="1200" b="0" kern="1200" dirty="0">
                          <a:solidFill>
                            <a:schemeClr val="dk1"/>
                          </a:solidFill>
                          <a:effectLst/>
                          <a:uFill>
                            <a:solidFill>
                              <a:srgbClr val="000000"/>
                            </a:solidFill>
                          </a:uFill>
                          <a:latin typeface="+mj-lt"/>
                          <a:ea typeface="+mn-ea"/>
                          <a:cs typeface="+mn-cs"/>
                        </a:rPr>
                        <a:t> — </a:t>
                      </a:r>
                      <a:r>
                        <a:rPr lang="ru-RU" sz="1200" b="0" kern="1200" dirty="0" err="1">
                          <a:solidFill>
                            <a:schemeClr val="dk1"/>
                          </a:solidFill>
                          <a:effectLst/>
                          <a:uFill>
                            <a:solidFill>
                              <a:srgbClr val="000000"/>
                            </a:solidFill>
                          </a:uFill>
                          <a:latin typeface="+mj-lt"/>
                          <a:ea typeface="+mn-ea"/>
                          <a:cs typeface="+mn-cs"/>
                        </a:rPr>
                        <a:t>Голта</a:t>
                      </a:r>
                      <a:r>
                        <a:rPr lang="ru-RU" sz="1200" b="0" kern="1200" dirty="0">
                          <a:solidFill>
                            <a:schemeClr val="dk1"/>
                          </a:solidFill>
                          <a:effectLst/>
                          <a:uFill>
                            <a:solidFill>
                              <a:srgbClr val="000000"/>
                            </a:solidFill>
                          </a:uFill>
                          <a:latin typeface="+mj-lt"/>
                          <a:ea typeface="+mn-ea"/>
                          <a:cs typeface="+mn-cs"/>
                        </a:rPr>
                        <a:t> для исключения хронической болезни почек </a:t>
                      </a:r>
                    </a:p>
                  </a:txBody>
                  <a:tcPr marL="56998" marR="56998" marT="28499" marB="2849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algn="ctr"/>
                      <a:r>
                        <a:rPr lang="ru-RU" sz="1200" b="0" kern="1200" dirty="0">
                          <a:solidFill>
                            <a:schemeClr val="dk1"/>
                          </a:solidFill>
                          <a:effectLst/>
                          <a:uFill>
                            <a:solidFill>
                              <a:srgbClr val="000000"/>
                            </a:solidFill>
                          </a:uFill>
                          <a:latin typeface="+mj-lt"/>
                          <a:ea typeface="+mn-ea"/>
                          <a:cs typeface="+mn-cs"/>
                        </a:rPr>
                        <a:t>5С</a:t>
                      </a:r>
                    </a:p>
                  </a:txBody>
                  <a:tcPr marL="56998" marR="56998" marT="28499" marB="28499"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algn="ctr"/>
                      <a:r>
                        <a:rPr lang="ru-RU" sz="1200" b="0" kern="1200" dirty="0">
                          <a:solidFill>
                            <a:schemeClr val="dk1"/>
                          </a:solidFill>
                          <a:effectLst/>
                          <a:uFill>
                            <a:solidFill>
                              <a:srgbClr val="000000"/>
                            </a:solidFill>
                          </a:uFill>
                          <a:latin typeface="+mj-lt"/>
                          <a:ea typeface="+mn-ea"/>
                          <a:cs typeface="+mn-cs"/>
                        </a:rPr>
                        <a:t>-</a:t>
                      </a:r>
                    </a:p>
                  </a:txBody>
                  <a:tcPr marL="56998" marR="56998" marT="28499" marB="28499"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367660">
                <a:tc>
                  <a:txBody>
                    <a:bodyPr/>
                    <a:lstStyle/>
                    <a:p>
                      <a:pPr algn="just"/>
                      <a:r>
                        <a:rPr lang="ru-RU" sz="1200" b="0" kern="1200" dirty="0">
                          <a:solidFill>
                            <a:schemeClr val="dk1"/>
                          </a:solidFill>
                          <a:effectLst/>
                          <a:uFill>
                            <a:solidFill>
                              <a:srgbClr val="000000"/>
                            </a:solidFill>
                          </a:uFill>
                          <a:latin typeface="+mj-lt"/>
                          <a:ea typeface="+mn-ea"/>
                          <a:cs typeface="+mn-cs"/>
                        </a:rPr>
                        <a:t>Всем пациентам перед назначением пероральных антикоагулянтов рекомендовано определение исходного значения международного нормализованного отношения (МНО) для исключения нарушения синтеза факторов свертывания в печени </a:t>
                      </a:r>
                    </a:p>
                  </a:txBody>
                  <a:tcPr marL="56998" marR="56998" marT="28499" marB="2849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algn="ctr"/>
                      <a:r>
                        <a:rPr lang="ru-RU" sz="1200" b="0" kern="1200" dirty="0">
                          <a:solidFill>
                            <a:schemeClr val="dk1"/>
                          </a:solidFill>
                          <a:effectLst/>
                          <a:uFill>
                            <a:solidFill>
                              <a:srgbClr val="000000"/>
                            </a:solidFill>
                          </a:uFill>
                          <a:latin typeface="+mj-lt"/>
                          <a:ea typeface="+mn-ea"/>
                          <a:cs typeface="+mn-cs"/>
                        </a:rPr>
                        <a:t>5С</a:t>
                      </a:r>
                    </a:p>
                  </a:txBody>
                  <a:tcPr marL="56998" marR="56998" marT="28499" marB="28499"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algn="ctr"/>
                      <a:r>
                        <a:rPr lang="ru-RU" sz="1200" b="0" kern="1200" dirty="0">
                          <a:solidFill>
                            <a:schemeClr val="dk1"/>
                          </a:solidFill>
                          <a:effectLst/>
                          <a:uFill>
                            <a:solidFill>
                              <a:srgbClr val="000000"/>
                            </a:solidFill>
                          </a:uFill>
                          <a:latin typeface="+mj-lt"/>
                          <a:ea typeface="+mn-ea"/>
                          <a:cs typeface="+mn-cs"/>
                        </a:rPr>
                        <a:t>-</a:t>
                      </a:r>
                    </a:p>
                  </a:txBody>
                  <a:tcPr marL="56998" marR="56998" marT="28499" marB="28499"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342117">
                <a:tc>
                  <a:txBody>
                    <a:bodyPr/>
                    <a:lstStyle/>
                    <a:p>
                      <a:pPr algn="just"/>
                      <a:r>
                        <a:rPr lang="ru-RU" sz="1200" b="0" kern="1200" dirty="0">
                          <a:solidFill>
                            <a:schemeClr val="dk1"/>
                          </a:solidFill>
                          <a:effectLst/>
                          <a:uFill>
                            <a:solidFill>
                              <a:srgbClr val="000000"/>
                            </a:solidFill>
                          </a:uFill>
                          <a:latin typeface="+mj-lt"/>
                          <a:ea typeface="+mn-ea"/>
                          <a:cs typeface="+mn-cs"/>
                        </a:rPr>
                        <a:t>Всем пациентам перед назначением пероральных антикоагулянтов рекомендовано исследование клинического анализа мочи (для исключения </a:t>
                      </a:r>
                      <a:r>
                        <a:rPr lang="ru-RU" sz="1200" b="0" kern="1200" dirty="0" err="1">
                          <a:solidFill>
                            <a:schemeClr val="dk1"/>
                          </a:solidFill>
                          <a:effectLst/>
                          <a:uFill>
                            <a:solidFill>
                              <a:srgbClr val="000000"/>
                            </a:solidFill>
                          </a:uFill>
                          <a:latin typeface="+mj-lt"/>
                          <a:ea typeface="+mn-ea"/>
                          <a:cs typeface="+mn-cs"/>
                        </a:rPr>
                        <a:t>эритроцитурии</a:t>
                      </a:r>
                      <a:r>
                        <a:rPr lang="ru-RU" sz="1200" b="0" kern="1200" dirty="0">
                          <a:solidFill>
                            <a:schemeClr val="dk1"/>
                          </a:solidFill>
                          <a:effectLst/>
                          <a:uFill>
                            <a:solidFill>
                              <a:srgbClr val="000000"/>
                            </a:solidFill>
                          </a:uFill>
                          <a:latin typeface="+mj-lt"/>
                          <a:ea typeface="+mn-ea"/>
                          <a:cs typeface="+mn-cs"/>
                        </a:rPr>
                        <a:t> и альбуминурии) </a:t>
                      </a:r>
                    </a:p>
                  </a:txBody>
                  <a:tcPr marL="56998" marR="56998" marT="28499" marB="2849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algn="ctr"/>
                      <a:r>
                        <a:rPr lang="ru-RU" sz="1200" b="0" kern="1200" dirty="0">
                          <a:solidFill>
                            <a:schemeClr val="dk1"/>
                          </a:solidFill>
                          <a:effectLst/>
                          <a:uFill>
                            <a:solidFill>
                              <a:srgbClr val="000000"/>
                            </a:solidFill>
                          </a:uFill>
                          <a:latin typeface="+mj-lt"/>
                          <a:ea typeface="+mn-ea"/>
                          <a:cs typeface="+mn-cs"/>
                        </a:rPr>
                        <a:t>5С</a:t>
                      </a:r>
                    </a:p>
                  </a:txBody>
                  <a:tcPr marL="56998" marR="56998" marT="28499" marB="28499"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algn="ctr"/>
                      <a:r>
                        <a:rPr lang="ru-RU" sz="1200" b="0" kern="1200" dirty="0">
                          <a:solidFill>
                            <a:schemeClr val="dk1"/>
                          </a:solidFill>
                          <a:effectLst/>
                          <a:uFill>
                            <a:solidFill>
                              <a:srgbClr val="000000"/>
                            </a:solidFill>
                          </a:uFill>
                          <a:latin typeface="+mj-lt"/>
                          <a:ea typeface="+mn-ea"/>
                          <a:cs typeface="+mn-cs"/>
                        </a:rPr>
                        <a:t>-</a:t>
                      </a:r>
                    </a:p>
                  </a:txBody>
                  <a:tcPr marL="56998" marR="56998" marT="28499" marB="28499"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314073">
                <a:tc>
                  <a:txBody>
                    <a:bodyPr/>
                    <a:lstStyle/>
                    <a:p>
                      <a:pPr algn="just"/>
                      <a:r>
                        <a:rPr lang="ru-RU" sz="1200" b="0" kern="1200" dirty="0">
                          <a:solidFill>
                            <a:schemeClr val="dk1"/>
                          </a:solidFill>
                          <a:effectLst/>
                          <a:uFill>
                            <a:solidFill>
                              <a:srgbClr val="000000"/>
                            </a:solidFill>
                          </a:uFill>
                          <a:latin typeface="+mj-lt"/>
                          <a:ea typeface="+mn-ea"/>
                          <a:cs typeface="+mn-cs"/>
                        </a:rPr>
                        <a:t>Всем пациентам с анамнезом желудочно-кишечного кровотечения, эрозивно-язвенного поражения пищевода, желудка или двенадцатиперстной кишки рекомендовано проведение </a:t>
                      </a:r>
                      <a:r>
                        <a:rPr lang="ru-RU" sz="1200" b="0" kern="1200" dirty="0" err="1">
                          <a:solidFill>
                            <a:schemeClr val="dk1"/>
                          </a:solidFill>
                          <a:effectLst/>
                          <a:uFill>
                            <a:solidFill>
                              <a:srgbClr val="000000"/>
                            </a:solidFill>
                          </a:uFill>
                          <a:latin typeface="+mj-lt"/>
                          <a:ea typeface="+mn-ea"/>
                          <a:cs typeface="+mn-cs"/>
                        </a:rPr>
                        <a:t>эзофагогастродуоденоскопии</a:t>
                      </a:r>
                      <a:r>
                        <a:rPr lang="ru-RU" sz="1200" b="0" kern="1200" dirty="0">
                          <a:solidFill>
                            <a:schemeClr val="dk1"/>
                          </a:solidFill>
                          <a:effectLst/>
                          <a:uFill>
                            <a:solidFill>
                              <a:srgbClr val="000000"/>
                            </a:solidFill>
                          </a:uFill>
                          <a:latin typeface="+mj-lt"/>
                          <a:ea typeface="+mn-ea"/>
                          <a:cs typeface="+mn-cs"/>
                        </a:rPr>
                        <a:t> для исключения обострения язвенной болезни и наличия острых эрозий </a:t>
                      </a:r>
                    </a:p>
                  </a:txBody>
                  <a:tcPr marL="56998" marR="56998" marT="28499" marB="2849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algn="ctr"/>
                      <a:r>
                        <a:rPr lang="ru-RU" sz="1200" b="0" kern="1200" dirty="0">
                          <a:solidFill>
                            <a:schemeClr val="dk1"/>
                          </a:solidFill>
                          <a:effectLst/>
                          <a:uFill>
                            <a:solidFill>
                              <a:srgbClr val="000000"/>
                            </a:solidFill>
                          </a:uFill>
                          <a:latin typeface="+mj-lt"/>
                          <a:ea typeface="+mn-ea"/>
                          <a:cs typeface="+mn-cs"/>
                        </a:rPr>
                        <a:t>5С</a:t>
                      </a:r>
                    </a:p>
                  </a:txBody>
                  <a:tcPr marL="56998" marR="56998" marT="28499" marB="28499"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algn="ctr"/>
                      <a:r>
                        <a:rPr lang="ru-RU" sz="1200" b="0" kern="1200" dirty="0">
                          <a:solidFill>
                            <a:schemeClr val="dk1"/>
                          </a:solidFill>
                          <a:effectLst/>
                          <a:uFill>
                            <a:solidFill>
                              <a:srgbClr val="000000"/>
                            </a:solidFill>
                          </a:uFill>
                          <a:latin typeface="+mj-lt"/>
                          <a:ea typeface="+mn-ea"/>
                          <a:cs typeface="+mn-cs"/>
                        </a:rPr>
                        <a:t>-</a:t>
                      </a:r>
                    </a:p>
                  </a:txBody>
                  <a:tcPr marL="56998" marR="56998" marT="28499" marB="28499"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6"/>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67002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0" y="0"/>
            <a:ext cx="6948264" cy="809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Заголовок 1"/>
          <p:cNvSpPr>
            <a:spLocks noGrp="1"/>
          </p:cNvSpPr>
          <p:nvPr>
            <p:ph type="title"/>
          </p:nvPr>
        </p:nvSpPr>
        <p:spPr>
          <a:xfrm>
            <a:off x="501452" y="51470"/>
            <a:ext cx="6446812" cy="646331"/>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Рекомендации по профилактике инсульта и системной тромбоэмболии у пациентов с фибрилляцией </a:t>
            </a:r>
            <a:r>
              <a:rPr lang="ru-RU" sz="1800" b="1" dirty="0">
                <a:solidFill>
                  <a:srgbClr val="005DAC"/>
                </a:solidFill>
                <a:latin typeface="Calibri" panose="020F0502020204030204" pitchFamily="34" charset="0"/>
              </a:rPr>
              <a:t>предсердий</a:t>
            </a:r>
            <a:endParaRPr lang="ru-RU" sz="1800" b="1" dirty="0">
              <a:solidFill>
                <a:srgbClr val="005DAC"/>
              </a:solidFill>
              <a:latin typeface="Calibri" panose="020F0502020204030204" pitchFamily="34" charset="0"/>
            </a:endParaRPr>
          </a:p>
        </p:txBody>
      </p:sp>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8" name="Заголовок 1">
            <a:extLst>
              <a:ext uri="{FF2B5EF4-FFF2-40B4-BE49-F238E27FC236}">
                <a16:creationId xmlns:a16="http://schemas.microsoft.com/office/drawing/2014/main" id="{C97FBA6D-C96F-AA46-99CC-502B62978FC6}"/>
              </a:ext>
            </a:extLst>
          </p:cNvPr>
          <p:cNvSpPr txBox="1">
            <a:spLocks/>
          </p:cNvSpPr>
          <p:nvPr/>
        </p:nvSpPr>
        <p:spPr>
          <a:xfrm>
            <a:off x="539552" y="886991"/>
            <a:ext cx="6048672" cy="504056"/>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1400" b="1" dirty="0" smtClean="0">
                <a:solidFill>
                  <a:srgbClr val="002060"/>
                </a:solidFill>
                <a:latin typeface="+mn-lt"/>
              </a:rPr>
              <a:t>Факторы риска инсульта и системных эмболий у </a:t>
            </a:r>
            <a:r>
              <a:rPr lang="ru-RU" sz="1400" b="1" dirty="0">
                <a:latin typeface="+mn-lt"/>
                <a:ea typeface="+mn-ea"/>
                <a:cs typeface="+mn-cs"/>
              </a:rPr>
              <a:t>больных</a:t>
            </a:r>
            <a:r>
              <a:rPr lang="ru-RU" sz="1400" b="1" dirty="0" smtClean="0">
                <a:solidFill>
                  <a:srgbClr val="002060"/>
                </a:solidFill>
                <a:latin typeface="+mn-lt"/>
              </a:rPr>
              <a:t> ФП и</a:t>
            </a:r>
            <a:r>
              <a:rPr lang="en-US" sz="1400" b="1" dirty="0" smtClean="0">
                <a:solidFill>
                  <a:srgbClr val="002060"/>
                </a:solidFill>
                <a:latin typeface="+mn-lt"/>
              </a:rPr>
              <a:t> </a:t>
            </a:r>
            <a:r>
              <a:rPr lang="ru-RU" sz="1400" b="1" dirty="0" smtClean="0">
                <a:solidFill>
                  <a:srgbClr val="002060"/>
                </a:solidFill>
                <a:latin typeface="+mn-lt"/>
              </a:rPr>
              <a:t>их</a:t>
            </a:r>
            <a:r>
              <a:rPr lang="en-US" sz="1400" b="1" dirty="0" smtClean="0">
                <a:solidFill>
                  <a:srgbClr val="002060"/>
                </a:solidFill>
                <a:latin typeface="+mn-lt"/>
              </a:rPr>
              <a:t> </a:t>
            </a:r>
            <a:r>
              <a:rPr lang="ru-RU" sz="1400" b="1" dirty="0" smtClean="0">
                <a:solidFill>
                  <a:srgbClr val="002060"/>
                </a:solidFill>
                <a:latin typeface="+mn-lt"/>
              </a:rPr>
              <a:t>значимость в баллах (шкала </a:t>
            </a:r>
            <a:r>
              <a:rPr lang="en-US" sz="1400" b="1" dirty="0" smtClean="0">
                <a:solidFill>
                  <a:srgbClr val="002060"/>
                </a:solidFill>
                <a:latin typeface="+mn-lt"/>
              </a:rPr>
              <a:t>CHA</a:t>
            </a:r>
            <a:r>
              <a:rPr lang="ru-RU" sz="1400" b="1" baseline="-25000" dirty="0" smtClean="0">
                <a:solidFill>
                  <a:srgbClr val="002060"/>
                </a:solidFill>
                <a:latin typeface="+mn-lt"/>
              </a:rPr>
              <a:t>2</a:t>
            </a:r>
            <a:r>
              <a:rPr lang="en-US" sz="1400" b="1" dirty="0" smtClean="0">
                <a:solidFill>
                  <a:srgbClr val="002060"/>
                </a:solidFill>
                <a:latin typeface="+mn-lt"/>
              </a:rPr>
              <a:t>DS</a:t>
            </a:r>
            <a:r>
              <a:rPr lang="ru-RU" sz="1400" b="1" baseline="-25000" dirty="0" smtClean="0">
                <a:solidFill>
                  <a:srgbClr val="002060"/>
                </a:solidFill>
                <a:latin typeface="+mn-lt"/>
              </a:rPr>
              <a:t>2</a:t>
            </a:r>
            <a:r>
              <a:rPr lang="ru-RU" sz="1400" b="1" dirty="0" smtClean="0">
                <a:solidFill>
                  <a:srgbClr val="002060"/>
                </a:solidFill>
                <a:latin typeface="+mn-lt"/>
              </a:rPr>
              <a:t>-</a:t>
            </a:r>
            <a:r>
              <a:rPr lang="en-US" sz="1400" b="1" dirty="0" err="1" smtClean="0">
                <a:solidFill>
                  <a:srgbClr val="002060"/>
                </a:solidFill>
                <a:latin typeface="+mn-lt"/>
              </a:rPr>
              <a:t>VASc</a:t>
            </a:r>
            <a:r>
              <a:rPr lang="ru-RU" sz="1400" b="1" dirty="0" smtClean="0">
                <a:solidFill>
                  <a:srgbClr val="002060"/>
                </a:solidFill>
                <a:latin typeface="+mn-lt"/>
              </a:rPr>
              <a:t>)  </a:t>
            </a:r>
            <a:r>
              <a:rPr lang="ru-RU" sz="1400" b="1" dirty="0" smtClean="0">
                <a:solidFill>
                  <a:srgbClr val="C00000"/>
                </a:solidFill>
                <a:latin typeface="+mn-lt"/>
              </a:rPr>
              <a:t/>
            </a:r>
            <a:br>
              <a:rPr lang="ru-RU" sz="1400" b="1" dirty="0" smtClean="0">
                <a:solidFill>
                  <a:srgbClr val="C00000"/>
                </a:solidFill>
                <a:latin typeface="+mn-lt"/>
              </a:rPr>
            </a:br>
            <a:endParaRPr lang="ru-RU" sz="1400" b="1" dirty="0">
              <a:solidFill>
                <a:srgbClr val="C00000"/>
              </a:solidFill>
              <a:latin typeface="+mn-lt"/>
            </a:endParaRPr>
          </a:p>
        </p:txBody>
      </p:sp>
      <p:graphicFrame>
        <p:nvGraphicFramePr>
          <p:cNvPr id="11" name="Таблица 10">
            <a:extLst>
              <a:ext uri="{FF2B5EF4-FFF2-40B4-BE49-F238E27FC236}">
                <a16:creationId xmlns:a16="http://schemas.microsoft.com/office/drawing/2014/main" id="{771158B2-0AD1-2843-8A73-230F6A8F561B}"/>
              </a:ext>
            </a:extLst>
          </p:cNvPr>
          <p:cNvGraphicFramePr>
            <a:graphicFrameLocks noGrp="1"/>
          </p:cNvGraphicFramePr>
          <p:nvPr>
            <p:extLst>
              <p:ext uri="{D42A27DB-BD31-4B8C-83A1-F6EECF244321}">
                <p14:modId xmlns:p14="http://schemas.microsoft.com/office/powerpoint/2010/main" val="4023304842"/>
              </p:ext>
            </p:extLst>
          </p:nvPr>
        </p:nvGraphicFramePr>
        <p:xfrm>
          <a:off x="636946" y="1491630"/>
          <a:ext cx="7175414" cy="3391200"/>
        </p:xfrm>
        <a:graphic>
          <a:graphicData uri="http://schemas.openxmlformats.org/drawingml/2006/table">
            <a:tbl>
              <a:tblPr>
                <a:tableStyleId>{ED083AE6-46FA-4A59-8FB0-9F97EB10719F}</a:tableStyleId>
              </a:tblPr>
              <a:tblGrid>
                <a:gridCol w="6316396">
                  <a:extLst>
                    <a:ext uri="{9D8B030D-6E8A-4147-A177-3AD203B41FA5}">
                      <a16:colId xmlns:a16="http://schemas.microsoft.com/office/drawing/2014/main" val="283672906"/>
                    </a:ext>
                  </a:extLst>
                </a:gridCol>
                <a:gridCol w="859018">
                  <a:extLst>
                    <a:ext uri="{9D8B030D-6E8A-4147-A177-3AD203B41FA5}">
                      <a16:colId xmlns:a16="http://schemas.microsoft.com/office/drawing/2014/main" val="406053410"/>
                    </a:ext>
                  </a:extLst>
                </a:gridCol>
              </a:tblGrid>
              <a:tr h="296666">
                <a:tc>
                  <a:txBody>
                    <a:bodyPr/>
                    <a:lstStyle/>
                    <a:p>
                      <a:pPr indent="450215" algn="ctr">
                        <a:lnSpc>
                          <a:spcPct val="150000"/>
                        </a:lnSpc>
                        <a:spcAft>
                          <a:spcPts val="0"/>
                        </a:spcAft>
                      </a:pPr>
                      <a:r>
                        <a:rPr lang="ru-RU" sz="1200" b="1" dirty="0">
                          <a:effectLst/>
                          <a:uFill>
                            <a:solidFill>
                              <a:srgbClr val="000000"/>
                            </a:solidFill>
                          </a:uFill>
                          <a:latin typeface="+mj-lt"/>
                        </a:rPr>
                        <a:t>Факторы риска</a:t>
                      </a:r>
                      <a:endParaRPr lang="ru-RU" sz="1200" b="1"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35719"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lvl="0" indent="0" algn="ctr">
                        <a:lnSpc>
                          <a:spcPct val="150000"/>
                        </a:lnSpc>
                        <a:spcAft>
                          <a:spcPts val="0"/>
                        </a:spcAft>
                        <a:buFont typeface="+mj-lt"/>
                        <a:buNone/>
                        <a:tabLst/>
                      </a:pPr>
                      <a:r>
                        <a:rPr lang="ru-RU" sz="1200" b="1" spc="0" baseline="0" dirty="0">
                          <a:effectLst/>
                          <a:uFill>
                            <a:solidFill>
                              <a:srgbClr val="000000"/>
                            </a:solidFill>
                          </a:uFill>
                          <a:latin typeface="+mj-lt"/>
                        </a:rPr>
                        <a:t>Баллы</a:t>
                      </a:r>
                      <a:endParaRPr lang="ru-RU" sz="1200" b="1" spc="0" baseline="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35719"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7390483"/>
                  </a:ext>
                </a:extLst>
              </a:tr>
              <a:tr h="296666">
                <a:tc>
                  <a:txBody>
                    <a:bodyPr/>
                    <a:lstStyle/>
                    <a:p>
                      <a:pPr marL="0" indent="28575" algn="l">
                        <a:lnSpc>
                          <a:spcPct val="150000"/>
                        </a:lnSpc>
                        <a:spcAft>
                          <a:spcPts val="0"/>
                        </a:spcAft>
                        <a:tabLst/>
                      </a:pPr>
                      <a:r>
                        <a:rPr lang="ru-RU" sz="1200" dirty="0">
                          <a:effectLst/>
                          <a:uFill>
                            <a:solidFill>
                              <a:srgbClr val="000000"/>
                            </a:solidFill>
                          </a:uFill>
                          <a:latin typeface="+mj-lt"/>
                        </a:rPr>
                        <a:t>С — хроническая сердечная недостаточность/дисфункция левого желудочка</a:t>
                      </a:r>
                      <a:endParaRPr lang="ru-RU" sz="120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35719"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lvl="0" indent="0" algn="ctr">
                        <a:lnSpc>
                          <a:spcPct val="150000"/>
                        </a:lnSpc>
                        <a:spcAft>
                          <a:spcPts val="0"/>
                        </a:spcAft>
                        <a:buFont typeface="+mj-lt"/>
                        <a:buNone/>
                      </a:pPr>
                      <a:r>
                        <a:rPr lang="ru-RU" sz="1200" spc="0" baseline="0" dirty="0">
                          <a:effectLst/>
                          <a:uFill>
                            <a:solidFill>
                              <a:srgbClr val="000000"/>
                            </a:solidFill>
                          </a:uFill>
                          <a:latin typeface="+mj-lt"/>
                        </a:rPr>
                        <a:t>1</a:t>
                      </a:r>
                      <a:endParaRPr lang="ru-RU" sz="1200" spc="0" baseline="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35719"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3036039954"/>
                  </a:ext>
                </a:extLst>
              </a:tr>
              <a:tr h="296666">
                <a:tc>
                  <a:txBody>
                    <a:bodyPr/>
                    <a:lstStyle/>
                    <a:p>
                      <a:pPr marL="0" indent="28575" algn="l">
                        <a:lnSpc>
                          <a:spcPct val="150000"/>
                        </a:lnSpc>
                        <a:spcAft>
                          <a:spcPts val="0"/>
                        </a:spcAft>
                        <a:tabLst/>
                      </a:pPr>
                      <a:r>
                        <a:rPr lang="ru-RU" sz="1200" dirty="0" err="1">
                          <a:effectLst/>
                          <a:uFill>
                            <a:solidFill>
                              <a:srgbClr val="000000"/>
                            </a:solidFill>
                          </a:uFill>
                          <a:latin typeface="+mj-lt"/>
                        </a:rPr>
                        <a:t>H</a:t>
                      </a:r>
                      <a:r>
                        <a:rPr lang="en-US" sz="1200" dirty="0">
                          <a:effectLst/>
                          <a:uFill>
                            <a:solidFill>
                              <a:srgbClr val="000000"/>
                            </a:solidFill>
                          </a:uFill>
                          <a:latin typeface="+mj-lt"/>
                        </a:rPr>
                        <a:t> </a:t>
                      </a:r>
                      <a:r>
                        <a:rPr lang="ru-RU" sz="1200" dirty="0">
                          <a:effectLst/>
                          <a:uFill>
                            <a:solidFill>
                              <a:srgbClr val="000000"/>
                            </a:solidFill>
                          </a:uFill>
                          <a:latin typeface="+mj-lt"/>
                        </a:rPr>
                        <a:t>—</a:t>
                      </a:r>
                      <a:r>
                        <a:rPr lang="en-US" sz="1200" dirty="0">
                          <a:effectLst/>
                          <a:uFill>
                            <a:solidFill>
                              <a:srgbClr val="000000"/>
                            </a:solidFill>
                          </a:uFill>
                          <a:latin typeface="+mj-lt"/>
                        </a:rPr>
                        <a:t> </a:t>
                      </a:r>
                      <a:r>
                        <a:rPr lang="ru-RU" sz="1200" dirty="0">
                          <a:effectLst/>
                          <a:uFill>
                            <a:solidFill>
                              <a:srgbClr val="000000"/>
                            </a:solidFill>
                          </a:uFill>
                          <a:latin typeface="+mj-lt"/>
                        </a:rPr>
                        <a:t>артериальная гипертония</a:t>
                      </a:r>
                      <a:endParaRPr lang="ru-RU" sz="120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35719"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lvl="0" indent="0" algn="ctr">
                        <a:lnSpc>
                          <a:spcPct val="150000"/>
                        </a:lnSpc>
                        <a:spcAft>
                          <a:spcPts val="0"/>
                        </a:spcAft>
                        <a:buFont typeface="+mj-lt"/>
                        <a:buNone/>
                      </a:pPr>
                      <a:r>
                        <a:rPr lang="ru-RU" sz="1200" spc="0" baseline="0" dirty="0">
                          <a:effectLst/>
                          <a:uFill>
                            <a:solidFill>
                              <a:srgbClr val="000000"/>
                            </a:solidFill>
                          </a:uFill>
                          <a:latin typeface="+mj-lt"/>
                        </a:rPr>
                        <a:t>1</a:t>
                      </a:r>
                      <a:endParaRPr lang="ru-RU" sz="1200" spc="0" baseline="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35719"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3705497524"/>
                  </a:ext>
                </a:extLst>
              </a:tr>
              <a:tr h="296666">
                <a:tc>
                  <a:txBody>
                    <a:bodyPr/>
                    <a:lstStyle/>
                    <a:p>
                      <a:pPr marL="0" indent="28575" algn="l">
                        <a:lnSpc>
                          <a:spcPct val="150000"/>
                        </a:lnSpc>
                        <a:spcAft>
                          <a:spcPts val="0"/>
                        </a:spcAft>
                        <a:tabLst/>
                      </a:pPr>
                      <a:r>
                        <a:rPr lang="ru-RU" sz="1200" dirty="0">
                          <a:effectLst/>
                          <a:uFill>
                            <a:solidFill>
                              <a:srgbClr val="000000"/>
                            </a:solidFill>
                          </a:uFill>
                          <a:latin typeface="+mj-lt"/>
                        </a:rPr>
                        <a:t>А</a:t>
                      </a:r>
                      <a:r>
                        <a:rPr lang="en-US" sz="1200" dirty="0">
                          <a:effectLst/>
                          <a:uFill>
                            <a:solidFill>
                              <a:srgbClr val="000000"/>
                            </a:solidFill>
                          </a:uFill>
                          <a:latin typeface="+mj-lt"/>
                        </a:rPr>
                        <a:t> </a:t>
                      </a:r>
                      <a:r>
                        <a:rPr lang="es-ES" sz="1200" dirty="0">
                          <a:effectLst/>
                          <a:uFill>
                            <a:solidFill>
                              <a:srgbClr val="000000"/>
                            </a:solidFill>
                          </a:uFill>
                          <a:latin typeface="+mj-lt"/>
                        </a:rPr>
                        <a:t>— </a:t>
                      </a:r>
                      <a:r>
                        <a:rPr lang="ru-RU" sz="1200" dirty="0">
                          <a:effectLst/>
                          <a:uFill>
                            <a:solidFill>
                              <a:srgbClr val="000000"/>
                            </a:solidFill>
                          </a:uFill>
                          <a:latin typeface="+mj-lt"/>
                        </a:rPr>
                        <a:t>возраст ≥75 лет</a:t>
                      </a:r>
                      <a:endParaRPr lang="ru-RU" sz="120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35719"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lvl="0" indent="0" algn="ctr">
                        <a:lnSpc>
                          <a:spcPct val="150000"/>
                        </a:lnSpc>
                        <a:spcAft>
                          <a:spcPts val="0"/>
                        </a:spcAft>
                        <a:buFont typeface="+mj-lt"/>
                        <a:buNone/>
                      </a:pPr>
                      <a:r>
                        <a:rPr lang="ru-RU" sz="1200" spc="0" baseline="0" dirty="0">
                          <a:effectLst/>
                          <a:uFill>
                            <a:solidFill>
                              <a:srgbClr val="000000"/>
                            </a:solidFill>
                          </a:uFill>
                          <a:latin typeface="+mj-lt"/>
                        </a:rPr>
                        <a:t>2</a:t>
                      </a:r>
                      <a:endParaRPr lang="ru-RU" sz="1200" spc="0" baseline="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35719"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227344032"/>
                  </a:ext>
                </a:extLst>
              </a:tr>
              <a:tr h="296666">
                <a:tc>
                  <a:txBody>
                    <a:bodyPr/>
                    <a:lstStyle/>
                    <a:p>
                      <a:pPr marL="0" indent="28575" algn="l">
                        <a:lnSpc>
                          <a:spcPct val="150000"/>
                        </a:lnSpc>
                        <a:spcAft>
                          <a:spcPts val="0"/>
                        </a:spcAft>
                        <a:tabLst/>
                      </a:pPr>
                      <a:r>
                        <a:rPr lang="ru-RU" sz="1200" dirty="0" err="1">
                          <a:effectLst/>
                          <a:uFill>
                            <a:solidFill>
                              <a:srgbClr val="000000"/>
                            </a:solidFill>
                          </a:uFill>
                          <a:latin typeface="+mj-lt"/>
                        </a:rPr>
                        <a:t>D</a:t>
                      </a:r>
                      <a:r>
                        <a:rPr lang="ru-RU" sz="1200" dirty="0">
                          <a:effectLst/>
                          <a:uFill>
                            <a:solidFill>
                              <a:srgbClr val="000000"/>
                            </a:solidFill>
                          </a:uFill>
                          <a:latin typeface="+mj-lt"/>
                        </a:rPr>
                        <a:t> — диабет</a:t>
                      </a:r>
                      <a:endParaRPr lang="ru-RU" sz="120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35719"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lvl="0" indent="0" algn="ctr">
                        <a:lnSpc>
                          <a:spcPct val="150000"/>
                        </a:lnSpc>
                        <a:spcAft>
                          <a:spcPts val="0"/>
                        </a:spcAft>
                        <a:buFont typeface="+mj-lt"/>
                        <a:buNone/>
                      </a:pPr>
                      <a:r>
                        <a:rPr lang="ru-RU" sz="1200" spc="0" baseline="0" dirty="0">
                          <a:effectLst/>
                          <a:uFill>
                            <a:solidFill>
                              <a:srgbClr val="000000"/>
                            </a:solidFill>
                          </a:uFill>
                          <a:latin typeface="+mj-lt"/>
                        </a:rPr>
                        <a:t>1</a:t>
                      </a:r>
                      <a:endParaRPr lang="ru-RU" sz="1200" spc="0" baseline="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35719"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2911620355"/>
                  </a:ext>
                </a:extLst>
              </a:tr>
              <a:tr h="296666">
                <a:tc>
                  <a:txBody>
                    <a:bodyPr/>
                    <a:lstStyle/>
                    <a:p>
                      <a:pPr marL="0" indent="28575" algn="l">
                        <a:lnSpc>
                          <a:spcPct val="150000"/>
                        </a:lnSpc>
                        <a:spcAft>
                          <a:spcPts val="0"/>
                        </a:spcAft>
                        <a:tabLst/>
                      </a:pPr>
                      <a:r>
                        <a:rPr lang="ru-RU" sz="1200" dirty="0" err="1">
                          <a:effectLst/>
                          <a:uFill>
                            <a:solidFill>
                              <a:srgbClr val="000000"/>
                            </a:solidFill>
                          </a:uFill>
                          <a:latin typeface="+mj-lt"/>
                        </a:rPr>
                        <a:t>S</a:t>
                      </a:r>
                      <a:r>
                        <a:rPr lang="es-ES" sz="1200" dirty="0">
                          <a:effectLst/>
                          <a:uFill>
                            <a:solidFill>
                              <a:srgbClr val="000000"/>
                            </a:solidFill>
                          </a:uFill>
                          <a:latin typeface="+mj-lt"/>
                        </a:rPr>
                        <a:t> </a:t>
                      </a:r>
                      <a:r>
                        <a:rPr lang="ru-RU" sz="1200" dirty="0">
                          <a:effectLst/>
                          <a:uFill>
                            <a:solidFill>
                              <a:srgbClr val="000000"/>
                            </a:solidFill>
                          </a:uFill>
                          <a:latin typeface="+mj-lt"/>
                        </a:rPr>
                        <a:t>—</a:t>
                      </a:r>
                      <a:r>
                        <a:rPr lang="es-ES" sz="1200" dirty="0">
                          <a:effectLst/>
                          <a:uFill>
                            <a:solidFill>
                              <a:srgbClr val="000000"/>
                            </a:solidFill>
                          </a:uFill>
                          <a:latin typeface="+mj-lt"/>
                        </a:rPr>
                        <a:t> </a:t>
                      </a:r>
                      <a:r>
                        <a:rPr lang="ru-RU" sz="1200" dirty="0">
                          <a:effectLst/>
                          <a:uFill>
                            <a:solidFill>
                              <a:srgbClr val="000000"/>
                            </a:solidFill>
                          </a:uFill>
                          <a:latin typeface="+mj-lt"/>
                        </a:rPr>
                        <a:t>ишемический инсульт/транзиторная ишемическая атака/ системные эмболии в анамнезе</a:t>
                      </a:r>
                      <a:endParaRPr lang="ru-RU" sz="120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35719"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lvl="0" indent="0" algn="ctr">
                        <a:lnSpc>
                          <a:spcPct val="150000"/>
                        </a:lnSpc>
                        <a:spcAft>
                          <a:spcPts val="0"/>
                        </a:spcAft>
                        <a:buFont typeface="+mj-lt"/>
                        <a:buNone/>
                      </a:pPr>
                      <a:r>
                        <a:rPr lang="ru-RU" sz="1200" spc="0" baseline="0" dirty="0">
                          <a:effectLst/>
                          <a:uFill>
                            <a:solidFill>
                              <a:srgbClr val="000000"/>
                            </a:solidFill>
                          </a:uFill>
                          <a:latin typeface="+mj-lt"/>
                        </a:rPr>
                        <a:t>2</a:t>
                      </a:r>
                      <a:endParaRPr lang="ru-RU" sz="1200" spc="0" baseline="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35719"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2289205552"/>
                  </a:ext>
                </a:extLst>
              </a:tr>
              <a:tr h="552582">
                <a:tc>
                  <a:txBody>
                    <a:bodyPr/>
                    <a:lstStyle/>
                    <a:p>
                      <a:pPr marL="0" indent="28575" algn="l">
                        <a:lnSpc>
                          <a:spcPct val="150000"/>
                        </a:lnSpc>
                        <a:spcAft>
                          <a:spcPts val="0"/>
                        </a:spcAft>
                        <a:tabLst/>
                      </a:pPr>
                      <a:r>
                        <a:rPr lang="ru-RU" sz="1200" dirty="0" err="1" smtClean="0">
                          <a:effectLst/>
                          <a:uFill>
                            <a:solidFill>
                              <a:srgbClr val="000000"/>
                            </a:solidFill>
                          </a:uFill>
                          <a:latin typeface="+mj-lt"/>
                        </a:rPr>
                        <a:t>VASc</a:t>
                      </a:r>
                      <a:r>
                        <a:rPr lang="ru-RU" sz="1200" dirty="0" smtClean="0">
                          <a:effectLst/>
                          <a:uFill>
                            <a:solidFill>
                              <a:srgbClr val="000000"/>
                            </a:solidFill>
                          </a:uFill>
                          <a:latin typeface="+mj-lt"/>
                        </a:rPr>
                        <a:t> —</a:t>
                      </a:r>
                      <a:r>
                        <a:rPr lang="en-US" sz="1200" dirty="0">
                          <a:effectLst/>
                          <a:uFill>
                            <a:solidFill>
                              <a:srgbClr val="000000"/>
                            </a:solidFill>
                          </a:uFill>
                          <a:latin typeface="+mj-lt"/>
                        </a:rPr>
                        <a:t> c</a:t>
                      </a:r>
                      <a:r>
                        <a:rPr lang="ru-RU" sz="1200" dirty="0" err="1">
                          <a:effectLst/>
                          <a:uFill>
                            <a:solidFill>
                              <a:srgbClr val="000000"/>
                            </a:solidFill>
                          </a:uFill>
                          <a:latin typeface="+mj-lt"/>
                        </a:rPr>
                        <a:t>осудистое</a:t>
                      </a:r>
                      <a:r>
                        <a:rPr lang="ru-RU" sz="1200" dirty="0">
                          <a:effectLst/>
                          <a:uFill>
                            <a:solidFill>
                              <a:srgbClr val="000000"/>
                            </a:solidFill>
                          </a:uFill>
                          <a:latin typeface="+mj-lt"/>
                        </a:rPr>
                        <a:t> заболевание (инфаркт миокарда в анамнезе, атеросклероз периферических артерий нижних конечностей, атеросклеротическая бляшка в аорте)</a:t>
                      </a:r>
                      <a:endParaRPr lang="ru-RU" sz="120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35719"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lvl="0" indent="0" algn="ctr">
                        <a:lnSpc>
                          <a:spcPct val="150000"/>
                        </a:lnSpc>
                        <a:spcAft>
                          <a:spcPts val="0"/>
                        </a:spcAft>
                        <a:buFont typeface="+mj-lt"/>
                        <a:buNone/>
                      </a:pPr>
                      <a:r>
                        <a:rPr lang="ru-RU" sz="1200" spc="0" baseline="0" dirty="0">
                          <a:effectLst/>
                          <a:uFill>
                            <a:solidFill>
                              <a:srgbClr val="000000"/>
                            </a:solidFill>
                          </a:uFill>
                          <a:latin typeface="+mj-lt"/>
                        </a:rPr>
                        <a:t>1</a:t>
                      </a:r>
                      <a:endParaRPr lang="ru-RU" sz="1200" spc="0" baseline="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35719"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20778678"/>
                  </a:ext>
                </a:extLst>
              </a:tr>
              <a:tr h="296666">
                <a:tc>
                  <a:txBody>
                    <a:bodyPr/>
                    <a:lstStyle/>
                    <a:p>
                      <a:pPr marL="0" indent="28575" algn="l">
                        <a:lnSpc>
                          <a:spcPct val="150000"/>
                        </a:lnSpc>
                        <a:spcAft>
                          <a:spcPts val="0"/>
                        </a:spcAft>
                        <a:tabLst/>
                      </a:pPr>
                      <a:r>
                        <a:rPr lang="ru-RU" sz="1200" dirty="0">
                          <a:effectLst/>
                          <a:uFill>
                            <a:solidFill>
                              <a:srgbClr val="000000"/>
                            </a:solidFill>
                          </a:uFill>
                          <a:latin typeface="+mj-lt"/>
                        </a:rPr>
                        <a:t>Возраст 65–74 года</a:t>
                      </a:r>
                      <a:endParaRPr lang="ru-RU" sz="120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35719"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lvl="0" indent="0" algn="ctr">
                        <a:lnSpc>
                          <a:spcPct val="150000"/>
                        </a:lnSpc>
                        <a:spcAft>
                          <a:spcPts val="0"/>
                        </a:spcAft>
                        <a:buFont typeface="+mj-lt"/>
                        <a:buNone/>
                      </a:pPr>
                      <a:r>
                        <a:rPr lang="ru-RU" sz="1200" spc="0" baseline="0" dirty="0">
                          <a:effectLst/>
                          <a:uFill>
                            <a:solidFill>
                              <a:srgbClr val="000000"/>
                            </a:solidFill>
                          </a:uFill>
                          <a:latin typeface="+mj-lt"/>
                        </a:rPr>
                        <a:t>1</a:t>
                      </a:r>
                      <a:endParaRPr lang="ru-RU" sz="1200" spc="0" baseline="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35719"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3812574305"/>
                  </a:ext>
                </a:extLst>
              </a:tr>
              <a:tr h="323087">
                <a:tc>
                  <a:txBody>
                    <a:bodyPr/>
                    <a:lstStyle/>
                    <a:p>
                      <a:pPr marL="0" indent="28575" algn="l">
                        <a:lnSpc>
                          <a:spcPct val="150000"/>
                        </a:lnSpc>
                        <a:spcAft>
                          <a:spcPts val="0"/>
                        </a:spcAft>
                        <a:tabLst/>
                      </a:pPr>
                      <a:r>
                        <a:rPr lang="ru-RU" sz="1200" dirty="0">
                          <a:effectLst/>
                          <a:uFill>
                            <a:solidFill>
                              <a:srgbClr val="000000"/>
                            </a:solidFill>
                          </a:uFill>
                          <a:latin typeface="+mj-lt"/>
                        </a:rPr>
                        <a:t>Женский пол</a:t>
                      </a:r>
                      <a:endParaRPr lang="ru-RU" sz="120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35719"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lvl="0" indent="0" algn="ctr">
                        <a:lnSpc>
                          <a:spcPct val="150000"/>
                        </a:lnSpc>
                        <a:spcAft>
                          <a:spcPts val="0"/>
                        </a:spcAft>
                        <a:buFont typeface="+mj-lt"/>
                        <a:buNone/>
                      </a:pPr>
                      <a:r>
                        <a:rPr lang="ru-RU" sz="1200" spc="0" baseline="0" dirty="0">
                          <a:effectLst/>
                          <a:uFill>
                            <a:solidFill>
                              <a:srgbClr val="000000"/>
                            </a:solidFill>
                          </a:uFill>
                          <a:latin typeface="+mj-lt"/>
                        </a:rPr>
                        <a:t>1</a:t>
                      </a:r>
                      <a:endParaRPr lang="ru-RU" sz="1200" spc="0" baseline="0" dirty="0">
                        <a:solidFill>
                          <a:srgbClr val="000000"/>
                        </a:solidFill>
                        <a:effectLst/>
                        <a:uFill>
                          <a:solidFill>
                            <a:srgbClr val="000000"/>
                          </a:solidFill>
                        </a:uFill>
                        <a:latin typeface="+mj-lt"/>
                        <a:ea typeface="Arial Unicode MS" panose="020B0604020202020204" pitchFamily="34" charset="-128"/>
                        <a:cs typeface="Arial Unicode MS" panose="020B0604020202020204" pitchFamily="34" charset="-128"/>
                      </a:endParaRPr>
                    </a:p>
                  </a:txBody>
                  <a:tcPr marL="72000" marR="35719"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3850659433"/>
                  </a:ext>
                </a:extLst>
              </a:tr>
            </a:tbl>
          </a:graphicData>
        </a:graphic>
      </p:graphicFrame>
    </p:spTree>
    <p:extLst>
      <p:ext uri="{BB962C8B-B14F-4D97-AF65-F5344CB8AC3E}">
        <p14:creationId xmlns:p14="http://schemas.microsoft.com/office/powerpoint/2010/main" val="2306911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0" y="0"/>
            <a:ext cx="6948264" cy="809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Заголовок 1"/>
          <p:cNvSpPr>
            <a:spLocks noGrp="1"/>
          </p:cNvSpPr>
          <p:nvPr>
            <p:ph type="title"/>
          </p:nvPr>
        </p:nvSpPr>
        <p:spPr>
          <a:xfrm>
            <a:off x="501452" y="51470"/>
            <a:ext cx="6446812" cy="646331"/>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Рекомендации по профилактике инсульта и системной тромбоэмболии у пациентов с фибрилляцией предсердий</a:t>
            </a:r>
          </a:p>
        </p:txBody>
      </p:sp>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8" name="Заголовок 1">
            <a:extLst>
              <a:ext uri="{FF2B5EF4-FFF2-40B4-BE49-F238E27FC236}">
                <a16:creationId xmlns:a16="http://schemas.microsoft.com/office/drawing/2014/main" id="{C97FBA6D-C96F-AA46-99CC-502B62978FC6}"/>
              </a:ext>
            </a:extLst>
          </p:cNvPr>
          <p:cNvSpPr txBox="1">
            <a:spLocks/>
          </p:cNvSpPr>
          <p:nvPr/>
        </p:nvSpPr>
        <p:spPr>
          <a:xfrm>
            <a:off x="539552" y="886991"/>
            <a:ext cx="4032448" cy="252028"/>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1400" b="1" dirty="0">
                <a:solidFill>
                  <a:srgbClr val="002060"/>
                </a:solidFill>
              </a:rPr>
              <a:t>Шкала оценки риска кровотечений HAS-BLED</a:t>
            </a:r>
          </a:p>
        </p:txBody>
      </p:sp>
      <p:graphicFrame>
        <p:nvGraphicFramePr>
          <p:cNvPr id="11" name="Таблица 10">
            <a:extLst>
              <a:ext uri="{FF2B5EF4-FFF2-40B4-BE49-F238E27FC236}">
                <a16:creationId xmlns:a16="http://schemas.microsoft.com/office/drawing/2014/main" id="{771158B2-0AD1-2843-8A73-230F6A8F561B}"/>
              </a:ext>
            </a:extLst>
          </p:cNvPr>
          <p:cNvGraphicFramePr>
            <a:graphicFrameLocks noGrp="1"/>
          </p:cNvGraphicFramePr>
          <p:nvPr>
            <p:extLst>
              <p:ext uri="{D42A27DB-BD31-4B8C-83A1-F6EECF244321}">
                <p14:modId xmlns:p14="http://schemas.microsoft.com/office/powerpoint/2010/main" val="2629879577"/>
              </p:ext>
            </p:extLst>
          </p:nvPr>
        </p:nvGraphicFramePr>
        <p:xfrm>
          <a:off x="648000" y="1268783"/>
          <a:ext cx="7812432" cy="2293920"/>
        </p:xfrm>
        <a:graphic>
          <a:graphicData uri="http://schemas.openxmlformats.org/drawingml/2006/table">
            <a:tbl>
              <a:tblPr>
                <a:tableStyleId>{ED083AE6-46FA-4A59-8FB0-9F97EB10719F}</a:tableStyleId>
              </a:tblPr>
              <a:tblGrid>
                <a:gridCol w="1148371">
                  <a:extLst>
                    <a:ext uri="{9D8B030D-6E8A-4147-A177-3AD203B41FA5}">
                      <a16:colId xmlns:a16="http://schemas.microsoft.com/office/drawing/2014/main" val="283672906"/>
                    </a:ext>
                  </a:extLst>
                </a:gridCol>
                <a:gridCol w="5331249">
                  <a:extLst>
                    <a:ext uri="{9D8B030D-6E8A-4147-A177-3AD203B41FA5}">
                      <a16:colId xmlns:a16="http://schemas.microsoft.com/office/drawing/2014/main" val="20001"/>
                    </a:ext>
                  </a:extLst>
                </a:gridCol>
                <a:gridCol w="1332812">
                  <a:extLst>
                    <a:ext uri="{9D8B030D-6E8A-4147-A177-3AD203B41FA5}">
                      <a16:colId xmlns:a16="http://schemas.microsoft.com/office/drawing/2014/main" val="406053410"/>
                    </a:ext>
                  </a:extLst>
                </a:gridCol>
              </a:tblGrid>
              <a:tr h="136773">
                <a:tc>
                  <a:txBody>
                    <a:bodyPr/>
                    <a:lstStyle/>
                    <a:p>
                      <a:pPr marL="0" lvl="0" indent="0" algn="ctr">
                        <a:lnSpc>
                          <a:spcPct val="100000"/>
                        </a:lnSpc>
                        <a:spcAft>
                          <a:spcPts val="0"/>
                        </a:spcAft>
                      </a:pPr>
                      <a:r>
                        <a:rPr lang="ru-RU" sz="1200" b="1" kern="1200" dirty="0">
                          <a:solidFill>
                            <a:schemeClr val="tx1"/>
                          </a:solidFill>
                          <a:effectLst/>
                          <a:uFill>
                            <a:solidFill>
                              <a:srgbClr val="000000"/>
                            </a:solidFill>
                          </a:uFill>
                          <a:latin typeface="+mn-lt"/>
                          <a:ea typeface="+mn-ea"/>
                          <a:cs typeface="+mn-cs"/>
                        </a:rPr>
                        <a:t>Буква*</a:t>
                      </a: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lvl="0" indent="0" algn="ctr">
                        <a:lnSpc>
                          <a:spcPct val="100000"/>
                        </a:lnSpc>
                        <a:spcAft>
                          <a:spcPts val="0"/>
                        </a:spcAft>
                      </a:pPr>
                      <a:r>
                        <a:rPr lang="ru-RU" sz="1200" b="1" kern="1200" dirty="0">
                          <a:solidFill>
                            <a:schemeClr val="tx1"/>
                          </a:solidFill>
                          <a:effectLst/>
                          <a:uFill>
                            <a:solidFill>
                              <a:srgbClr val="000000"/>
                            </a:solidFill>
                          </a:uFill>
                          <a:latin typeface="+mn-lt"/>
                          <a:ea typeface="+mn-ea"/>
                          <a:cs typeface="+mn-cs"/>
                        </a:rPr>
                        <a:t>Клиническая характеристика#</a:t>
                      </a: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lvl="0" indent="0" algn="ctr">
                        <a:lnSpc>
                          <a:spcPct val="100000"/>
                        </a:lnSpc>
                        <a:spcAft>
                          <a:spcPts val="0"/>
                        </a:spcAft>
                      </a:pPr>
                      <a:r>
                        <a:rPr lang="ru-RU" sz="1200" b="1" kern="1200" dirty="0">
                          <a:solidFill>
                            <a:schemeClr val="tx1"/>
                          </a:solidFill>
                          <a:effectLst/>
                          <a:uFill>
                            <a:solidFill>
                              <a:srgbClr val="000000"/>
                            </a:solidFill>
                          </a:uFill>
                          <a:latin typeface="+mn-lt"/>
                          <a:ea typeface="+mn-ea"/>
                          <a:cs typeface="+mn-cs"/>
                        </a:rPr>
                        <a:t>Число баллов</a:t>
                      </a: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7390483"/>
                  </a:ext>
                </a:extLst>
              </a:tr>
              <a:tr h="136773">
                <a:tc>
                  <a:txBody>
                    <a:bodyPr/>
                    <a:lstStyle/>
                    <a:p>
                      <a:pPr lvl="0" indent="0" algn="ctr">
                        <a:lnSpc>
                          <a:spcPct val="100000"/>
                        </a:lnSpc>
                        <a:spcAft>
                          <a:spcPts val="0"/>
                        </a:spcAft>
                      </a:pPr>
                      <a:r>
                        <a:rPr lang="ru-RU" sz="1200" b="0" kern="1200" spc="10" baseline="0" dirty="0">
                          <a:effectLst/>
                          <a:uFill>
                            <a:solidFill>
                              <a:srgbClr val="000000"/>
                            </a:solidFill>
                          </a:uFill>
                          <a:latin typeface="+mn-lt"/>
                        </a:rPr>
                        <a:t>H </a:t>
                      </a:r>
                      <a:endParaRPr lang="ru-RU" sz="1200" b="0" kern="1200" spc="10" baseline="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lvl="0" indent="25400" algn="just">
                        <a:lnSpc>
                          <a:spcPct val="100000"/>
                        </a:lnSpc>
                        <a:spcAft>
                          <a:spcPts val="0"/>
                        </a:spcAft>
                      </a:pPr>
                      <a:r>
                        <a:rPr lang="ru-RU" sz="1200" b="0" kern="1200" spc="10" baseline="0" dirty="0">
                          <a:effectLst/>
                          <a:uFill>
                            <a:solidFill>
                              <a:srgbClr val="000000"/>
                            </a:solidFill>
                          </a:uFill>
                          <a:latin typeface="+mn-lt"/>
                        </a:rPr>
                        <a:t>Гипертония</a:t>
                      </a:r>
                      <a:endParaRPr lang="ru-RU" sz="1200" b="0" kern="1200" spc="10" baseline="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lvl="0" indent="0" algn="ctr">
                        <a:lnSpc>
                          <a:spcPct val="100000"/>
                        </a:lnSpc>
                        <a:spcAft>
                          <a:spcPts val="0"/>
                        </a:spcAft>
                      </a:pPr>
                      <a:r>
                        <a:rPr lang="ru-RU" sz="1200" b="0" kern="1200" spc="10" baseline="0" dirty="0">
                          <a:effectLst/>
                          <a:uFill>
                            <a:solidFill>
                              <a:srgbClr val="000000"/>
                            </a:solidFill>
                          </a:uFill>
                          <a:latin typeface="+mn-lt"/>
                        </a:rPr>
                        <a:t>1 </a:t>
                      </a:r>
                      <a:endParaRPr lang="ru-RU" sz="1200" b="0" kern="1200" spc="10" baseline="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3036039954"/>
                  </a:ext>
                </a:extLst>
              </a:tr>
              <a:tr h="136773">
                <a:tc>
                  <a:txBody>
                    <a:bodyPr/>
                    <a:lstStyle/>
                    <a:p>
                      <a:pPr lvl="0" indent="0" algn="ctr">
                        <a:lnSpc>
                          <a:spcPct val="100000"/>
                        </a:lnSpc>
                        <a:spcAft>
                          <a:spcPts val="0"/>
                        </a:spcAft>
                      </a:pPr>
                      <a:r>
                        <a:rPr lang="ru-RU" sz="1200" b="0" kern="1200" spc="10" baseline="0" dirty="0">
                          <a:effectLst/>
                          <a:uFill>
                            <a:solidFill>
                              <a:srgbClr val="000000"/>
                            </a:solidFill>
                          </a:uFill>
                          <a:latin typeface="+mn-lt"/>
                        </a:rPr>
                        <a:t>A</a:t>
                      </a:r>
                      <a:endParaRPr lang="ru-RU" sz="1200" b="0" kern="1200" spc="10" baseline="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lvl="0" indent="25400" algn="just">
                        <a:lnSpc>
                          <a:spcPct val="100000"/>
                        </a:lnSpc>
                        <a:spcAft>
                          <a:spcPts val="0"/>
                        </a:spcAft>
                      </a:pPr>
                      <a:r>
                        <a:rPr lang="ru-RU" sz="1200" b="0" kern="1200" spc="10" baseline="0" dirty="0">
                          <a:effectLst/>
                          <a:uFill>
                            <a:solidFill>
                              <a:srgbClr val="000000"/>
                            </a:solidFill>
                          </a:uFill>
                          <a:latin typeface="+mn-lt"/>
                        </a:rPr>
                        <a:t>Нарушение функции печени или почек (по 1 баллу)</a:t>
                      </a:r>
                      <a:endParaRPr lang="ru-RU" sz="1200" b="0" kern="1200" spc="10" baseline="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lvl="0" indent="0" algn="ctr">
                        <a:lnSpc>
                          <a:spcPct val="100000"/>
                        </a:lnSpc>
                        <a:spcAft>
                          <a:spcPts val="0"/>
                        </a:spcAft>
                      </a:pPr>
                      <a:r>
                        <a:rPr lang="ru-RU" sz="1200" b="0" kern="1200" spc="10" baseline="0" dirty="0">
                          <a:effectLst/>
                          <a:uFill>
                            <a:solidFill>
                              <a:srgbClr val="000000"/>
                            </a:solidFill>
                          </a:uFill>
                          <a:latin typeface="+mn-lt"/>
                        </a:rPr>
                        <a:t>1 или 2 </a:t>
                      </a:r>
                      <a:endParaRPr lang="ru-RU" sz="1200" b="0" kern="1200" spc="10" baseline="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3705497524"/>
                  </a:ext>
                </a:extLst>
              </a:tr>
              <a:tr h="136773">
                <a:tc>
                  <a:txBody>
                    <a:bodyPr/>
                    <a:lstStyle/>
                    <a:p>
                      <a:pPr lvl="0" indent="0" algn="ctr">
                        <a:lnSpc>
                          <a:spcPct val="100000"/>
                        </a:lnSpc>
                        <a:spcAft>
                          <a:spcPts val="0"/>
                        </a:spcAft>
                      </a:pPr>
                      <a:r>
                        <a:rPr lang="ru-RU" sz="1200" b="0" kern="1200" spc="10" baseline="0" dirty="0">
                          <a:effectLst/>
                          <a:uFill>
                            <a:solidFill>
                              <a:srgbClr val="000000"/>
                            </a:solidFill>
                          </a:uFill>
                          <a:latin typeface="+mn-lt"/>
                        </a:rPr>
                        <a:t>S</a:t>
                      </a:r>
                      <a:endParaRPr lang="ru-RU" sz="1200" b="0" kern="1200" spc="10" baseline="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lvl="0" indent="25400" algn="just">
                        <a:lnSpc>
                          <a:spcPct val="100000"/>
                        </a:lnSpc>
                        <a:spcAft>
                          <a:spcPts val="0"/>
                        </a:spcAft>
                      </a:pPr>
                      <a:r>
                        <a:rPr lang="ru-RU" sz="1200" b="0" kern="1200" spc="10" baseline="0" dirty="0">
                          <a:effectLst/>
                          <a:uFill>
                            <a:solidFill>
                              <a:srgbClr val="000000"/>
                            </a:solidFill>
                          </a:uFill>
                          <a:latin typeface="+mn-lt"/>
                        </a:rPr>
                        <a:t>Инсульт</a:t>
                      </a:r>
                      <a:endParaRPr lang="ru-RU" sz="1200" b="0" kern="1200" spc="10" baseline="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lvl="0" indent="0" algn="ctr">
                        <a:lnSpc>
                          <a:spcPct val="100000"/>
                        </a:lnSpc>
                        <a:spcAft>
                          <a:spcPts val="0"/>
                        </a:spcAft>
                      </a:pPr>
                      <a:r>
                        <a:rPr lang="ru-RU" sz="1200" b="0" kern="1200" spc="10" baseline="0" dirty="0">
                          <a:effectLst/>
                          <a:uFill>
                            <a:solidFill>
                              <a:srgbClr val="000000"/>
                            </a:solidFill>
                          </a:uFill>
                          <a:latin typeface="+mn-lt"/>
                        </a:rPr>
                        <a:t>1 </a:t>
                      </a:r>
                      <a:endParaRPr lang="ru-RU" sz="1200" b="0" kern="1200" spc="10" baseline="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227344032"/>
                  </a:ext>
                </a:extLst>
              </a:tr>
              <a:tr h="136773">
                <a:tc>
                  <a:txBody>
                    <a:bodyPr/>
                    <a:lstStyle/>
                    <a:p>
                      <a:pPr lvl="0" indent="0" algn="ctr">
                        <a:lnSpc>
                          <a:spcPct val="100000"/>
                        </a:lnSpc>
                        <a:spcAft>
                          <a:spcPts val="0"/>
                        </a:spcAft>
                      </a:pPr>
                      <a:r>
                        <a:rPr lang="ru-RU" sz="1200" b="0" kern="1200" spc="10" baseline="0" dirty="0">
                          <a:effectLst/>
                          <a:uFill>
                            <a:solidFill>
                              <a:srgbClr val="000000"/>
                            </a:solidFill>
                          </a:uFill>
                          <a:latin typeface="+mn-lt"/>
                        </a:rPr>
                        <a:t>B</a:t>
                      </a:r>
                      <a:endParaRPr lang="ru-RU" sz="1200" b="0" kern="1200" spc="10" baseline="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lvl="0" indent="25400" algn="just">
                        <a:lnSpc>
                          <a:spcPct val="100000"/>
                        </a:lnSpc>
                        <a:spcAft>
                          <a:spcPts val="0"/>
                        </a:spcAft>
                      </a:pPr>
                      <a:r>
                        <a:rPr lang="ru-RU" sz="1200" b="0" kern="1200" spc="10" baseline="0" dirty="0">
                          <a:effectLst/>
                          <a:uFill>
                            <a:solidFill>
                              <a:srgbClr val="000000"/>
                            </a:solidFill>
                          </a:uFill>
                          <a:latin typeface="+mn-lt"/>
                        </a:rPr>
                        <a:t>Кровотечение</a:t>
                      </a:r>
                      <a:endParaRPr lang="ru-RU" sz="1200" b="0" kern="1200" spc="10" baseline="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lvl="0" indent="0" algn="ctr">
                        <a:lnSpc>
                          <a:spcPct val="100000"/>
                        </a:lnSpc>
                        <a:spcAft>
                          <a:spcPts val="0"/>
                        </a:spcAft>
                      </a:pPr>
                      <a:r>
                        <a:rPr lang="ru-RU" sz="1200" b="0" kern="1200" spc="10" baseline="0" dirty="0">
                          <a:effectLst/>
                          <a:uFill>
                            <a:solidFill>
                              <a:srgbClr val="000000"/>
                            </a:solidFill>
                          </a:uFill>
                          <a:latin typeface="+mn-lt"/>
                        </a:rPr>
                        <a:t>1 </a:t>
                      </a:r>
                      <a:endParaRPr lang="ru-RU" sz="1200" b="0" kern="1200" spc="10" baseline="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2911620355"/>
                  </a:ext>
                </a:extLst>
              </a:tr>
              <a:tr h="136773">
                <a:tc>
                  <a:txBody>
                    <a:bodyPr/>
                    <a:lstStyle/>
                    <a:p>
                      <a:pPr lvl="0" indent="0" algn="ctr">
                        <a:lnSpc>
                          <a:spcPct val="100000"/>
                        </a:lnSpc>
                        <a:spcAft>
                          <a:spcPts val="0"/>
                        </a:spcAft>
                      </a:pPr>
                      <a:r>
                        <a:rPr lang="ru-RU" sz="1200" b="0" kern="1200" spc="10" baseline="0" dirty="0">
                          <a:effectLst/>
                          <a:uFill>
                            <a:solidFill>
                              <a:srgbClr val="000000"/>
                            </a:solidFill>
                          </a:uFill>
                          <a:latin typeface="+mn-lt"/>
                        </a:rPr>
                        <a:t>L</a:t>
                      </a:r>
                      <a:endParaRPr lang="ru-RU" sz="1200" b="0" kern="1200" spc="10" baseline="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lvl="0" indent="25400" algn="just">
                        <a:lnSpc>
                          <a:spcPct val="100000"/>
                        </a:lnSpc>
                        <a:spcAft>
                          <a:spcPts val="0"/>
                        </a:spcAft>
                      </a:pPr>
                      <a:r>
                        <a:rPr lang="ru-RU" sz="1200" b="0" kern="1200" spc="10" baseline="0" dirty="0">
                          <a:effectLst/>
                          <a:uFill>
                            <a:solidFill>
                              <a:srgbClr val="000000"/>
                            </a:solidFill>
                          </a:uFill>
                          <a:latin typeface="+mn-lt"/>
                        </a:rPr>
                        <a:t>Лабильное МНО</a:t>
                      </a:r>
                      <a:endParaRPr lang="ru-RU" sz="1200" b="0" kern="1200" spc="10" baseline="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lvl="0" indent="0" algn="ctr">
                        <a:lnSpc>
                          <a:spcPct val="100000"/>
                        </a:lnSpc>
                        <a:spcAft>
                          <a:spcPts val="0"/>
                        </a:spcAft>
                      </a:pPr>
                      <a:r>
                        <a:rPr lang="ru-RU" sz="1200" b="0" kern="1200" spc="10" baseline="0" dirty="0">
                          <a:effectLst/>
                          <a:uFill>
                            <a:solidFill>
                              <a:srgbClr val="000000"/>
                            </a:solidFill>
                          </a:uFill>
                          <a:latin typeface="+mn-lt"/>
                        </a:rPr>
                        <a:t>1 </a:t>
                      </a:r>
                      <a:endParaRPr lang="ru-RU" sz="1200" b="0" kern="1200" spc="10" baseline="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2289205552"/>
                  </a:ext>
                </a:extLst>
              </a:tr>
              <a:tr h="136773">
                <a:tc>
                  <a:txBody>
                    <a:bodyPr/>
                    <a:lstStyle/>
                    <a:p>
                      <a:pPr lvl="0" indent="0" algn="ctr">
                        <a:lnSpc>
                          <a:spcPct val="100000"/>
                        </a:lnSpc>
                        <a:spcAft>
                          <a:spcPts val="0"/>
                        </a:spcAft>
                      </a:pPr>
                      <a:r>
                        <a:rPr lang="ru-RU" sz="1200" b="0" kern="1200" spc="10" baseline="0" dirty="0">
                          <a:effectLst/>
                          <a:uFill>
                            <a:solidFill>
                              <a:srgbClr val="000000"/>
                            </a:solidFill>
                          </a:uFill>
                          <a:latin typeface="+mn-lt"/>
                        </a:rPr>
                        <a:t>E</a:t>
                      </a:r>
                      <a:endParaRPr lang="ru-RU" sz="1200" b="0" kern="1200" spc="10" baseline="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lvl="0" indent="25400" algn="just">
                        <a:lnSpc>
                          <a:spcPct val="100000"/>
                        </a:lnSpc>
                        <a:spcAft>
                          <a:spcPts val="0"/>
                        </a:spcAft>
                      </a:pPr>
                      <a:r>
                        <a:rPr lang="ru-RU" sz="1200" b="0" kern="1200" spc="10" baseline="0" dirty="0">
                          <a:effectLst/>
                          <a:uFill>
                            <a:solidFill>
                              <a:srgbClr val="000000"/>
                            </a:solidFill>
                          </a:uFill>
                          <a:latin typeface="+mn-lt"/>
                        </a:rPr>
                        <a:t>Возраст &gt;65 лет</a:t>
                      </a:r>
                      <a:endParaRPr lang="ru-RU" sz="1200" b="0" kern="1200" spc="10" baseline="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lvl="0" indent="0" algn="ctr">
                        <a:lnSpc>
                          <a:spcPct val="100000"/>
                        </a:lnSpc>
                        <a:spcAft>
                          <a:spcPts val="0"/>
                        </a:spcAft>
                      </a:pPr>
                      <a:r>
                        <a:rPr lang="ru-RU" sz="1200" b="0" kern="1200" spc="10" baseline="0" dirty="0">
                          <a:effectLst/>
                          <a:uFill>
                            <a:solidFill>
                              <a:srgbClr val="000000"/>
                            </a:solidFill>
                          </a:uFill>
                          <a:latin typeface="+mn-lt"/>
                        </a:rPr>
                        <a:t>1 </a:t>
                      </a:r>
                      <a:endParaRPr lang="ru-RU" sz="1200" b="0" kern="1200" spc="10" baseline="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20778678"/>
                  </a:ext>
                </a:extLst>
              </a:tr>
              <a:tr h="136773">
                <a:tc>
                  <a:txBody>
                    <a:bodyPr/>
                    <a:lstStyle/>
                    <a:p>
                      <a:pPr lvl="0" indent="0" algn="ctr">
                        <a:lnSpc>
                          <a:spcPct val="100000"/>
                        </a:lnSpc>
                        <a:spcAft>
                          <a:spcPts val="0"/>
                        </a:spcAft>
                      </a:pPr>
                      <a:r>
                        <a:rPr lang="ru-RU" sz="1200" b="0" kern="1200" spc="10" baseline="0" dirty="0">
                          <a:effectLst/>
                          <a:uFill>
                            <a:solidFill>
                              <a:srgbClr val="000000"/>
                            </a:solidFill>
                          </a:uFill>
                          <a:latin typeface="+mn-lt"/>
                        </a:rPr>
                        <a:t>D</a:t>
                      </a:r>
                      <a:endParaRPr lang="ru-RU" sz="1200" b="0" kern="1200" spc="10" baseline="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lvl="0" indent="25400" algn="just">
                        <a:lnSpc>
                          <a:spcPct val="100000"/>
                        </a:lnSpc>
                        <a:spcAft>
                          <a:spcPts val="0"/>
                        </a:spcAft>
                      </a:pPr>
                      <a:r>
                        <a:rPr lang="ru-RU" sz="1200" b="0" kern="1200" spc="10" baseline="0" dirty="0">
                          <a:effectLst/>
                          <a:uFill>
                            <a:solidFill>
                              <a:srgbClr val="000000"/>
                            </a:solidFill>
                          </a:uFill>
                          <a:latin typeface="+mn-lt"/>
                        </a:rPr>
                        <a:t>Лекарства или алкоголь (по 1 баллу) </a:t>
                      </a:r>
                      <a:endParaRPr lang="ru-RU" sz="1200" b="0" kern="1200" spc="10" baseline="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lvl="0" indent="0" algn="ctr">
                        <a:lnSpc>
                          <a:spcPct val="100000"/>
                        </a:lnSpc>
                        <a:spcAft>
                          <a:spcPts val="0"/>
                        </a:spcAft>
                      </a:pPr>
                      <a:r>
                        <a:rPr lang="ru-RU" sz="1200" b="0" kern="1200" spc="10" baseline="0" dirty="0">
                          <a:effectLst/>
                          <a:uFill>
                            <a:solidFill>
                              <a:srgbClr val="000000"/>
                            </a:solidFill>
                          </a:uFill>
                          <a:latin typeface="+mn-lt"/>
                        </a:rPr>
                        <a:t>1 или 2 </a:t>
                      </a:r>
                      <a:endParaRPr lang="ru-RU" sz="1200" b="0" kern="1200" spc="10" baseline="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3812574305"/>
                  </a:ext>
                </a:extLst>
              </a:tr>
              <a:tr h="136773">
                <a:tc gridSpan="3">
                  <a:txBody>
                    <a:bodyPr/>
                    <a:lstStyle/>
                    <a:p>
                      <a:pPr marL="0" lvl="0" indent="0" algn="ctr">
                        <a:lnSpc>
                          <a:spcPct val="100000"/>
                        </a:lnSpc>
                        <a:spcAft>
                          <a:spcPts val="0"/>
                        </a:spcAft>
                      </a:pPr>
                      <a:r>
                        <a:rPr lang="ru-RU" sz="1200" b="0" kern="1200" spc="10" baseline="0" dirty="0">
                          <a:effectLst/>
                          <a:uFill>
                            <a:solidFill>
                              <a:srgbClr val="000000"/>
                            </a:solidFill>
                          </a:uFill>
                          <a:latin typeface="+mn-lt"/>
                        </a:rPr>
                        <a:t>Максимум 9 баллов</a:t>
                      </a:r>
                      <a:endParaRPr lang="ru-RU" sz="1200" b="0" kern="1200" spc="10" baseline="0" dirty="0">
                        <a:solidFill>
                          <a:srgbClr val="000000"/>
                        </a:solidFill>
                        <a:effectLst/>
                        <a:uFill>
                          <a:solidFill>
                            <a:srgbClr val="000000"/>
                          </a:solidFill>
                        </a:uFill>
                        <a:latin typeface="+mn-lt"/>
                        <a:ea typeface="Arial Unicode MS" panose="020B0604020202020204" pitchFamily="34" charset="-128"/>
                        <a:cs typeface="Arial Unicode MS" panose="020B0604020202020204" pitchFamily="34"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hMerge="1">
                  <a:txBody>
                    <a:bodyPr/>
                    <a:lstStyle/>
                    <a:p>
                      <a:endParaRPr lang="ru-R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3850659433"/>
                  </a:ext>
                </a:extLst>
              </a:tr>
            </a:tbl>
          </a:graphicData>
        </a:graphic>
      </p:graphicFrame>
      <p:sp>
        <p:nvSpPr>
          <p:cNvPr id="16" name="Прямоугольник 15">
            <a:extLst>
              <a:ext uri="{FF2B5EF4-FFF2-40B4-BE49-F238E27FC236}">
                <a16:creationId xmlns:a16="http://schemas.microsoft.com/office/drawing/2014/main" id="{D2CF0DC0-3331-DF48-A01F-CD7F26A531B8}"/>
              </a:ext>
            </a:extLst>
          </p:cNvPr>
          <p:cNvSpPr/>
          <p:nvPr/>
        </p:nvSpPr>
        <p:spPr>
          <a:xfrm>
            <a:off x="611560" y="3670161"/>
            <a:ext cx="7967375" cy="1061829"/>
          </a:xfrm>
          <a:prstGeom prst="rect">
            <a:avLst/>
          </a:prstGeom>
        </p:spPr>
        <p:txBody>
          <a:bodyPr wrap="square">
            <a:spAutoFit/>
          </a:bodyPr>
          <a:lstStyle/>
          <a:p>
            <a:pPr indent="23813" algn="just">
              <a:spcAft>
                <a:spcPts val="0"/>
              </a:spcAft>
            </a:pPr>
            <a:r>
              <a:rPr lang="ru-RU" sz="900" i="1" dirty="0">
                <a:solidFill>
                  <a:srgbClr val="000000"/>
                </a:solidFill>
                <a:uFill>
                  <a:solidFill>
                    <a:srgbClr val="000000"/>
                  </a:solidFill>
                </a:uFill>
                <a:latin typeface="Cambria" panose="02040503050406030204" pitchFamily="18" charset="0"/>
                <a:ea typeface="Arial Unicode MS" panose="020B0604020202020204" pitchFamily="34" charset="-128"/>
                <a:cs typeface="Times New Roman" panose="02020603050405020304" pitchFamily="18" charset="0"/>
              </a:rPr>
              <a:t>Н — гипертония, систолическое АД &gt;160 мм рт. ст. А — нарушение функции почек или печени: диализ, трансплантация почки или сывороточный </a:t>
            </a:r>
            <a:r>
              <a:rPr lang="ru-RU" sz="900" i="1" dirty="0" err="1">
                <a:solidFill>
                  <a:srgbClr val="000000"/>
                </a:solidFill>
                <a:uFill>
                  <a:solidFill>
                    <a:srgbClr val="000000"/>
                  </a:solidFill>
                </a:uFill>
                <a:latin typeface="Cambria" panose="02040503050406030204" pitchFamily="18" charset="0"/>
                <a:ea typeface="Arial Unicode MS" panose="020B0604020202020204" pitchFamily="34" charset="-128"/>
                <a:cs typeface="Times New Roman" panose="02020603050405020304" pitchFamily="18" charset="0"/>
              </a:rPr>
              <a:t>креатинин</a:t>
            </a:r>
            <a:r>
              <a:rPr lang="ru-RU" sz="900" i="1" dirty="0">
                <a:solidFill>
                  <a:srgbClr val="000000"/>
                </a:solidFill>
                <a:uFill>
                  <a:solidFill>
                    <a:srgbClr val="000000"/>
                  </a:solidFill>
                </a:uFill>
                <a:latin typeface="Cambria" panose="02040503050406030204" pitchFamily="18" charset="0"/>
                <a:ea typeface="Arial Unicode MS" panose="020B0604020202020204" pitchFamily="34" charset="-128"/>
                <a:cs typeface="Times New Roman" panose="02020603050405020304" pitchFamily="18" charset="0"/>
              </a:rPr>
              <a:t> ≥200 </a:t>
            </a:r>
            <a:r>
              <a:rPr lang="ru-RU" sz="900" i="1" dirty="0" err="1">
                <a:solidFill>
                  <a:srgbClr val="000000"/>
                </a:solidFill>
                <a:uFill>
                  <a:solidFill>
                    <a:srgbClr val="000000"/>
                  </a:solidFill>
                </a:uFill>
                <a:latin typeface="Cambria" panose="02040503050406030204" pitchFamily="18" charset="0"/>
                <a:ea typeface="Arial Unicode MS" panose="020B0604020202020204" pitchFamily="34" charset="-128"/>
                <a:cs typeface="Times New Roman" panose="02020603050405020304" pitchFamily="18" charset="0"/>
              </a:rPr>
              <a:t>ммоль</a:t>
            </a:r>
            <a:r>
              <a:rPr lang="ru-RU" sz="900" i="1" dirty="0">
                <a:solidFill>
                  <a:srgbClr val="000000"/>
                </a:solidFill>
                <a:uFill>
                  <a:solidFill>
                    <a:srgbClr val="000000"/>
                  </a:solidFill>
                </a:uFill>
                <a:latin typeface="Cambria" panose="02040503050406030204" pitchFamily="18" charset="0"/>
                <a:ea typeface="Arial Unicode MS" panose="020B0604020202020204" pitchFamily="34" charset="-128"/>
                <a:cs typeface="Times New Roman" panose="02020603050405020304" pitchFamily="18" charset="0"/>
              </a:rPr>
              <a:t>/л; хроническое заболевание печени (например, цирроз) или биохимические признаки серьезного поражения печени (например, уровень билирубина по крайней мере в 2 раза выше верхней границы нормы в сочетании с повышением активности АСТ/АЛТ/щелочной фосфатазы более чем в 3 раза по сравнению с верхней границей нормы и т.д.). </a:t>
            </a:r>
            <a:r>
              <a:rPr lang="ru-RU" sz="900" i="1" dirty="0" err="1">
                <a:solidFill>
                  <a:srgbClr val="000000"/>
                </a:solidFill>
                <a:uFill>
                  <a:solidFill>
                    <a:srgbClr val="000000"/>
                  </a:solidFill>
                </a:uFill>
                <a:latin typeface="Cambria" panose="02040503050406030204" pitchFamily="18" charset="0"/>
                <a:ea typeface="Arial Unicode MS" panose="020B0604020202020204" pitchFamily="34" charset="-128"/>
                <a:cs typeface="Times New Roman" panose="02020603050405020304" pitchFamily="18" charset="0"/>
              </a:rPr>
              <a:t>S</a:t>
            </a:r>
            <a:r>
              <a:rPr lang="ru-RU" sz="900" i="1" dirty="0">
                <a:solidFill>
                  <a:srgbClr val="000000"/>
                </a:solidFill>
                <a:uFill>
                  <a:solidFill>
                    <a:srgbClr val="000000"/>
                  </a:solidFill>
                </a:uFill>
                <a:latin typeface="Cambria" panose="02040503050406030204" pitchFamily="18" charset="0"/>
                <a:ea typeface="Arial Unicode MS" panose="020B0604020202020204" pitchFamily="34" charset="-128"/>
                <a:cs typeface="Times New Roman" panose="02020603050405020304" pitchFamily="18" charset="0"/>
              </a:rPr>
              <a:t> — инсульт в анамнезе. В — кровотечение в анамнезе и/или предрасположенность к кровотечению, например, геморрагический диатез, анемия и т.д. </a:t>
            </a:r>
            <a:r>
              <a:rPr lang="ru-RU" sz="900" i="1" dirty="0" err="1">
                <a:solidFill>
                  <a:srgbClr val="000000"/>
                </a:solidFill>
                <a:uFill>
                  <a:solidFill>
                    <a:srgbClr val="000000"/>
                  </a:solidFill>
                </a:uFill>
                <a:latin typeface="Cambria" panose="02040503050406030204" pitchFamily="18" charset="0"/>
                <a:ea typeface="Arial Unicode MS" panose="020B0604020202020204" pitchFamily="34" charset="-128"/>
                <a:cs typeface="Times New Roman" panose="02020603050405020304" pitchFamily="18" charset="0"/>
              </a:rPr>
              <a:t>L</a:t>
            </a:r>
            <a:r>
              <a:rPr lang="ru-RU" sz="900" i="1" dirty="0">
                <a:solidFill>
                  <a:srgbClr val="000000"/>
                </a:solidFill>
                <a:uFill>
                  <a:solidFill>
                    <a:srgbClr val="000000"/>
                  </a:solidFill>
                </a:uFill>
                <a:latin typeface="Cambria" panose="02040503050406030204" pitchFamily="18" charset="0"/>
                <a:ea typeface="Arial Unicode MS" panose="020B0604020202020204" pitchFamily="34" charset="-128"/>
                <a:cs typeface="Times New Roman" panose="02020603050405020304" pitchFamily="18" charset="0"/>
              </a:rPr>
              <a:t> — лабильное МНО: нестабильное/высокое МНО или &lt;60% измерений МНО в пределах целевого диапазона. Е — возраст старше 65 лет. </a:t>
            </a:r>
            <a:r>
              <a:rPr lang="ru-RU" sz="900" i="1" dirty="0" err="1">
                <a:solidFill>
                  <a:srgbClr val="000000"/>
                </a:solidFill>
                <a:uFill>
                  <a:solidFill>
                    <a:srgbClr val="000000"/>
                  </a:solidFill>
                </a:uFill>
                <a:latin typeface="Cambria" panose="02040503050406030204" pitchFamily="18" charset="0"/>
                <a:ea typeface="Arial Unicode MS" panose="020B0604020202020204" pitchFamily="34" charset="-128"/>
                <a:cs typeface="Times New Roman" panose="02020603050405020304" pitchFamily="18" charset="0"/>
              </a:rPr>
              <a:t>D</a:t>
            </a:r>
            <a:r>
              <a:rPr lang="ru-RU" sz="900" i="1" dirty="0">
                <a:solidFill>
                  <a:srgbClr val="000000"/>
                </a:solidFill>
                <a:uFill>
                  <a:solidFill>
                    <a:srgbClr val="000000"/>
                  </a:solidFill>
                </a:uFill>
                <a:latin typeface="Cambria" panose="02040503050406030204" pitchFamily="18" charset="0"/>
                <a:ea typeface="Arial Unicode MS" panose="020B0604020202020204" pitchFamily="34" charset="-128"/>
                <a:cs typeface="Times New Roman" panose="02020603050405020304" pitchFamily="18" charset="0"/>
              </a:rPr>
              <a:t> — лекарства/алкоголь, сопутствующий прием </a:t>
            </a:r>
            <a:r>
              <a:rPr lang="ru-RU" sz="900" i="1" dirty="0" err="1">
                <a:solidFill>
                  <a:srgbClr val="000000"/>
                </a:solidFill>
                <a:uFill>
                  <a:solidFill>
                    <a:srgbClr val="000000"/>
                  </a:solidFill>
                </a:uFill>
                <a:latin typeface="Cambria" panose="02040503050406030204" pitchFamily="18" charset="0"/>
                <a:ea typeface="Arial Unicode MS" panose="020B0604020202020204" pitchFamily="34" charset="-128"/>
                <a:cs typeface="Times New Roman" panose="02020603050405020304" pitchFamily="18" charset="0"/>
              </a:rPr>
              <a:t>антитромбоцитарных</a:t>
            </a:r>
            <a:r>
              <a:rPr lang="ru-RU" sz="900" i="1" dirty="0">
                <a:solidFill>
                  <a:srgbClr val="000000"/>
                </a:solidFill>
                <a:uFill>
                  <a:solidFill>
                    <a:srgbClr val="000000"/>
                  </a:solidFill>
                </a:uFill>
                <a:latin typeface="Cambria" panose="02040503050406030204" pitchFamily="18" charset="0"/>
                <a:ea typeface="Arial Unicode MS" panose="020B0604020202020204" pitchFamily="34" charset="-128"/>
                <a:cs typeface="Times New Roman" panose="02020603050405020304" pitchFamily="18" charset="0"/>
              </a:rPr>
              <a:t>, нестероидных противовоспалительных средств (НПВС) или злоупотребление алкоголем.</a:t>
            </a:r>
            <a:endParaRPr lang="ru-RU" sz="900" dirty="0">
              <a:solidFill>
                <a:srgbClr val="000000"/>
              </a:solidFill>
              <a:uFill>
                <a:solidFill>
                  <a:srgbClr val="000000"/>
                </a:solidFill>
              </a:uFill>
              <a:latin typeface="Cambria" panose="02040503050406030204" pitchFamily="18"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687648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0" y="0"/>
            <a:ext cx="6948264" cy="809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Заголовок 1"/>
          <p:cNvSpPr>
            <a:spLocks noGrp="1"/>
          </p:cNvSpPr>
          <p:nvPr>
            <p:ph type="title"/>
          </p:nvPr>
        </p:nvSpPr>
        <p:spPr>
          <a:xfrm>
            <a:off x="501452" y="51470"/>
            <a:ext cx="6446812" cy="646331"/>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Рекомендации по профилактике инсульта и системной тромбоэмболии у пациентов с фибрилляцией </a:t>
            </a:r>
            <a:r>
              <a:rPr lang="ru-RU" sz="1800" b="1" dirty="0">
                <a:solidFill>
                  <a:srgbClr val="005DAC"/>
                </a:solidFill>
                <a:latin typeface="Calibri" panose="020F0502020204030204" pitchFamily="34" charset="0"/>
              </a:rPr>
              <a:t>предсердий</a:t>
            </a:r>
            <a:endParaRPr lang="ru-RU" sz="1800" b="1" dirty="0">
              <a:solidFill>
                <a:srgbClr val="005DAC"/>
              </a:solidFill>
              <a:latin typeface="Calibri" panose="020F0502020204030204" pitchFamily="34" charset="0"/>
            </a:endParaRPr>
          </a:p>
        </p:txBody>
      </p:sp>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8" name="Заголовок 1">
            <a:extLst>
              <a:ext uri="{FF2B5EF4-FFF2-40B4-BE49-F238E27FC236}">
                <a16:creationId xmlns:a16="http://schemas.microsoft.com/office/drawing/2014/main" id="{C97FBA6D-C96F-AA46-99CC-502B62978FC6}"/>
              </a:ext>
            </a:extLst>
          </p:cNvPr>
          <p:cNvSpPr txBox="1">
            <a:spLocks/>
          </p:cNvSpPr>
          <p:nvPr/>
        </p:nvSpPr>
        <p:spPr>
          <a:xfrm>
            <a:off x="539551" y="886990"/>
            <a:ext cx="8039383" cy="230311"/>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1400" b="1" dirty="0">
                <a:solidFill>
                  <a:srgbClr val="002060"/>
                </a:solidFill>
              </a:rPr>
              <a:t>Факторы риска кровотечений у больных фибрилляцией предсердий, получающих антикоагулянты</a:t>
            </a:r>
          </a:p>
        </p:txBody>
      </p:sp>
      <p:graphicFrame>
        <p:nvGraphicFramePr>
          <p:cNvPr id="11" name="Таблица 10">
            <a:extLst>
              <a:ext uri="{FF2B5EF4-FFF2-40B4-BE49-F238E27FC236}">
                <a16:creationId xmlns:a16="http://schemas.microsoft.com/office/drawing/2014/main" id="{771158B2-0AD1-2843-8A73-230F6A8F561B}"/>
              </a:ext>
            </a:extLst>
          </p:cNvPr>
          <p:cNvGraphicFramePr>
            <a:graphicFrameLocks noGrp="1"/>
          </p:cNvGraphicFramePr>
          <p:nvPr>
            <p:extLst>
              <p:ext uri="{D42A27DB-BD31-4B8C-83A1-F6EECF244321}">
                <p14:modId xmlns:p14="http://schemas.microsoft.com/office/powerpoint/2010/main" val="525844197"/>
              </p:ext>
            </p:extLst>
          </p:nvPr>
        </p:nvGraphicFramePr>
        <p:xfrm>
          <a:off x="647999" y="1268783"/>
          <a:ext cx="3419945" cy="2923078"/>
        </p:xfrm>
        <a:graphic>
          <a:graphicData uri="http://schemas.openxmlformats.org/drawingml/2006/table">
            <a:tbl>
              <a:tblPr>
                <a:tableStyleId>{ED083AE6-46FA-4A59-8FB0-9F97EB10719F}</a:tableStyleId>
              </a:tblPr>
              <a:tblGrid>
                <a:gridCol w="3419945">
                  <a:extLst>
                    <a:ext uri="{9D8B030D-6E8A-4147-A177-3AD203B41FA5}">
                      <a16:colId xmlns:a16="http://schemas.microsoft.com/office/drawing/2014/main" val="283672906"/>
                    </a:ext>
                  </a:extLst>
                </a:gridCol>
              </a:tblGrid>
              <a:tr h="136773">
                <a:tc>
                  <a:txBody>
                    <a:bodyPr/>
                    <a:lstStyle/>
                    <a:p>
                      <a:pPr indent="0" algn="just">
                        <a:lnSpc>
                          <a:spcPct val="100000"/>
                        </a:lnSpc>
                        <a:spcBef>
                          <a:spcPts val="0"/>
                        </a:spcBef>
                        <a:spcAft>
                          <a:spcPts val="0"/>
                        </a:spcAft>
                      </a:pPr>
                      <a:r>
                        <a:rPr lang="x-none" sz="900" b="1" kern="1200" spc="10" baseline="0">
                          <a:solidFill>
                            <a:schemeClr val="tx1"/>
                          </a:solidFill>
                          <a:effectLst/>
                          <a:uFill>
                            <a:solidFill>
                              <a:srgbClr val="000000"/>
                            </a:solidFill>
                          </a:uFill>
                          <a:latin typeface="+mn-lt"/>
                          <a:ea typeface="+mn-ea"/>
                          <a:cs typeface="+mn-cs"/>
                        </a:rPr>
                        <a:t>Модифицируемые факторы риска</a:t>
                      </a:r>
                      <a:endParaRPr lang="ru-RU" sz="900" b="1" kern="1200" spc="10" baseline="0" dirty="0">
                        <a:solidFill>
                          <a:schemeClr val="tx1"/>
                        </a:solidFill>
                        <a:effectLst/>
                        <a:uFill>
                          <a:solidFill>
                            <a:srgbClr val="000000"/>
                          </a:solidFill>
                        </a:uFill>
                        <a:latin typeface="+mn-lt"/>
                        <a:ea typeface="+mn-ea"/>
                        <a:cs typeface="+mn-cs"/>
                      </a:endParaRP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7390483"/>
                  </a:ext>
                </a:extLst>
              </a:tr>
              <a:tr h="136773">
                <a:tc>
                  <a:txBody>
                    <a:bodyPr/>
                    <a:lstStyle/>
                    <a:p>
                      <a:pPr indent="0" algn="just">
                        <a:lnSpc>
                          <a:spcPct val="100000"/>
                        </a:lnSpc>
                        <a:spcBef>
                          <a:spcPts val="0"/>
                        </a:spcBef>
                        <a:spcAft>
                          <a:spcPts val="0"/>
                        </a:spcAft>
                      </a:pPr>
                      <a:r>
                        <a:rPr lang="ru-RU" sz="900" b="0" kern="1200" spc="10" baseline="0" dirty="0">
                          <a:solidFill>
                            <a:schemeClr val="tx1"/>
                          </a:solidFill>
                          <a:effectLst/>
                          <a:uFill>
                            <a:solidFill>
                              <a:srgbClr val="000000"/>
                            </a:solidFill>
                          </a:uFill>
                          <a:latin typeface="+mn-lt"/>
                          <a:ea typeface="+mn-ea"/>
                          <a:cs typeface="+mn-cs"/>
                        </a:rPr>
                        <a:t>Артериальная гипертония (особенно если САД &gt;160 мм </a:t>
                      </a:r>
                      <a:r>
                        <a:rPr lang="ru-RU" sz="900" b="0" kern="1200" spc="10" baseline="0" dirty="0" err="1">
                          <a:solidFill>
                            <a:schemeClr val="tx1"/>
                          </a:solidFill>
                          <a:effectLst/>
                          <a:uFill>
                            <a:solidFill>
                              <a:srgbClr val="000000"/>
                            </a:solidFill>
                          </a:uFill>
                          <a:latin typeface="+mn-lt"/>
                          <a:ea typeface="+mn-ea"/>
                          <a:cs typeface="+mn-cs"/>
                        </a:rPr>
                        <a:t>рт.ст</a:t>
                      </a:r>
                      <a:r>
                        <a:rPr lang="ru-RU" sz="900" b="0" kern="1200" spc="10" baseline="0" dirty="0">
                          <a:solidFill>
                            <a:schemeClr val="tx1"/>
                          </a:solidFill>
                          <a:effectLst/>
                          <a:uFill>
                            <a:solidFill>
                              <a:srgbClr val="000000"/>
                            </a:solidFill>
                          </a:uFill>
                          <a:latin typeface="+mn-lt"/>
                          <a:ea typeface="+mn-ea"/>
                          <a:cs typeface="+mn-cs"/>
                        </a:rPr>
                        <a:t>.)</a:t>
                      </a: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3036039954"/>
                  </a:ext>
                </a:extLst>
              </a:tr>
              <a:tr h="524615">
                <a:tc>
                  <a:txBody>
                    <a:bodyPr/>
                    <a:lstStyle/>
                    <a:p>
                      <a:pPr indent="0" algn="just">
                        <a:lnSpc>
                          <a:spcPct val="100000"/>
                        </a:lnSpc>
                        <a:spcBef>
                          <a:spcPts val="0"/>
                        </a:spcBef>
                        <a:spcAft>
                          <a:spcPts val="0"/>
                        </a:spcAft>
                      </a:pPr>
                      <a:r>
                        <a:rPr lang="ru-RU" sz="900" b="0" kern="1200" spc="10" baseline="0" dirty="0">
                          <a:solidFill>
                            <a:schemeClr val="tx1"/>
                          </a:solidFill>
                          <a:effectLst/>
                          <a:uFill>
                            <a:solidFill>
                              <a:srgbClr val="000000"/>
                            </a:solidFill>
                          </a:uFill>
                          <a:latin typeface="+mn-lt"/>
                          <a:ea typeface="+mn-ea"/>
                          <a:cs typeface="+mn-cs"/>
                        </a:rPr>
                        <a:t>Лабильное МНО или время пребывания МНО в целевом диапазоне менее 60% (для принимающих антагонисты </a:t>
                      </a:r>
                      <a:r>
                        <a:rPr lang="ru-RU" sz="900" b="0" kern="1200" spc="10" baseline="0" dirty="0" smtClean="0">
                          <a:solidFill>
                            <a:schemeClr val="tx1"/>
                          </a:solidFill>
                          <a:effectLst/>
                          <a:uFill>
                            <a:solidFill>
                              <a:srgbClr val="000000"/>
                            </a:solidFill>
                          </a:uFill>
                          <a:latin typeface="+mn-lt"/>
                          <a:ea typeface="+mn-ea"/>
                          <a:cs typeface="+mn-cs"/>
                        </a:rPr>
                        <a:t>витамина </a:t>
                      </a:r>
                      <a:r>
                        <a:rPr lang="ru-RU" sz="900" b="0" kern="1200" spc="10" baseline="0" dirty="0">
                          <a:solidFill>
                            <a:schemeClr val="tx1"/>
                          </a:solidFill>
                          <a:effectLst/>
                          <a:uFill>
                            <a:solidFill>
                              <a:srgbClr val="000000"/>
                            </a:solidFill>
                          </a:uFill>
                          <a:latin typeface="+mn-lt"/>
                          <a:ea typeface="+mn-ea"/>
                          <a:cs typeface="+mn-cs"/>
                        </a:rPr>
                        <a:t>К (АВК)</a:t>
                      </a: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3705497524"/>
                  </a:ext>
                </a:extLst>
              </a:tr>
              <a:tr h="437183">
                <a:tc>
                  <a:txBody>
                    <a:bodyPr/>
                    <a:lstStyle/>
                    <a:p>
                      <a:pPr indent="0" algn="just">
                        <a:lnSpc>
                          <a:spcPct val="100000"/>
                        </a:lnSpc>
                        <a:spcBef>
                          <a:spcPts val="0"/>
                        </a:spcBef>
                        <a:spcAft>
                          <a:spcPts val="0"/>
                        </a:spcAft>
                      </a:pPr>
                      <a:r>
                        <a:rPr lang="ru-RU" sz="900" b="0" kern="1200" spc="10" baseline="0" dirty="0">
                          <a:solidFill>
                            <a:schemeClr val="tx1"/>
                          </a:solidFill>
                          <a:effectLst/>
                          <a:uFill>
                            <a:solidFill>
                              <a:srgbClr val="000000"/>
                            </a:solidFill>
                          </a:uFill>
                          <a:latin typeface="+mn-lt"/>
                          <a:ea typeface="+mn-ea"/>
                          <a:cs typeface="+mn-cs"/>
                        </a:rPr>
                        <a:t>Сопутствующий прием препаратов, повышающих риск кровотечения (ингибиторы агрегации тромбоцитов или НПВС)</a:t>
                      </a: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227344032"/>
                  </a:ext>
                </a:extLst>
              </a:tr>
              <a:tr h="136773">
                <a:tc>
                  <a:txBody>
                    <a:bodyPr/>
                    <a:lstStyle/>
                    <a:p>
                      <a:pPr indent="0" algn="just">
                        <a:lnSpc>
                          <a:spcPct val="100000"/>
                        </a:lnSpc>
                        <a:spcBef>
                          <a:spcPts val="0"/>
                        </a:spcBef>
                        <a:spcAft>
                          <a:spcPts val="0"/>
                        </a:spcAft>
                      </a:pPr>
                      <a:r>
                        <a:rPr lang="ru-RU" sz="900" b="0" kern="1200" spc="10" baseline="0" dirty="0">
                          <a:solidFill>
                            <a:schemeClr val="tx1"/>
                          </a:solidFill>
                          <a:effectLst/>
                          <a:uFill>
                            <a:solidFill>
                              <a:srgbClr val="000000"/>
                            </a:solidFill>
                          </a:uFill>
                          <a:latin typeface="+mn-lt"/>
                          <a:ea typeface="+mn-ea"/>
                          <a:cs typeface="+mn-cs"/>
                        </a:rPr>
                        <a:t>Злоупотребление алкоголем (≥8 порций в неделю)*</a:t>
                      </a: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2911620355"/>
                  </a:ext>
                </a:extLst>
              </a:tr>
              <a:tr h="136773">
                <a:tc>
                  <a:txBody>
                    <a:bodyPr/>
                    <a:lstStyle/>
                    <a:p>
                      <a:pPr indent="0" algn="just">
                        <a:lnSpc>
                          <a:spcPct val="100000"/>
                        </a:lnSpc>
                        <a:spcBef>
                          <a:spcPts val="0"/>
                        </a:spcBef>
                        <a:spcAft>
                          <a:spcPts val="0"/>
                        </a:spcAft>
                      </a:pPr>
                      <a:r>
                        <a:rPr lang="ru-RU" sz="900" b="1" kern="1200" spc="10" baseline="0" dirty="0">
                          <a:solidFill>
                            <a:schemeClr val="tx1"/>
                          </a:solidFill>
                          <a:effectLst/>
                          <a:uFill>
                            <a:solidFill>
                              <a:srgbClr val="000000"/>
                            </a:solidFill>
                          </a:uFill>
                          <a:latin typeface="+mn-lt"/>
                          <a:ea typeface="+mn-ea"/>
                          <a:cs typeface="+mn-cs"/>
                        </a:rPr>
                        <a:t>Частично модифицируемые факторы риска </a:t>
                      </a: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2289205552"/>
                  </a:ext>
                </a:extLst>
              </a:tr>
              <a:tr h="136773">
                <a:tc>
                  <a:txBody>
                    <a:bodyPr/>
                    <a:lstStyle/>
                    <a:p>
                      <a:pPr indent="0" algn="just">
                        <a:lnSpc>
                          <a:spcPct val="100000"/>
                        </a:lnSpc>
                        <a:spcBef>
                          <a:spcPts val="0"/>
                        </a:spcBef>
                        <a:spcAft>
                          <a:spcPts val="0"/>
                        </a:spcAft>
                      </a:pPr>
                      <a:r>
                        <a:rPr lang="ru-RU" sz="900" b="0" kern="1200" spc="10" baseline="0" dirty="0">
                          <a:solidFill>
                            <a:schemeClr val="tx1"/>
                          </a:solidFill>
                          <a:effectLst/>
                          <a:uFill>
                            <a:solidFill>
                              <a:srgbClr val="000000"/>
                            </a:solidFill>
                          </a:uFill>
                          <a:latin typeface="+mn-lt"/>
                          <a:ea typeface="+mn-ea"/>
                          <a:cs typeface="+mn-cs"/>
                        </a:rPr>
                        <a:t>Анемия</a:t>
                      </a: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20778678"/>
                  </a:ext>
                </a:extLst>
              </a:tr>
              <a:tr h="136773">
                <a:tc>
                  <a:txBody>
                    <a:bodyPr/>
                    <a:lstStyle/>
                    <a:p>
                      <a:pPr indent="0" algn="just">
                        <a:lnSpc>
                          <a:spcPct val="100000"/>
                        </a:lnSpc>
                        <a:spcBef>
                          <a:spcPts val="0"/>
                        </a:spcBef>
                        <a:spcAft>
                          <a:spcPts val="0"/>
                        </a:spcAft>
                      </a:pPr>
                      <a:r>
                        <a:rPr lang="ru-RU" sz="900" b="0" kern="1200" spc="10" baseline="0" dirty="0">
                          <a:solidFill>
                            <a:schemeClr val="tx1"/>
                          </a:solidFill>
                          <a:effectLst/>
                          <a:uFill>
                            <a:solidFill>
                              <a:srgbClr val="000000"/>
                            </a:solidFill>
                          </a:uFill>
                          <a:latin typeface="+mn-lt"/>
                          <a:ea typeface="+mn-ea"/>
                          <a:cs typeface="+mn-cs"/>
                        </a:rPr>
                        <a:t>Нарушенная функция почек</a:t>
                      </a: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3812574305"/>
                  </a:ext>
                </a:extLst>
              </a:tr>
              <a:tr h="173160">
                <a:tc>
                  <a:txBody>
                    <a:bodyPr/>
                    <a:lstStyle/>
                    <a:p>
                      <a:pPr indent="0" algn="just">
                        <a:lnSpc>
                          <a:spcPct val="100000"/>
                        </a:lnSpc>
                        <a:spcBef>
                          <a:spcPts val="0"/>
                        </a:spcBef>
                        <a:spcAft>
                          <a:spcPts val="0"/>
                        </a:spcAft>
                      </a:pPr>
                      <a:r>
                        <a:rPr lang="ru-RU" sz="900" b="0" kern="1200" spc="10" baseline="0" dirty="0">
                          <a:solidFill>
                            <a:schemeClr val="tx1"/>
                          </a:solidFill>
                          <a:effectLst/>
                          <a:uFill>
                            <a:solidFill>
                              <a:srgbClr val="000000"/>
                            </a:solidFill>
                          </a:uFill>
                          <a:latin typeface="+mn-lt"/>
                          <a:ea typeface="+mn-ea"/>
                          <a:cs typeface="+mn-cs"/>
                        </a:rPr>
                        <a:t>Нарушенная функция печени</a:t>
                      </a: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3850659433"/>
                  </a:ext>
                </a:extLst>
              </a:tr>
              <a:tr h="173160">
                <a:tc>
                  <a:txBody>
                    <a:bodyPr/>
                    <a:lstStyle/>
                    <a:p>
                      <a:pPr indent="0" algn="just">
                        <a:lnSpc>
                          <a:spcPct val="100000"/>
                        </a:lnSpc>
                        <a:spcBef>
                          <a:spcPts val="0"/>
                        </a:spcBef>
                        <a:spcAft>
                          <a:spcPts val="0"/>
                        </a:spcAft>
                      </a:pPr>
                      <a:r>
                        <a:rPr lang="ru-RU" sz="900" b="0" kern="1200" spc="10" baseline="0" dirty="0">
                          <a:solidFill>
                            <a:schemeClr val="tx1"/>
                          </a:solidFill>
                          <a:effectLst/>
                          <a:uFill>
                            <a:solidFill>
                              <a:srgbClr val="000000"/>
                            </a:solidFill>
                          </a:uFill>
                          <a:latin typeface="+mn-lt"/>
                          <a:ea typeface="+mn-ea"/>
                          <a:cs typeface="+mn-cs"/>
                        </a:rPr>
                        <a:t>Снижение числа тромбоцитов или нарушение их функции</a:t>
                      </a: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9"/>
                  </a:ext>
                </a:extLst>
              </a:tr>
            </a:tbl>
          </a:graphicData>
        </a:graphic>
      </p:graphicFrame>
      <p:sp>
        <p:nvSpPr>
          <p:cNvPr id="16" name="Прямоугольник 15">
            <a:extLst>
              <a:ext uri="{FF2B5EF4-FFF2-40B4-BE49-F238E27FC236}">
                <a16:creationId xmlns:a16="http://schemas.microsoft.com/office/drawing/2014/main" id="{D2CF0DC0-3331-DF48-A01F-CD7F26A531B8}"/>
              </a:ext>
            </a:extLst>
          </p:cNvPr>
          <p:cNvSpPr/>
          <p:nvPr/>
        </p:nvSpPr>
        <p:spPr>
          <a:xfrm>
            <a:off x="611560" y="4290650"/>
            <a:ext cx="7967375" cy="276999"/>
          </a:xfrm>
          <a:prstGeom prst="rect">
            <a:avLst/>
          </a:prstGeom>
        </p:spPr>
        <p:txBody>
          <a:bodyPr wrap="square" lIns="36000" tIns="0" rIns="0" bIns="0">
            <a:spAutoFit/>
          </a:bodyPr>
          <a:lstStyle/>
          <a:p>
            <a:pPr marL="92075" indent="-92075">
              <a:spcAft>
                <a:spcPts val="0"/>
              </a:spcAft>
            </a:pPr>
            <a:r>
              <a:rPr lang="ru-RU" sz="900" b="1" dirty="0">
                <a:solidFill>
                  <a:srgbClr val="00000A"/>
                </a:solidFill>
                <a:uFill>
                  <a:solidFill>
                    <a:srgbClr val="000000"/>
                  </a:solidFill>
                </a:uFill>
                <a:latin typeface="Cambria" panose="02040503050406030204" pitchFamily="18" charset="0"/>
                <a:ea typeface="Times New Roman" panose="02020603050405020304" pitchFamily="18" charset="0"/>
                <a:cs typeface="Times New Roman" panose="02020603050405020304" pitchFamily="18" charset="0"/>
              </a:rPr>
              <a:t> </a:t>
            </a:r>
            <a:r>
              <a:rPr lang="ru-RU" sz="900" dirty="0">
                <a:solidFill>
                  <a:srgbClr val="000000"/>
                </a:solidFill>
                <a:uFill>
                  <a:solidFill>
                    <a:srgbClr val="000000"/>
                  </a:solidFill>
                </a:uFill>
                <a:latin typeface="Cambria" panose="02040503050406030204" pitchFamily="18" charset="0"/>
                <a:ea typeface="Arial Unicode MS" panose="020B0604020202020204" pitchFamily="34" charset="-128"/>
                <a:cs typeface="Times New Roman" panose="02020603050405020304" pitchFamily="18" charset="0"/>
              </a:rPr>
              <a:t>*</a:t>
            </a:r>
            <a:r>
              <a:rPr lang="en-US" sz="900" dirty="0">
                <a:solidFill>
                  <a:srgbClr val="000000"/>
                </a:solidFill>
                <a:uFill>
                  <a:solidFill>
                    <a:srgbClr val="000000"/>
                  </a:solidFill>
                </a:uFill>
                <a:latin typeface="Cambria" panose="02040503050406030204" pitchFamily="18" charset="0"/>
                <a:ea typeface="Arial Unicode MS" panose="020B0604020202020204" pitchFamily="34" charset="-128"/>
                <a:cs typeface="Times New Roman" panose="02020603050405020304" pitchFamily="18" charset="0"/>
              </a:rPr>
              <a:t> </a:t>
            </a:r>
            <a:r>
              <a:rPr lang="ru-RU" sz="900" i="1" dirty="0">
                <a:solidFill>
                  <a:srgbClr val="000000"/>
                </a:solidFill>
                <a:uFill>
                  <a:solidFill>
                    <a:srgbClr val="000000"/>
                  </a:solidFill>
                </a:uFill>
                <a:latin typeface="Cambria" panose="02040503050406030204" pitchFamily="18" charset="0"/>
                <a:ea typeface="Arial Unicode MS" panose="020B0604020202020204" pitchFamily="34" charset="-128"/>
                <a:cs typeface="Times New Roman" panose="02020603050405020304" pitchFamily="18" charset="0"/>
              </a:rPr>
              <a:t>для расчета количества единиц алкоголя в конкретном напитке нужно умножить объем напитка в литрах на его крепость, а затем умножить полученный результат на удельный вес алкоголя, т.е. на 0,789 (соотношение между плотностью алкоголя и плотностью воды).</a:t>
            </a:r>
            <a:endParaRPr lang="ru-RU" sz="900" dirty="0">
              <a:solidFill>
                <a:srgbClr val="000000"/>
              </a:solidFill>
              <a:uFill>
                <a:solidFill>
                  <a:srgbClr val="000000"/>
                </a:solidFill>
              </a:uFill>
              <a:latin typeface="Cambria" panose="02040503050406030204" pitchFamily="18" charset="0"/>
              <a:ea typeface="Arial Unicode MS" panose="020B0604020202020204" pitchFamily="34" charset="-128"/>
              <a:cs typeface="Arial Unicode MS" panose="020B0604020202020204" pitchFamily="34" charset="-128"/>
            </a:endParaRPr>
          </a:p>
        </p:txBody>
      </p:sp>
      <p:graphicFrame>
        <p:nvGraphicFramePr>
          <p:cNvPr id="24" name="Таблица 23">
            <a:extLst>
              <a:ext uri="{FF2B5EF4-FFF2-40B4-BE49-F238E27FC236}">
                <a16:creationId xmlns:a16="http://schemas.microsoft.com/office/drawing/2014/main" id="{771158B2-0AD1-2843-8A73-230F6A8F561B}"/>
              </a:ext>
            </a:extLst>
          </p:cNvPr>
          <p:cNvGraphicFramePr>
            <a:graphicFrameLocks noGrp="1"/>
          </p:cNvGraphicFramePr>
          <p:nvPr>
            <p:extLst>
              <p:ext uri="{D42A27DB-BD31-4B8C-83A1-F6EECF244321}">
                <p14:modId xmlns:p14="http://schemas.microsoft.com/office/powerpoint/2010/main" val="402544096"/>
              </p:ext>
            </p:extLst>
          </p:nvPr>
        </p:nvGraphicFramePr>
        <p:xfrm>
          <a:off x="4572000" y="1268783"/>
          <a:ext cx="3872644" cy="2941920"/>
        </p:xfrm>
        <a:graphic>
          <a:graphicData uri="http://schemas.openxmlformats.org/drawingml/2006/table">
            <a:tbl>
              <a:tblPr>
                <a:tableStyleId>{ED083AE6-46FA-4A59-8FB0-9F97EB10719F}</a:tableStyleId>
              </a:tblPr>
              <a:tblGrid>
                <a:gridCol w="3872644">
                  <a:extLst>
                    <a:ext uri="{9D8B030D-6E8A-4147-A177-3AD203B41FA5}">
                      <a16:colId xmlns:a16="http://schemas.microsoft.com/office/drawing/2014/main" val="283672906"/>
                    </a:ext>
                  </a:extLst>
                </a:gridCol>
              </a:tblGrid>
              <a:tr h="136773">
                <a:tc>
                  <a:txBody>
                    <a:bodyPr/>
                    <a:lstStyle/>
                    <a:p>
                      <a:pPr indent="0" algn="just">
                        <a:lnSpc>
                          <a:spcPct val="100000"/>
                        </a:lnSpc>
                        <a:spcAft>
                          <a:spcPts val="0"/>
                        </a:spcAft>
                      </a:pPr>
                      <a:r>
                        <a:rPr lang="ru-RU" sz="900" b="1" kern="1200" spc="10" baseline="0" dirty="0">
                          <a:solidFill>
                            <a:schemeClr val="tx1"/>
                          </a:solidFill>
                          <a:effectLst/>
                          <a:uFill>
                            <a:solidFill>
                              <a:srgbClr val="000000"/>
                            </a:solidFill>
                          </a:uFill>
                          <a:latin typeface="+mn-lt"/>
                          <a:ea typeface="+mn-ea"/>
                          <a:cs typeface="+mn-cs"/>
                        </a:rPr>
                        <a:t>Не модифицируемые факторы риска</a:t>
                      </a:r>
                    </a:p>
                  </a:txBody>
                  <a:tcPr marL="72000" marR="36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7390483"/>
                  </a:ext>
                </a:extLst>
              </a:tr>
              <a:tr h="136773">
                <a:tc>
                  <a:txBody>
                    <a:bodyPr/>
                    <a:lstStyle/>
                    <a:p>
                      <a:pPr indent="0" algn="just">
                        <a:lnSpc>
                          <a:spcPct val="100000"/>
                        </a:lnSpc>
                        <a:spcAft>
                          <a:spcPts val="0"/>
                        </a:spcAft>
                      </a:pPr>
                      <a:r>
                        <a:rPr lang="ru-RU" sz="900" b="0" kern="1200" spc="10" baseline="0" dirty="0">
                          <a:solidFill>
                            <a:schemeClr val="tx1"/>
                          </a:solidFill>
                          <a:effectLst/>
                          <a:uFill>
                            <a:solidFill>
                              <a:srgbClr val="000000"/>
                            </a:solidFill>
                          </a:uFill>
                          <a:latin typeface="+mn-lt"/>
                          <a:ea typeface="+mn-ea"/>
                          <a:cs typeface="+mn-cs"/>
                        </a:rPr>
                        <a:t>Возраст (&gt;65 лет), (≥75 лет)*</a:t>
                      </a:r>
                    </a:p>
                  </a:txBody>
                  <a:tcPr marL="72000" marR="36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3036039954"/>
                  </a:ext>
                </a:extLst>
              </a:tr>
              <a:tr h="136773">
                <a:tc>
                  <a:txBody>
                    <a:bodyPr/>
                    <a:lstStyle/>
                    <a:p>
                      <a:pPr indent="0" algn="just">
                        <a:lnSpc>
                          <a:spcPct val="100000"/>
                        </a:lnSpc>
                        <a:spcAft>
                          <a:spcPts val="0"/>
                        </a:spcAft>
                      </a:pPr>
                      <a:r>
                        <a:rPr lang="ru-RU" sz="900" b="0" kern="1200" spc="10" baseline="0" dirty="0">
                          <a:solidFill>
                            <a:schemeClr val="tx1"/>
                          </a:solidFill>
                          <a:effectLst/>
                          <a:uFill>
                            <a:solidFill>
                              <a:srgbClr val="000000"/>
                            </a:solidFill>
                          </a:uFill>
                          <a:latin typeface="+mn-lt"/>
                          <a:ea typeface="+mn-ea"/>
                          <a:cs typeface="+mn-cs"/>
                        </a:rPr>
                        <a:t>Большое кровотечение в анамнезе</a:t>
                      </a:r>
                    </a:p>
                  </a:txBody>
                  <a:tcPr marL="72000" marR="36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3705497524"/>
                  </a:ext>
                </a:extLst>
              </a:tr>
              <a:tr h="136773">
                <a:tc>
                  <a:txBody>
                    <a:bodyPr/>
                    <a:lstStyle/>
                    <a:p>
                      <a:pPr indent="0" algn="just">
                        <a:lnSpc>
                          <a:spcPct val="100000"/>
                        </a:lnSpc>
                        <a:spcAft>
                          <a:spcPts val="0"/>
                        </a:spcAft>
                      </a:pPr>
                      <a:r>
                        <a:rPr lang="ru-RU" sz="900" b="0" kern="1200" spc="10" baseline="0" dirty="0">
                          <a:solidFill>
                            <a:schemeClr val="tx1"/>
                          </a:solidFill>
                          <a:effectLst/>
                          <a:uFill>
                            <a:solidFill>
                              <a:srgbClr val="000000"/>
                            </a:solidFill>
                          </a:uFill>
                          <a:latin typeface="+mn-lt"/>
                          <a:ea typeface="+mn-ea"/>
                          <a:cs typeface="+mn-cs"/>
                        </a:rPr>
                        <a:t>Инсульт в анамнезе</a:t>
                      </a:r>
                    </a:p>
                  </a:txBody>
                  <a:tcPr marL="72000" marR="36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227344032"/>
                  </a:ext>
                </a:extLst>
              </a:tr>
              <a:tr h="136773">
                <a:tc>
                  <a:txBody>
                    <a:bodyPr/>
                    <a:lstStyle/>
                    <a:p>
                      <a:pPr indent="0" algn="just">
                        <a:lnSpc>
                          <a:spcPct val="100000"/>
                        </a:lnSpc>
                        <a:spcAft>
                          <a:spcPts val="0"/>
                        </a:spcAft>
                      </a:pPr>
                      <a:r>
                        <a:rPr lang="ru-RU" sz="900" b="0" kern="1200" spc="10" baseline="0" dirty="0">
                          <a:solidFill>
                            <a:schemeClr val="tx1"/>
                          </a:solidFill>
                          <a:effectLst/>
                          <a:uFill>
                            <a:solidFill>
                              <a:srgbClr val="000000"/>
                            </a:solidFill>
                          </a:uFill>
                          <a:latin typeface="+mn-lt"/>
                          <a:ea typeface="+mn-ea"/>
                          <a:cs typeface="+mn-cs"/>
                        </a:rPr>
                        <a:t>Почечная патология, требующая диализа, либо трансплантация почки</a:t>
                      </a:r>
                    </a:p>
                  </a:txBody>
                  <a:tcPr marL="72000" marR="36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2911620355"/>
                  </a:ext>
                </a:extLst>
              </a:tr>
              <a:tr h="136773">
                <a:tc>
                  <a:txBody>
                    <a:bodyPr/>
                    <a:lstStyle/>
                    <a:p>
                      <a:pPr indent="0" algn="just">
                        <a:lnSpc>
                          <a:spcPct val="100000"/>
                        </a:lnSpc>
                        <a:spcAft>
                          <a:spcPts val="0"/>
                        </a:spcAft>
                      </a:pPr>
                      <a:r>
                        <a:rPr lang="ru-RU" sz="900" b="0" kern="1200" spc="10" baseline="0" dirty="0">
                          <a:solidFill>
                            <a:schemeClr val="tx1"/>
                          </a:solidFill>
                          <a:effectLst/>
                          <a:uFill>
                            <a:solidFill>
                              <a:srgbClr val="000000"/>
                            </a:solidFill>
                          </a:uFill>
                          <a:latin typeface="+mn-lt"/>
                          <a:ea typeface="+mn-ea"/>
                          <a:cs typeface="+mn-cs"/>
                        </a:rPr>
                        <a:t>Цирроз печени</a:t>
                      </a:r>
                    </a:p>
                  </a:txBody>
                  <a:tcPr marL="72000" marR="36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2289205552"/>
                  </a:ext>
                </a:extLst>
              </a:tr>
              <a:tr h="136773">
                <a:tc>
                  <a:txBody>
                    <a:bodyPr/>
                    <a:lstStyle/>
                    <a:p>
                      <a:pPr indent="0" algn="just">
                        <a:lnSpc>
                          <a:spcPct val="100000"/>
                        </a:lnSpc>
                        <a:spcAft>
                          <a:spcPts val="0"/>
                        </a:spcAft>
                      </a:pPr>
                      <a:r>
                        <a:rPr lang="ru-RU" sz="900" b="0" kern="1200" spc="10" baseline="0" dirty="0">
                          <a:solidFill>
                            <a:schemeClr val="tx1"/>
                          </a:solidFill>
                          <a:effectLst/>
                          <a:uFill>
                            <a:solidFill>
                              <a:srgbClr val="000000"/>
                            </a:solidFill>
                          </a:uFill>
                          <a:latin typeface="+mn-lt"/>
                          <a:ea typeface="+mn-ea"/>
                          <a:cs typeface="+mn-cs"/>
                        </a:rPr>
                        <a:t>Злокачественное новообразование</a:t>
                      </a:r>
                    </a:p>
                  </a:txBody>
                  <a:tcPr marL="72000" marR="36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20778678"/>
                  </a:ext>
                </a:extLst>
              </a:tr>
              <a:tr h="136773">
                <a:tc>
                  <a:txBody>
                    <a:bodyPr/>
                    <a:lstStyle/>
                    <a:p>
                      <a:pPr indent="0" algn="just">
                        <a:lnSpc>
                          <a:spcPct val="100000"/>
                        </a:lnSpc>
                        <a:spcAft>
                          <a:spcPts val="0"/>
                        </a:spcAft>
                      </a:pPr>
                      <a:r>
                        <a:rPr lang="ru-RU" sz="900" b="0" kern="1200" spc="10" baseline="0" dirty="0">
                          <a:solidFill>
                            <a:schemeClr val="tx1"/>
                          </a:solidFill>
                          <a:effectLst/>
                          <a:uFill>
                            <a:solidFill>
                              <a:srgbClr val="000000"/>
                            </a:solidFill>
                          </a:uFill>
                          <a:latin typeface="+mn-lt"/>
                          <a:ea typeface="+mn-ea"/>
                          <a:cs typeface="+mn-cs"/>
                        </a:rPr>
                        <a:t>Генетические факторы</a:t>
                      </a:r>
                    </a:p>
                  </a:txBody>
                  <a:tcPr marL="72000" marR="36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3812574305"/>
                  </a:ext>
                </a:extLst>
              </a:tr>
              <a:tr h="173160">
                <a:tc>
                  <a:txBody>
                    <a:bodyPr/>
                    <a:lstStyle/>
                    <a:p>
                      <a:pPr indent="0" algn="just">
                        <a:lnSpc>
                          <a:spcPct val="100000"/>
                        </a:lnSpc>
                        <a:spcAft>
                          <a:spcPts val="0"/>
                        </a:spcAft>
                      </a:pPr>
                      <a:r>
                        <a:rPr lang="ru-RU" sz="900" b="1" kern="1200" spc="10" baseline="0" dirty="0" err="1">
                          <a:solidFill>
                            <a:schemeClr val="tx1"/>
                          </a:solidFill>
                          <a:effectLst/>
                          <a:uFill>
                            <a:solidFill>
                              <a:srgbClr val="000000"/>
                            </a:solidFill>
                          </a:uFill>
                          <a:latin typeface="+mn-lt"/>
                          <a:ea typeface="+mn-ea"/>
                          <a:cs typeface="+mn-cs"/>
                        </a:rPr>
                        <a:t>Биомаркеры</a:t>
                      </a:r>
                      <a:r>
                        <a:rPr lang="ru-RU" sz="900" b="1" kern="1200" spc="10" baseline="0" dirty="0">
                          <a:solidFill>
                            <a:schemeClr val="tx1"/>
                          </a:solidFill>
                          <a:effectLst/>
                          <a:uFill>
                            <a:solidFill>
                              <a:srgbClr val="000000"/>
                            </a:solidFill>
                          </a:uFill>
                          <a:latin typeface="+mn-lt"/>
                          <a:ea typeface="+mn-ea"/>
                          <a:cs typeface="+mn-cs"/>
                        </a:rPr>
                        <a:t> — факторы риска кровотечений</a:t>
                      </a:r>
                    </a:p>
                  </a:txBody>
                  <a:tcPr marL="72000" marR="36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3850659433"/>
                  </a:ext>
                </a:extLst>
              </a:tr>
              <a:tr h="0">
                <a:tc>
                  <a:txBody>
                    <a:bodyPr/>
                    <a:lstStyle/>
                    <a:p>
                      <a:pPr indent="0" algn="just">
                        <a:lnSpc>
                          <a:spcPct val="100000"/>
                        </a:lnSpc>
                        <a:spcAft>
                          <a:spcPts val="0"/>
                        </a:spcAft>
                      </a:pPr>
                      <a:r>
                        <a:rPr lang="ru-RU" sz="900" b="0" kern="1200" spc="10" baseline="0" dirty="0">
                          <a:solidFill>
                            <a:schemeClr val="tx1"/>
                          </a:solidFill>
                          <a:effectLst/>
                          <a:uFill>
                            <a:solidFill>
                              <a:srgbClr val="000000"/>
                            </a:solidFill>
                          </a:uFill>
                          <a:latin typeface="+mn-lt"/>
                          <a:ea typeface="+mn-ea"/>
                          <a:cs typeface="+mn-cs"/>
                        </a:rPr>
                        <a:t>Высокочувствительный </a:t>
                      </a:r>
                      <a:r>
                        <a:rPr lang="ru-RU" sz="900" b="0" kern="1200" spc="10" baseline="0" dirty="0" err="1">
                          <a:solidFill>
                            <a:schemeClr val="tx1"/>
                          </a:solidFill>
                          <a:effectLst/>
                          <a:uFill>
                            <a:solidFill>
                              <a:srgbClr val="000000"/>
                            </a:solidFill>
                          </a:uFill>
                          <a:latin typeface="+mn-lt"/>
                          <a:ea typeface="+mn-ea"/>
                          <a:cs typeface="+mn-cs"/>
                        </a:rPr>
                        <a:t>тропонин</a:t>
                      </a:r>
                      <a:endParaRPr lang="ru-RU" sz="900" b="0" kern="1200" spc="10" baseline="0" dirty="0">
                        <a:solidFill>
                          <a:schemeClr val="tx1"/>
                        </a:solidFill>
                        <a:effectLst/>
                        <a:uFill>
                          <a:solidFill>
                            <a:srgbClr val="000000"/>
                          </a:solidFill>
                        </a:uFill>
                        <a:latin typeface="+mn-lt"/>
                        <a:ea typeface="+mn-ea"/>
                        <a:cs typeface="+mn-cs"/>
                      </a:endParaRPr>
                    </a:p>
                  </a:txBody>
                  <a:tcPr marL="72000" marR="36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9"/>
                  </a:ext>
                </a:extLst>
              </a:tr>
              <a:tr h="163440">
                <a:tc>
                  <a:txBody>
                    <a:bodyPr/>
                    <a:lstStyle/>
                    <a:p>
                      <a:pPr indent="0" algn="just">
                        <a:lnSpc>
                          <a:spcPct val="100000"/>
                        </a:lnSpc>
                        <a:spcAft>
                          <a:spcPts val="0"/>
                        </a:spcAft>
                      </a:pPr>
                      <a:r>
                        <a:rPr lang="ru-RU" sz="900" b="0" kern="1200" spc="10" baseline="0" dirty="0">
                          <a:solidFill>
                            <a:schemeClr val="tx1"/>
                          </a:solidFill>
                          <a:effectLst/>
                          <a:uFill>
                            <a:solidFill>
                              <a:srgbClr val="000000"/>
                            </a:solidFill>
                          </a:uFill>
                          <a:latin typeface="+mn-lt"/>
                          <a:ea typeface="+mn-ea"/>
                          <a:cs typeface="+mn-cs"/>
                        </a:rPr>
                        <a:t>Фактор роста и дифференцировки 15 </a:t>
                      </a:r>
                    </a:p>
                  </a:txBody>
                  <a:tcPr marL="72000" marR="36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10"/>
                  </a:ext>
                </a:extLst>
              </a:tr>
              <a:tr h="0">
                <a:tc>
                  <a:txBody>
                    <a:bodyPr/>
                    <a:lstStyle/>
                    <a:p>
                      <a:pPr indent="0" algn="just">
                        <a:lnSpc>
                          <a:spcPct val="100000"/>
                        </a:lnSpc>
                        <a:spcAft>
                          <a:spcPts val="0"/>
                        </a:spcAft>
                      </a:pPr>
                      <a:r>
                        <a:rPr lang="ru-RU" sz="900" b="0" kern="1200" spc="10" baseline="0" dirty="0">
                          <a:solidFill>
                            <a:schemeClr val="tx1"/>
                          </a:solidFill>
                          <a:effectLst/>
                          <a:uFill>
                            <a:solidFill>
                              <a:srgbClr val="000000"/>
                            </a:solidFill>
                          </a:uFill>
                          <a:latin typeface="+mn-lt"/>
                          <a:ea typeface="+mn-ea"/>
                          <a:cs typeface="+mn-cs"/>
                        </a:rPr>
                        <a:t>Уровень </a:t>
                      </a:r>
                      <a:r>
                        <a:rPr lang="ru-RU" sz="900" b="0" kern="1200" spc="10" baseline="0" dirty="0" err="1">
                          <a:solidFill>
                            <a:schemeClr val="tx1"/>
                          </a:solidFill>
                          <a:effectLst/>
                          <a:uFill>
                            <a:solidFill>
                              <a:srgbClr val="000000"/>
                            </a:solidFill>
                          </a:uFill>
                          <a:latin typeface="+mn-lt"/>
                          <a:ea typeface="+mn-ea"/>
                          <a:cs typeface="+mn-cs"/>
                        </a:rPr>
                        <a:t>креатинина</a:t>
                      </a:r>
                      <a:r>
                        <a:rPr lang="ru-RU" sz="900" b="0" kern="1200" spc="10" baseline="0" dirty="0">
                          <a:solidFill>
                            <a:schemeClr val="tx1"/>
                          </a:solidFill>
                          <a:effectLst/>
                          <a:uFill>
                            <a:solidFill>
                              <a:srgbClr val="000000"/>
                            </a:solidFill>
                          </a:uFill>
                          <a:latin typeface="+mn-lt"/>
                          <a:ea typeface="+mn-ea"/>
                          <a:cs typeface="+mn-cs"/>
                        </a:rPr>
                        <a:t> сыворотки/расчетное значение клиренса </a:t>
                      </a:r>
                      <a:r>
                        <a:rPr lang="ru-RU" sz="900" b="0" kern="1200" spc="10" baseline="0" dirty="0" err="1">
                          <a:solidFill>
                            <a:schemeClr val="tx1"/>
                          </a:solidFill>
                          <a:effectLst/>
                          <a:uFill>
                            <a:solidFill>
                              <a:srgbClr val="000000"/>
                            </a:solidFill>
                          </a:uFill>
                          <a:latin typeface="+mn-lt"/>
                          <a:ea typeface="+mn-ea"/>
                          <a:cs typeface="+mn-cs"/>
                        </a:rPr>
                        <a:t>креатинина</a:t>
                      </a:r>
                      <a:endParaRPr lang="ru-RU" sz="900" b="0" kern="1200" spc="10" baseline="0" dirty="0">
                        <a:solidFill>
                          <a:schemeClr val="tx1"/>
                        </a:solidFill>
                        <a:effectLst/>
                        <a:uFill>
                          <a:solidFill>
                            <a:srgbClr val="000000"/>
                          </a:solidFill>
                        </a:uFill>
                        <a:latin typeface="+mn-lt"/>
                        <a:ea typeface="+mn-ea"/>
                        <a:cs typeface="+mn-cs"/>
                      </a:endParaRPr>
                    </a:p>
                  </a:txBody>
                  <a:tcPr marL="72000" marR="36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536114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0" y="0"/>
            <a:ext cx="6948264" cy="809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Заголовок 1"/>
          <p:cNvSpPr>
            <a:spLocks noGrp="1"/>
          </p:cNvSpPr>
          <p:nvPr>
            <p:ph type="title"/>
          </p:nvPr>
        </p:nvSpPr>
        <p:spPr>
          <a:xfrm>
            <a:off x="501452" y="51470"/>
            <a:ext cx="6374804" cy="646331"/>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Рекомендации по профилактике инсульта и системной тромбоэмболии у пациентов с фибрилляцией предсердий</a:t>
            </a:r>
          </a:p>
        </p:txBody>
      </p:sp>
      <p:graphicFrame>
        <p:nvGraphicFramePr>
          <p:cNvPr id="6" name="Содержимое 6"/>
          <p:cNvGraphicFramePr>
            <a:graphicFrameLocks noGrp="1"/>
          </p:cNvGraphicFramePr>
          <p:nvPr>
            <p:ph idx="1"/>
            <p:extLst>
              <p:ext uri="{D42A27DB-BD31-4B8C-83A1-F6EECF244321}">
                <p14:modId xmlns:p14="http://schemas.microsoft.com/office/powerpoint/2010/main" val="1265482580"/>
              </p:ext>
            </p:extLst>
          </p:nvPr>
        </p:nvGraphicFramePr>
        <p:xfrm>
          <a:off x="539553" y="987574"/>
          <a:ext cx="8171530" cy="3630720"/>
        </p:xfrm>
        <a:graphic>
          <a:graphicData uri="http://schemas.openxmlformats.org/drawingml/2006/table">
            <a:tbl>
              <a:tblPr firstRow="1" bandRow="1">
                <a:tableStyleId>{B301B821-A1FF-4177-AEE7-76D212191A09}</a:tableStyleId>
              </a:tblPr>
              <a:tblGrid>
                <a:gridCol w="7128791">
                  <a:extLst>
                    <a:ext uri="{9D8B030D-6E8A-4147-A177-3AD203B41FA5}">
                      <a16:colId xmlns:a16="http://schemas.microsoft.com/office/drawing/2014/main" val="20000"/>
                    </a:ext>
                  </a:extLst>
                </a:gridCol>
                <a:gridCol w="576064">
                  <a:extLst>
                    <a:ext uri="{9D8B030D-6E8A-4147-A177-3AD203B41FA5}">
                      <a16:colId xmlns:a16="http://schemas.microsoft.com/office/drawing/2014/main" val="20001"/>
                    </a:ext>
                  </a:extLst>
                </a:gridCol>
                <a:gridCol w="466675">
                  <a:extLst>
                    <a:ext uri="{9D8B030D-6E8A-4147-A177-3AD203B41FA5}">
                      <a16:colId xmlns:a16="http://schemas.microsoft.com/office/drawing/2014/main" val="20002"/>
                    </a:ext>
                  </a:extLst>
                </a:gridCol>
              </a:tblGrid>
              <a:tr h="27325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374820">
                <a:tc>
                  <a:txBody>
                    <a:bodyPr/>
                    <a:lstStyle/>
                    <a:p>
                      <a:pPr marL="0" indent="0" algn="l" fontAlgn="base">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Всем пациентам с фибрилляцией предсердий, не связанной с поражением клапанов сердца, рекомендовано использовать шкалу CHA2DS2-VASc для оценки риска тромбоэмболических осложнений (ишемического инсульта, транзиторных ишемических атак и системных тромбоэмболий)</a:t>
                      </a:r>
                    </a:p>
                  </a:txBody>
                  <a:tcPr marL="72000" marR="36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fontAlgn="base">
                        <a:lnSpc>
                          <a:spcPct val="100000"/>
                        </a:lnSpc>
                        <a:spcAft>
                          <a:spcPts val="0"/>
                        </a:spcAft>
                      </a:pPr>
                      <a:r>
                        <a:rPr lang="ru-RU" sz="1100" b="0" kern="1200" dirty="0">
                          <a:solidFill>
                            <a:schemeClr val="dk1"/>
                          </a:solidFill>
                          <a:effectLst/>
                          <a:uFill>
                            <a:solidFill>
                              <a:srgbClr val="000000"/>
                            </a:solidFill>
                          </a:uFill>
                          <a:latin typeface="+mj-lt"/>
                          <a:ea typeface="+mn-ea"/>
                          <a:cs typeface="+mn-cs"/>
                        </a:rPr>
                        <a:t>2В</a:t>
                      </a:r>
                    </a:p>
                  </a:txBody>
                  <a:tcPr marL="72000" marR="36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fontAlgn="base">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IA</a:t>
                      </a:r>
                      <a:endParaRPr lang="ru-RU" sz="1100" b="0" kern="1200" dirty="0">
                        <a:solidFill>
                          <a:schemeClr val="dk1"/>
                        </a:solidFill>
                        <a:effectLst/>
                        <a:uFill>
                          <a:solidFill>
                            <a:srgbClr val="000000"/>
                          </a:solidFill>
                        </a:uFill>
                        <a:latin typeface="+mj-lt"/>
                        <a:ea typeface="+mn-ea"/>
                        <a:cs typeface="+mn-cs"/>
                      </a:endParaRPr>
                    </a:p>
                  </a:txBody>
                  <a:tcPr marL="72000" marR="36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368796">
                <a:tc>
                  <a:txBody>
                    <a:bodyPr/>
                    <a:lstStyle/>
                    <a:p>
                      <a:pPr marL="0" indent="0" algn="l" fontAlgn="base">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Всем пациентам перед назначением </a:t>
                      </a:r>
                      <a:r>
                        <a:rPr lang="ru-RU" sz="1100" b="0" kern="1200" dirty="0" err="1">
                          <a:solidFill>
                            <a:schemeClr val="dk1"/>
                          </a:solidFill>
                          <a:effectLst/>
                          <a:uFill>
                            <a:solidFill>
                              <a:srgbClr val="000000"/>
                            </a:solidFill>
                          </a:uFill>
                          <a:latin typeface="+mj-lt"/>
                          <a:ea typeface="+mn-ea"/>
                          <a:cs typeface="+mn-cs"/>
                        </a:rPr>
                        <a:t>антитромботической</a:t>
                      </a:r>
                      <a:r>
                        <a:rPr lang="ru-RU" sz="1100" b="0" kern="1200" dirty="0">
                          <a:solidFill>
                            <a:schemeClr val="dk1"/>
                          </a:solidFill>
                          <a:effectLst/>
                          <a:uFill>
                            <a:solidFill>
                              <a:srgbClr val="000000"/>
                            </a:solidFill>
                          </a:uFill>
                          <a:latin typeface="+mj-lt"/>
                          <a:ea typeface="+mn-ea"/>
                          <a:cs typeface="+mn-cs"/>
                        </a:rPr>
                        <a:t> терапии рекомендовано оценивать риск кровотечения, выявлять </a:t>
                      </a:r>
                      <a:r>
                        <a:rPr lang="ru-RU" sz="1100" b="0" kern="1200" dirty="0" err="1">
                          <a:solidFill>
                            <a:schemeClr val="dk1"/>
                          </a:solidFill>
                          <a:effectLst/>
                          <a:uFill>
                            <a:solidFill>
                              <a:srgbClr val="000000"/>
                            </a:solidFill>
                          </a:uFill>
                          <a:latin typeface="+mj-lt"/>
                          <a:ea typeface="+mn-ea"/>
                          <a:cs typeface="+mn-cs"/>
                        </a:rPr>
                        <a:t>немодифицируемые</a:t>
                      </a:r>
                      <a:r>
                        <a:rPr lang="ru-RU" sz="1100" b="0" kern="1200" dirty="0">
                          <a:solidFill>
                            <a:schemeClr val="dk1"/>
                          </a:solidFill>
                          <a:effectLst/>
                          <a:uFill>
                            <a:solidFill>
                              <a:srgbClr val="000000"/>
                            </a:solidFill>
                          </a:uFill>
                          <a:latin typeface="+mj-lt"/>
                          <a:ea typeface="+mn-ea"/>
                          <a:cs typeface="+mn-cs"/>
                        </a:rPr>
                        <a:t> и модифицируемые факторы риска кровотечения</a:t>
                      </a:r>
                    </a:p>
                  </a:txBody>
                  <a:tcPr marL="72000" marR="36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fontAlgn="base">
                        <a:lnSpc>
                          <a:spcPct val="100000"/>
                        </a:lnSpc>
                        <a:spcAft>
                          <a:spcPts val="0"/>
                        </a:spcAft>
                      </a:pPr>
                      <a:r>
                        <a:rPr lang="en-US" sz="1100" b="0" kern="1200" dirty="0">
                          <a:solidFill>
                            <a:schemeClr val="dk1"/>
                          </a:solidFill>
                          <a:effectLst/>
                          <a:uFill>
                            <a:solidFill>
                              <a:srgbClr val="000000"/>
                            </a:solidFill>
                          </a:uFill>
                          <a:latin typeface="+mj-lt"/>
                          <a:ea typeface="+mn-ea"/>
                          <a:cs typeface="+mn-cs"/>
                        </a:rPr>
                        <a:t>5C</a:t>
                      </a:r>
                      <a:endParaRPr lang="ru-RU" sz="1100" b="0" kern="1200" dirty="0">
                        <a:solidFill>
                          <a:schemeClr val="dk1"/>
                        </a:solidFill>
                        <a:effectLst/>
                        <a:uFill>
                          <a:solidFill>
                            <a:srgbClr val="000000"/>
                          </a:solidFill>
                        </a:uFill>
                        <a:latin typeface="+mj-lt"/>
                        <a:ea typeface="+mn-ea"/>
                        <a:cs typeface="+mn-cs"/>
                      </a:endParaRPr>
                    </a:p>
                  </a:txBody>
                  <a:tcPr marL="72000" marR="36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fontAlgn="base">
                        <a:lnSpc>
                          <a:spcPct val="100000"/>
                        </a:lnSpc>
                        <a:spcAft>
                          <a:spcPts val="0"/>
                        </a:spcAft>
                        <a:tabLst/>
                      </a:pPr>
                      <a:r>
                        <a:rPr lang="en-US" sz="1100" b="0" kern="1200" dirty="0" err="1">
                          <a:solidFill>
                            <a:schemeClr val="dk1"/>
                          </a:solidFill>
                          <a:effectLst/>
                          <a:uFill>
                            <a:solidFill>
                              <a:srgbClr val="000000"/>
                            </a:solidFill>
                          </a:uFill>
                          <a:latin typeface="+mj-lt"/>
                          <a:ea typeface="+mn-ea"/>
                          <a:cs typeface="+mn-cs"/>
                        </a:rPr>
                        <a:t>IIaB</a:t>
                      </a:r>
                      <a:endParaRPr lang="ru-RU" sz="1100" b="0" kern="1200" dirty="0">
                        <a:solidFill>
                          <a:schemeClr val="dk1"/>
                        </a:solidFill>
                        <a:effectLst/>
                        <a:uFill>
                          <a:solidFill>
                            <a:srgbClr val="000000"/>
                          </a:solidFill>
                        </a:uFill>
                        <a:latin typeface="+mj-lt"/>
                        <a:ea typeface="+mn-ea"/>
                        <a:cs typeface="+mn-cs"/>
                      </a:endParaRPr>
                    </a:p>
                  </a:txBody>
                  <a:tcPr marL="72000" marR="36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34888">
                <a:tc>
                  <a:txBody>
                    <a:bodyPr/>
                    <a:lstStyle/>
                    <a:p>
                      <a:pPr marL="0" indent="0" algn="l" fontAlgn="base">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Постоянный прием пероральных антикоагулянтов с целью профилактики ТЭО рекомендован пациентам мужского пола с суммой баллов по шкале CHA2DS2-VASc ≥2 и пациентам женского пола с суммой баллов по шкале CHA2DS2-VASc ≥3</a:t>
                      </a:r>
                    </a:p>
                  </a:txBody>
                  <a:tcPr marL="72000" marR="36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fontAlgn="base">
                        <a:lnSpc>
                          <a:spcPct val="100000"/>
                        </a:lnSpc>
                        <a:spcAft>
                          <a:spcPts val="0"/>
                        </a:spcAft>
                      </a:pPr>
                      <a:r>
                        <a:rPr lang="en-US" sz="1100" b="0" kern="1200" dirty="0">
                          <a:solidFill>
                            <a:schemeClr val="dk1"/>
                          </a:solidFill>
                          <a:effectLst/>
                          <a:uFill>
                            <a:solidFill>
                              <a:srgbClr val="000000"/>
                            </a:solidFill>
                          </a:uFill>
                          <a:latin typeface="+mj-lt"/>
                          <a:ea typeface="+mn-ea"/>
                          <a:cs typeface="+mn-cs"/>
                        </a:rPr>
                        <a:t>2A</a:t>
                      </a:r>
                      <a:endParaRPr lang="ru-RU" sz="1100" b="0" kern="1200" dirty="0">
                        <a:solidFill>
                          <a:schemeClr val="dk1"/>
                        </a:solidFill>
                        <a:effectLst/>
                        <a:uFill>
                          <a:solidFill>
                            <a:srgbClr val="000000"/>
                          </a:solidFill>
                        </a:uFill>
                        <a:latin typeface="+mj-lt"/>
                        <a:ea typeface="+mn-ea"/>
                        <a:cs typeface="+mn-cs"/>
                      </a:endParaRPr>
                    </a:p>
                  </a:txBody>
                  <a:tcPr marL="72000" marR="36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fontAlgn="base">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IA</a:t>
                      </a:r>
                      <a:endParaRPr lang="ru-RU" sz="1100" b="0" kern="1200" dirty="0">
                        <a:solidFill>
                          <a:schemeClr val="dk1"/>
                        </a:solidFill>
                        <a:effectLst/>
                        <a:uFill>
                          <a:solidFill>
                            <a:srgbClr val="000000"/>
                          </a:solidFill>
                        </a:uFill>
                        <a:latin typeface="+mj-lt"/>
                        <a:ea typeface="+mn-ea"/>
                        <a:cs typeface="+mn-cs"/>
                      </a:endParaRPr>
                    </a:p>
                  </a:txBody>
                  <a:tcPr marL="72000" marR="36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210000">
                <a:tc>
                  <a:txBody>
                    <a:bodyPr/>
                    <a:lstStyle/>
                    <a:p>
                      <a:pPr marL="0" indent="0" algn="l" fontAlgn="base">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Назначение пероральных антикоагулянтов с целью профилактики ТЭО рекомендовано мужчинам с CHA2DS2-VASc =1, принимая во внимание индивидуальные особенности и предпочтения пациента</a:t>
                      </a:r>
                    </a:p>
                  </a:txBody>
                  <a:tcPr marL="72000" marR="36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fontAlgn="base">
                        <a:lnSpc>
                          <a:spcPct val="100000"/>
                        </a:lnSpc>
                        <a:spcAft>
                          <a:spcPts val="0"/>
                        </a:spcAft>
                      </a:pPr>
                      <a:r>
                        <a:rPr lang="en-US" sz="1100" b="0" kern="1200" dirty="0">
                          <a:solidFill>
                            <a:schemeClr val="dk1"/>
                          </a:solidFill>
                          <a:effectLst/>
                          <a:uFill>
                            <a:solidFill>
                              <a:srgbClr val="000000"/>
                            </a:solidFill>
                          </a:uFill>
                          <a:latin typeface="+mj-lt"/>
                          <a:ea typeface="+mn-ea"/>
                          <a:cs typeface="+mn-cs"/>
                        </a:rPr>
                        <a:t>2B</a:t>
                      </a:r>
                      <a:endParaRPr lang="ru-RU" sz="1100" b="0" kern="1200" dirty="0">
                        <a:solidFill>
                          <a:schemeClr val="dk1"/>
                        </a:solidFill>
                        <a:effectLst/>
                        <a:uFill>
                          <a:solidFill>
                            <a:srgbClr val="000000"/>
                          </a:solidFill>
                        </a:uFill>
                        <a:latin typeface="+mj-lt"/>
                        <a:ea typeface="+mn-ea"/>
                        <a:cs typeface="+mn-cs"/>
                      </a:endParaRPr>
                    </a:p>
                  </a:txBody>
                  <a:tcPr marL="72000" marR="36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fontAlgn="base">
                        <a:lnSpc>
                          <a:spcPct val="100000"/>
                        </a:lnSpc>
                        <a:spcAft>
                          <a:spcPts val="0"/>
                        </a:spcAft>
                        <a:tabLst/>
                      </a:pPr>
                      <a:r>
                        <a:rPr lang="en-US" sz="1100" b="0" kern="1200" dirty="0" err="1">
                          <a:solidFill>
                            <a:schemeClr val="dk1"/>
                          </a:solidFill>
                          <a:effectLst/>
                          <a:uFill>
                            <a:solidFill>
                              <a:srgbClr val="000000"/>
                            </a:solidFill>
                          </a:uFill>
                          <a:latin typeface="+mj-lt"/>
                          <a:ea typeface="+mn-ea"/>
                          <a:cs typeface="+mn-cs"/>
                        </a:rPr>
                        <a:t>IIaB</a:t>
                      </a:r>
                      <a:endParaRPr lang="ru-RU" sz="1100" b="0" kern="1200" dirty="0">
                        <a:solidFill>
                          <a:schemeClr val="dk1"/>
                        </a:solidFill>
                        <a:effectLst/>
                        <a:uFill>
                          <a:solidFill>
                            <a:srgbClr val="000000"/>
                          </a:solidFill>
                        </a:uFill>
                        <a:latin typeface="+mj-lt"/>
                        <a:ea typeface="+mn-ea"/>
                        <a:cs typeface="+mn-cs"/>
                      </a:endParaRPr>
                    </a:p>
                  </a:txBody>
                  <a:tcPr marL="72000" marR="36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342117">
                <a:tc>
                  <a:txBody>
                    <a:bodyPr/>
                    <a:lstStyle/>
                    <a:p>
                      <a:pPr marL="0" indent="0" algn="l" fontAlgn="base">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Назначение пероральных антикоагулянтов с целью профилактики ТЭО рекомендовано женщинам с CHA2DS2-VASc =2, принимая во внимание индивидуальные особенности и предпочтения пациента</a:t>
                      </a:r>
                    </a:p>
                  </a:txBody>
                  <a:tcPr marL="72000" marR="36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fontAlgn="base">
                        <a:lnSpc>
                          <a:spcPct val="100000"/>
                        </a:lnSpc>
                        <a:spcAft>
                          <a:spcPts val="0"/>
                        </a:spcAft>
                      </a:pPr>
                      <a:r>
                        <a:rPr lang="en-US" sz="1100" b="0" kern="1200" dirty="0">
                          <a:solidFill>
                            <a:schemeClr val="dk1"/>
                          </a:solidFill>
                          <a:effectLst/>
                          <a:uFill>
                            <a:solidFill>
                              <a:srgbClr val="000000"/>
                            </a:solidFill>
                          </a:uFill>
                          <a:latin typeface="+mj-lt"/>
                          <a:ea typeface="+mn-ea"/>
                          <a:cs typeface="+mn-cs"/>
                        </a:rPr>
                        <a:t>2B</a:t>
                      </a:r>
                      <a:endParaRPr lang="ru-RU" sz="1100" b="0" kern="1200" dirty="0">
                        <a:solidFill>
                          <a:schemeClr val="dk1"/>
                        </a:solidFill>
                        <a:effectLst/>
                        <a:uFill>
                          <a:solidFill>
                            <a:srgbClr val="000000"/>
                          </a:solidFill>
                        </a:uFill>
                        <a:latin typeface="+mj-lt"/>
                        <a:ea typeface="+mn-ea"/>
                        <a:cs typeface="+mn-cs"/>
                      </a:endParaRPr>
                    </a:p>
                  </a:txBody>
                  <a:tcPr marL="72000" marR="36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fontAlgn="base">
                        <a:lnSpc>
                          <a:spcPct val="100000"/>
                        </a:lnSpc>
                        <a:spcAft>
                          <a:spcPts val="0"/>
                        </a:spcAft>
                        <a:tabLst/>
                      </a:pPr>
                      <a:r>
                        <a:rPr lang="en-US" sz="1100" b="0" kern="1200" dirty="0" err="1">
                          <a:solidFill>
                            <a:schemeClr val="dk1"/>
                          </a:solidFill>
                          <a:effectLst/>
                          <a:uFill>
                            <a:solidFill>
                              <a:srgbClr val="000000"/>
                            </a:solidFill>
                          </a:uFill>
                          <a:latin typeface="+mj-lt"/>
                          <a:ea typeface="+mn-ea"/>
                          <a:cs typeface="+mn-cs"/>
                        </a:rPr>
                        <a:t>IIaB</a:t>
                      </a:r>
                      <a:endParaRPr lang="ru-RU" sz="1100" b="0" kern="1200" dirty="0">
                        <a:solidFill>
                          <a:schemeClr val="dk1"/>
                        </a:solidFill>
                        <a:effectLst/>
                        <a:uFill>
                          <a:solidFill>
                            <a:srgbClr val="000000"/>
                          </a:solidFill>
                        </a:uFill>
                        <a:latin typeface="+mj-lt"/>
                        <a:ea typeface="+mn-ea"/>
                        <a:cs typeface="+mn-cs"/>
                      </a:endParaRPr>
                    </a:p>
                  </a:txBody>
                  <a:tcPr marL="72000" marR="36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314073">
                <a:tc>
                  <a:txBody>
                    <a:bodyPr/>
                    <a:lstStyle/>
                    <a:p>
                      <a:pPr marL="0" indent="0" algn="l" fontAlgn="base">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В случае назначения антагонистов витамина К рекомендовано достижение максимального времени пребывания значений МНО в пределах терапевтического диапазона (2,0–3,0), которое следует регулярно оценивать</a:t>
                      </a:r>
                    </a:p>
                  </a:txBody>
                  <a:tcPr marL="72000" marR="36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fontAlgn="base">
                        <a:lnSpc>
                          <a:spcPct val="100000"/>
                        </a:lnSpc>
                        <a:spcAft>
                          <a:spcPts val="0"/>
                        </a:spcAft>
                      </a:pPr>
                      <a:r>
                        <a:rPr lang="en-US" sz="1100" b="0" kern="1200" dirty="0">
                          <a:solidFill>
                            <a:schemeClr val="dk1"/>
                          </a:solidFill>
                          <a:effectLst/>
                          <a:uFill>
                            <a:solidFill>
                              <a:srgbClr val="000000"/>
                            </a:solidFill>
                          </a:uFill>
                          <a:latin typeface="+mj-lt"/>
                          <a:ea typeface="+mn-ea"/>
                          <a:cs typeface="+mn-cs"/>
                        </a:rPr>
                        <a:t>2A</a:t>
                      </a:r>
                      <a:endParaRPr lang="ru-RU" sz="1100" b="0" kern="1200" dirty="0">
                        <a:solidFill>
                          <a:schemeClr val="dk1"/>
                        </a:solidFill>
                        <a:effectLst/>
                        <a:uFill>
                          <a:solidFill>
                            <a:srgbClr val="000000"/>
                          </a:solidFill>
                        </a:uFill>
                        <a:latin typeface="+mj-lt"/>
                        <a:ea typeface="+mn-ea"/>
                        <a:cs typeface="+mn-cs"/>
                      </a:endParaRPr>
                    </a:p>
                  </a:txBody>
                  <a:tcPr marL="72000" marR="36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fontAlgn="base">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IA</a:t>
                      </a:r>
                      <a:endParaRPr lang="ru-RU" sz="1100" b="0" kern="1200" dirty="0">
                        <a:solidFill>
                          <a:schemeClr val="dk1"/>
                        </a:solidFill>
                        <a:effectLst/>
                        <a:uFill>
                          <a:solidFill>
                            <a:srgbClr val="000000"/>
                          </a:solidFill>
                        </a:uFill>
                        <a:latin typeface="+mj-lt"/>
                        <a:ea typeface="+mn-ea"/>
                        <a:cs typeface="+mn-cs"/>
                      </a:endParaRPr>
                    </a:p>
                  </a:txBody>
                  <a:tcPr marL="72000" marR="36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6"/>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38616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0" y="0"/>
            <a:ext cx="6948264" cy="809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Заголовок 1"/>
          <p:cNvSpPr>
            <a:spLocks noGrp="1"/>
          </p:cNvSpPr>
          <p:nvPr>
            <p:ph type="title"/>
          </p:nvPr>
        </p:nvSpPr>
        <p:spPr>
          <a:xfrm>
            <a:off x="501452" y="51470"/>
            <a:ext cx="6374804" cy="646331"/>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Рекомендации по профилактике инсульта и системной тромбоэмболии у пациентов с фибрилляцией предсердий</a:t>
            </a:r>
          </a:p>
        </p:txBody>
      </p:sp>
      <p:graphicFrame>
        <p:nvGraphicFramePr>
          <p:cNvPr id="6" name="Содержимое 6"/>
          <p:cNvGraphicFramePr>
            <a:graphicFrameLocks noGrp="1"/>
          </p:cNvGraphicFramePr>
          <p:nvPr>
            <p:ph idx="1"/>
            <p:extLst>
              <p:ext uri="{D42A27DB-BD31-4B8C-83A1-F6EECF244321}">
                <p14:modId xmlns:p14="http://schemas.microsoft.com/office/powerpoint/2010/main" val="780974062"/>
              </p:ext>
            </p:extLst>
          </p:nvPr>
        </p:nvGraphicFramePr>
        <p:xfrm>
          <a:off x="539552" y="987574"/>
          <a:ext cx="8064895" cy="3984000"/>
        </p:xfrm>
        <a:graphic>
          <a:graphicData uri="http://schemas.openxmlformats.org/drawingml/2006/table">
            <a:tbl>
              <a:tblPr firstRow="1" bandRow="1">
                <a:tableStyleId>{B301B821-A1FF-4177-AEE7-76D212191A09}</a:tableStyleId>
              </a:tblPr>
              <a:tblGrid>
                <a:gridCol w="7035764">
                  <a:extLst>
                    <a:ext uri="{9D8B030D-6E8A-4147-A177-3AD203B41FA5}">
                      <a16:colId xmlns:a16="http://schemas.microsoft.com/office/drawing/2014/main" val="20000"/>
                    </a:ext>
                  </a:extLst>
                </a:gridCol>
                <a:gridCol w="568546">
                  <a:extLst>
                    <a:ext uri="{9D8B030D-6E8A-4147-A177-3AD203B41FA5}">
                      <a16:colId xmlns:a16="http://schemas.microsoft.com/office/drawing/2014/main" val="20001"/>
                    </a:ext>
                  </a:extLst>
                </a:gridCol>
                <a:gridCol w="460585">
                  <a:extLst>
                    <a:ext uri="{9D8B030D-6E8A-4147-A177-3AD203B41FA5}">
                      <a16:colId xmlns:a16="http://schemas.microsoft.com/office/drawing/2014/main" val="20002"/>
                    </a:ext>
                  </a:extLst>
                </a:gridCol>
              </a:tblGrid>
              <a:tr h="149395">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334008">
                <a:tc>
                  <a:txBody>
                    <a:bodyPr/>
                    <a:lstStyle/>
                    <a:p>
                      <a:pPr marL="0" indent="0" algn="l" fontAlgn="base">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Пациентам с неклапанной ФП, не получавшим ранее </a:t>
                      </a:r>
                      <a:r>
                        <a:rPr lang="ru-RU" sz="1100" b="0" kern="1200" dirty="0" err="1">
                          <a:solidFill>
                            <a:schemeClr val="dk1"/>
                          </a:solidFill>
                          <a:effectLst/>
                          <a:uFill>
                            <a:solidFill>
                              <a:srgbClr val="000000"/>
                            </a:solidFill>
                          </a:uFill>
                          <a:latin typeface="+mj-lt"/>
                          <a:ea typeface="+mn-ea"/>
                          <a:cs typeface="+mn-cs"/>
                        </a:rPr>
                        <a:t>антикоагулянтную</a:t>
                      </a:r>
                      <a:r>
                        <a:rPr lang="ru-RU" sz="1100" b="0" kern="1200" dirty="0">
                          <a:solidFill>
                            <a:schemeClr val="dk1"/>
                          </a:solidFill>
                          <a:effectLst/>
                          <a:uFill>
                            <a:solidFill>
                              <a:srgbClr val="000000"/>
                            </a:solidFill>
                          </a:uFill>
                          <a:latin typeface="+mj-lt"/>
                          <a:ea typeface="+mn-ea"/>
                          <a:cs typeface="+mn-cs"/>
                        </a:rPr>
                        <a:t> терапию, в качестве препаратов первой линии рекомендовано назначение  прямых оральных антикоагулянтов (ПОАК) — </a:t>
                      </a:r>
                      <a:r>
                        <a:rPr lang="ru-RU" sz="1100" b="0" kern="1200" dirty="0" err="1">
                          <a:solidFill>
                            <a:schemeClr val="dk1"/>
                          </a:solidFill>
                          <a:effectLst/>
                          <a:uFill>
                            <a:solidFill>
                              <a:srgbClr val="000000"/>
                            </a:solidFill>
                          </a:uFill>
                          <a:latin typeface="+mj-lt"/>
                          <a:ea typeface="+mn-ea"/>
                          <a:cs typeface="+mn-cs"/>
                        </a:rPr>
                        <a:t>апиксабана</a:t>
                      </a:r>
                      <a:r>
                        <a:rPr lang="ru-RU" sz="1100" b="0" kern="1200" dirty="0">
                          <a:solidFill>
                            <a:schemeClr val="dk1"/>
                          </a:solidFill>
                          <a:effectLst/>
                          <a:uFill>
                            <a:solidFill>
                              <a:srgbClr val="000000"/>
                            </a:solidFill>
                          </a:uFill>
                          <a:latin typeface="+mj-lt"/>
                          <a:ea typeface="+mn-ea"/>
                          <a:cs typeface="+mn-cs"/>
                        </a:rPr>
                        <a:t>, или </a:t>
                      </a:r>
                      <a:r>
                        <a:rPr lang="ru-RU" sz="1100" b="0" kern="1200" dirty="0" err="1">
                          <a:solidFill>
                            <a:schemeClr val="dk1"/>
                          </a:solidFill>
                          <a:effectLst/>
                          <a:uFill>
                            <a:solidFill>
                              <a:srgbClr val="000000"/>
                            </a:solidFill>
                          </a:uFill>
                          <a:latin typeface="+mj-lt"/>
                          <a:ea typeface="+mn-ea"/>
                          <a:cs typeface="+mn-cs"/>
                        </a:rPr>
                        <a:t>дабигатрана</a:t>
                      </a:r>
                      <a:r>
                        <a:rPr lang="ru-RU" sz="1100" b="0" kern="1200" dirty="0">
                          <a:solidFill>
                            <a:schemeClr val="dk1"/>
                          </a:solidFill>
                          <a:effectLst/>
                          <a:uFill>
                            <a:solidFill>
                              <a:srgbClr val="000000"/>
                            </a:solidFill>
                          </a:uFill>
                          <a:latin typeface="+mj-lt"/>
                          <a:ea typeface="+mn-ea"/>
                          <a:cs typeface="+mn-cs"/>
                        </a:rPr>
                        <a:t> </a:t>
                      </a:r>
                      <a:r>
                        <a:rPr lang="ru-RU" sz="1100" b="0" kern="1200" dirty="0" err="1">
                          <a:solidFill>
                            <a:schemeClr val="dk1"/>
                          </a:solidFill>
                          <a:effectLst/>
                          <a:uFill>
                            <a:solidFill>
                              <a:srgbClr val="000000"/>
                            </a:solidFill>
                          </a:uFill>
                          <a:latin typeface="+mj-lt"/>
                          <a:ea typeface="+mn-ea"/>
                          <a:cs typeface="+mn-cs"/>
                        </a:rPr>
                        <a:t>этексилата</a:t>
                      </a:r>
                      <a:r>
                        <a:rPr lang="ru-RU" sz="1100" b="0" kern="1200" dirty="0">
                          <a:solidFill>
                            <a:schemeClr val="dk1"/>
                          </a:solidFill>
                          <a:effectLst/>
                          <a:uFill>
                            <a:solidFill>
                              <a:srgbClr val="000000"/>
                            </a:solidFill>
                          </a:uFill>
                          <a:latin typeface="+mj-lt"/>
                          <a:ea typeface="+mn-ea"/>
                          <a:cs typeface="+mn-cs"/>
                        </a:rPr>
                        <a:t>, или </a:t>
                      </a:r>
                      <a:r>
                        <a:rPr lang="ru-RU" sz="1100" b="0" kern="1200" dirty="0" err="1">
                          <a:solidFill>
                            <a:schemeClr val="dk1"/>
                          </a:solidFill>
                          <a:effectLst/>
                          <a:uFill>
                            <a:solidFill>
                              <a:srgbClr val="000000"/>
                            </a:solidFill>
                          </a:uFill>
                          <a:latin typeface="+mj-lt"/>
                          <a:ea typeface="+mn-ea"/>
                          <a:cs typeface="+mn-cs"/>
                        </a:rPr>
                        <a:t>ривароксабана</a:t>
                      </a:r>
                      <a:r>
                        <a:rPr lang="ru-RU" sz="1100" b="0" kern="1200" dirty="0">
                          <a:solidFill>
                            <a:schemeClr val="dk1"/>
                          </a:solidFill>
                          <a:effectLst/>
                          <a:uFill>
                            <a:solidFill>
                              <a:srgbClr val="000000"/>
                            </a:solidFill>
                          </a:uFill>
                          <a:latin typeface="+mj-lt"/>
                          <a:ea typeface="+mn-ea"/>
                          <a:cs typeface="+mn-cs"/>
                        </a:rPr>
                        <a:t> (при отсутствии противопоказаний к их назначению)</a:t>
                      </a: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fontAlgn="base">
                        <a:lnSpc>
                          <a:spcPct val="100000"/>
                        </a:lnSpc>
                        <a:spcAft>
                          <a:spcPts val="0"/>
                        </a:spcAft>
                      </a:pPr>
                      <a:r>
                        <a:rPr lang="ru-RU" sz="1100" b="0" kern="1200" dirty="0">
                          <a:solidFill>
                            <a:schemeClr val="dk1"/>
                          </a:solidFill>
                          <a:effectLst/>
                          <a:uFill>
                            <a:solidFill>
                              <a:srgbClr val="000000"/>
                            </a:solidFill>
                          </a:uFill>
                          <a:latin typeface="+mj-lt"/>
                          <a:ea typeface="+mn-ea"/>
                          <a:cs typeface="+mn-cs"/>
                        </a:rPr>
                        <a:t>1</a:t>
                      </a:r>
                      <a:r>
                        <a:rPr lang="en-US" sz="1100" b="0" kern="1200" dirty="0">
                          <a:solidFill>
                            <a:schemeClr val="dk1"/>
                          </a:solidFill>
                          <a:effectLst/>
                          <a:uFill>
                            <a:solidFill>
                              <a:srgbClr val="000000"/>
                            </a:solidFill>
                          </a:uFill>
                          <a:latin typeface="+mj-lt"/>
                          <a:ea typeface="+mn-ea"/>
                          <a:cs typeface="+mn-cs"/>
                        </a:rPr>
                        <a:t>A</a:t>
                      </a:r>
                      <a:endParaRPr lang="ru-RU" sz="110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fontAlgn="base">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IA</a:t>
                      </a:r>
                      <a:endParaRPr lang="ru-RU" sz="110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334008">
                <a:tc>
                  <a:txBody>
                    <a:bodyPr/>
                    <a:lstStyle/>
                    <a:p>
                      <a:pPr marL="0" indent="0" algn="l" fontAlgn="base">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Рекомендовано назначать полную дозу ПОАК (</a:t>
                      </a:r>
                      <a:r>
                        <a:rPr lang="ru-RU" sz="1100" b="0" kern="1200" dirty="0" err="1">
                          <a:solidFill>
                            <a:schemeClr val="dk1"/>
                          </a:solidFill>
                          <a:effectLst/>
                          <a:uFill>
                            <a:solidFill>
                              <a:srgbClr val="000000"/>
                            </a:solidFill>
                          </a:uFill>
                          <a:latin typeface="+mj-lt"/>
                          <a:ea typeface="+mn-ea"/>
                          <a:cs typeface="+mn-cs"/>
                        </a:rPr>
                        <a:t>апиксабан</a:t>
                      </a:r>
                      <a:r>
                        <a:rPr lang="ru-RU" sz="1100" b="0" kern="1200" dirty="0">
                          <a:solidFill>
                            <a:schemeClr val="dk1"/>
                          </a:solidFill>
                          <a:effectLst/>
                          <a:uFill>
                            <a:solidFill>
                              <a:srgbClr val="000000"/>
                            </a:solidFill>
                          </a:uFill>
                          <a:latin typeface="+mj-lt"/>
                          <a:ea typeface="+mn-ea"/>
                          <a:cs typeface="+mn-cs"/>
                        </a:rPr>
                        <a:t> по 5 мг 2 раза в сутки, </a:t>
                      </a:r>
                      <a:r>
                        <a:rPr lang="ru-RU" sz="1100" b="0" kern="1200" dirty="0" err="1">
                          <a:solidFill>
                            <a:schemeClr val="dk1"/>
                          </a:solidFill>
                          <a:effectLst/>
                          <a:uFill>
                            <a:solidFill>
                              <a:srgbClr val="000000"/>
                            </a:solidFill>
                          </a:uFill>
                          <a:latin typeface="+mj-lt"/>
                          <a:ea typeface="+mn-ea"/>
                          <a:cs typeface="+mn-cs"/>
                        </a:rPr>
                        <a:t>дабигатрана</a:t>
                      </a:r>
                      <a:r>
                        <a:rPr lang="ru-RU" sz="1100" b="0" kern="1200" dirty="0">
                          <a:solidFill>
                            <a:schemeClr val="dk1"/>
                          </a:solidFill>
                          <a:effectLst/>
                          <a:uFill>
                            <a:solidFill>
                              <a:srgbClr val="000000"/>
                            </a:solidFill>
                          </a:uFill>
                          <a:latin typeface="+mj-lt"/>
                          <a:ea typeface="+mn-ea"/>
                          <a:cs typeface="+mn-cs"/>
                        </a:rPr>
                        <a:t> </a:t>
                      </a:r>
                      <a:r>
                        <a:rPr lang="ru-RU" sz="1100" b="0" kern="1200" dirty="0" err="1">
                          <a:solidFill>
                            <a:schemeClr val="dk1"/>
                          </a:solidFill>
                          <a:effectLst/>
                          <a:uFill>
                            <a:solidFill>
                              <a:srgbClr val="000000"/>
                            </a:solidFill>
                          </a:uFill>
                          <a:latin typeface="+mj-lt"/>
                          <a:ea typeface="+mn-ea"/>
                          <a:cs typeface="+mn-cs"/>
                        </a:rPr>
                        <a:t>этексилат</a:t>
                      </a:r>
                      <a:r>
                        <a:rPr lang="ru-RU" sz="1100" b="0" kern="1200" dirty="0">
                          <a:solidFill>
                            <a:schemeClr val="dk1"/>
                          </a:solidFill>
                          <a:effectLst/>
                          <a:uFill>
                            <a:solidFill>
                              <a:srgbClr val="000000"/>
                            </a:solidFill>
                          </a:uFill>
                          <a:latin typeface="+mj-lt"/>
                          <a:ea typeface="+mn-ea"/>
                          <a:cs typeface="+mn-cs"/>
                        </a:rPr>
                        <a:t>  по 150 мг 2 раза в сутки, </a:t>
                      </a:r>
                      <a:r>
                        <a:rPr lang="ru-RU" sz="1100" b="0" kern="1200" dirty="0" err="1">
                          <a:solidFill>
                            <a:schemeClr val="dk1"/>
                          </a:solidFill>
                          <a:effectLst/>
                          <a:uFill>
                            <a:solidFill>
                              <a:srgbClr val="000000"/>
                            </a:solidFill>
                          </a:uFill>
                          <a:latin typeface="+mj-lt"/>
                          <a:ea typeface="+mn-ea"/>
                          <a:cs typeface="+mn-cs"/>
                        </a:rPr>
                        <a:t>ривароксабан</a:t>
                      </a:r>
                      <a:r>
                        <a:rPr lang="ru-RU" sz="1100" b="0" kern="1200" dirty="0">
                          <a:solidFill>
                            <a:schemeClr val="dk1"/>
                          </a:solidFill>
                          <a:effectLst/>
                          <a:uFill>
                            <a:solidFill>
                              <a:srgbClr val="000000"/>
                            </a:solidFill>
                          </a:uFill>
                          <a:latin typeface="+mj-lt"/>
                          <a:ea typeface="+mn-ea"/>
                          <a:cs typeface="+mn-cs"/>
                        </a:rPr>
                        <a:t> 20 мг 1 раз в сутки) как обеспечивающую максимальную защиту от инсульта (за исключением специальных показаний)</a:t>
                      </a: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fontAlgn="base">
                        <a:lnSpc>
                          <a:spcPct val="100000"/>
                        </a:lnSpc>
                        <a:spcAft>
                          <a:spcPts val="0"/>
                        </a:spcAft>
                      </a:pPr>
                      <a:r>
                        <a:rPr lang="en-US" sz="1100" b="0" kern="1200" dirty="0">
                          <a:solidFill>
                            <a:schemeClr val="dk1"/>
                          </a:solidFill>
                          <a:effectLst/>
                          <a:uFill>
                            <a:solidFill>
                              <a:srgbClr val="000000"/>
                            </a:solidFill>
                          </a:uFill>
                          <a:latin typeface="+mj-lt"/>
                          <a:ea typeface="+mn-ea"/>
                          <a:cs typeface="+mn-cs"/>
                        </a:rPr>
                        <a:t>1A</a:t>
                      </a:r>
                      <a:endParaRPr lang="ru-RU" sz="110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fontAlgn="base">
                        <a:lnSpc>
                          <a:spcPct val="100000"/>
                        </a:lnSpc>
                        <a:spcAft>
                          <a:spcPts val="0"/>
                        </a:spcAft>
                      </a:pPr>
                      <a:r>
                        <a:rPr lang="en-US" sz="1100" b="0" kern="1200" dirty="0">
                          <a:solidFill>
                            <a:schemeClr val="dk1"/>
                          </a:solidFill>
                          <a:effectLst/>
                          <a:uFill>
                            <a:solidFill>
                              <a:srgbClr val="000000"/>
                            </a:solidFill>
                          </a:uFill>
                          <a:latin typeface="+mj-lt"/>
                          <a:ea typeface="+mn-ea"/>
                          <a:cs typeface="+mn-cs"/>
                        </a:rPr>
                        <a:t>-</a:t>
                      </a:r>
                      <a:endParaRPr lang="ru-RU" sz="110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242355">
                <a:tc>
                  <a:txBody>
                    <a:bodyPr/>
                    <a:lstStyle/>
                    <a:p>
                      <a:pPr marL="0" indent="0" algn="l" fontAlgn="base">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Если на фоне терапии </a:t>
                      </a:r>
                      <a:r>
                        <a:rPr lang="ru-RU" sz="1100" b="0" kern="1200" dirty="0" err="1">
                          <a:solidFill>
                            <a:schemeClr val="dk1"/>
                          </a:solidFill>
                          <a:effectLst/>
                          <a:uFill>
                            <a:solidFill>
                              <a:srgbClr val="000000"/>
                            </a:solidFill>
                          </a:uFill>
                          <a:latin typeface="+mj-lt"/>
                          <a:ea typeface="+mn-ea"/>
                          <a:cs typeface="+mn-cs"/>
                        </a:rPr>
                        <a:t>варфарином</a:t>
                      </a:r>
                      <a:r>
                        <a:rPr lang="ru-RU" sz="1100" b="0" kern="1200" dirty="0">
                          <a:solidFill>
                            <a:schemeClr val="dk1"/>
                          </a:solidFill>
                          <a:effectLst/>
                          <a:uFill>
                            <a:solidFill>
                              <a:srgbClr val="000000"/>
                            </a:solidFill>
                          </a:uFill>
                          <a:latin typeface="+mj-lt"/>
                          <a:ea typeface="+mn-ea"/>
                          <a:cs typeface="+mn-cs"/>
                        </a:rPr>
                        <a:t> значения МНО часто находятся за пределами целевого диапазона (время в терапевтическом диапазоне ≤70%), рекомендовано назначение ПОАК (если нет противопоказаний)</a:t>
                      </a: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fontAlgn="base">
                        <a:lnSpc>
                          <a:spcPct val="100000"/>
                        </a:lnSpc>
                        <a:spcAft>
                          <a:spcPts val="0"/>
                        </a:spcAft>
                      </a:pPr>
                      <a:r>
                        <a:rPr lang="en-US" sz="1100" b="0" kern="1200" dirty="0">
                          <a:solidFill>
                            <a:schemeClr val="dk1"/>
                          </a:solidFill>
                          <a:effectLst/>
                          <a:uFill>
                            <a:solidFill>
                              <a:srgbClr val="000000"/>
                            </a:solidFill>
                          </a:uFill>
                          <a:latin typeface="+mj-lt"/>
                          <a:ea typeface="+mn-ea"/>
                          <a:cs typeface="+mn-cs"/>
                        </a:rPr>
                        <a:t>1A</a:t>
                      </a:r>
                      <a:endParaRPr lang="ru-RU" sz="110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fontAlgn="base">
                        <a:lnSpc>
                          <a:spcPct val="100000"/>
                        </a:lnSpc>
                        <a:spcAft>
                          <a:spcPts val="0"/>
                        </a:spcAft>
                        <a:tabLst/>
                      </a:pPr>
                      <a:r>
                        <a:rPr lang="en-US" sz="1100" b="0" kern="1200" dirty="0" err="1">
                          <a:solidFill>
                            <a:schemeClr val="dk1"/>
                          </a:solidFill>
                          <a:effectLst/>
                          <a:uFill>
                            <a:solidFill>
                              <a:srgbClr val="000000"/>
                            </a:solidFill>
                          </a:uFill>
                          <a:latin typeface="+mj-lt"/>
                          <a:ea typeface="+mn-ea"/>
                          <a:cs typeface="+mn-cs"/>
                        </a:rPr>
                        <a:t>IIaA</a:t>
                      </a:r>
                      <a:endParaRPr lang="ru-RU" sz="110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242355">
                <a:tc>
                  <a:txBody>
                    <a:bodyPr/>
                    <a:lstStyle/>
                    <a:p>
                      <a:pPr marL="0" indent="0" algn="l" fontAlgn="base">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Рутинное сочетание </a:t>
                      </a:r>
                      <a:r>
                        <a:rPr lang="ru-RU" sz="1100" b="0" kern="1200" dirty="0" smtClean="0">
                          <a:solidFill>
                            <a:schemeClr val="dk1"/>
                          </a:solidFill>
                          <a:effectLst/>
                          <a:uFill>
                            <a:solidFill>
                              <a:srgbClr val="000000"/>
                            </a:solidFill>
                          </a:uFill>
                          <a:latin typeface="+mj-lt"/>
                          <a:ea typeface="+mn-ea"/>
                          <a:cs typeface="+mn-cs"/>
                        </a:rPr>
                        <a:t>антикоагулянтов c </a:t>
                      </a:r>
                      <a:r>
                        <a:rPr lang="ru-RU" sz="1100" b="0" kern="1200" dirty="0">
                          <a:solidFill>
                            <a:schemeClr val="dk1"/>
                          </a:solidFill>
                          <a:effectLst/>
                          <a:uFill>
                            <a:solidFill>
                              <a:srgbClr val="000000"/>
                            </a:solidFill>
                          </a:uFill>
                          <a:latin typeface="+mj-lt"/>
                          <a:ea typeface="+mn-ea"/>
                          <a:cs typeface="+mn-cs"/>
                        </a:rPr>
                        <a:t>ингибиторами агрегации тромбоцитов повышает риск кровотечений, поэтому не рекомендовано пациентам при отсутствии дополнительных показаний</a:t>
                      </a: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fontAlgn="base">
                        <a:lnSpc>
                          <a:spcPct val="100000"/>
                        </a:lnSpc>
                        <a:spcAft>
                          <a:spcPts val="0"/>
                        </a:spcAft>
                      </a:pPr>
                      <a:r>
                        <a:rPr lang="en-US" sz="1100" b="0" kern="1200" dirty="0">
                          <a:solidFill>
                            <a:schemeClr val="dk1"/>
                          </a:solidFill>
                          <a:effectLst/>
                          <a:uFill>
                            <a:solidFill>
                              <a:srgbClr val="000000"/>
                            </a:solidFill>
                          </a:uFill>
                          <a:latin typeface="+mj-lt"/>
                          <a:ea typeface="+mn-ea"/>
                          <a:cs typeface="+mn-cs"/>
                        </a:rPr>
                        <a:t>3A</a:t>
                      </a:r>
                      <a:endParaRPr lang="ru-RU" sz="110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fontAlgn="base">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IIIB</a:t>
                      </a:r>
                      <a:endParaRPr lang="ru-RU" sz="110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242355">
                <a:tc>
                  <a:txBody>
                    <a:bodyPr/>
                    <a:lstStyle/>
                    <a:p>
                      <a:pPr marL="0" indent="0" algn="l" fontAlgn="base">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Не рекомендовано назначение </a:t>
                      </a:r>
                      <a:r>
                        <a:rPr lang="ru-RU" sz="1100" b="0" kern="1200" dirty="0" err="1">
                          <a:solidFill>
                            <a:schemeClr val="dk1"/>
                          </a:solidFill>
                          <a:effectLst/>
                          <a:uFill>
                            <a:solidFill>
                              <a:srgbClr val="000000"/>
                            </a:solidFill>
                          </a:uFill>
                          <a:latin typeface="+mj-lt"/>
                          <a:ea typeface="+mn-ea"/>
                          <a:cs typeface="+mn-cs"/>
                        </a:rPr>
                        <a:t>антикоагулянтной</a:t>
                      </a:r>
                      <a:r>
                        <a:rPr lang="ru-RU" sz="1100" b="0" kern="1200" dirty="0">
                          <a:solidFill>
                            <a:schemeClr val="dk1"/>
                          </a:solidFill>
                          <a:effectLst/>
                          <a:uFill>
                            <a:solidFill>
                              <a:srgbClr val="000000"/>
                            </a:solidFill>
                          </a:uFill>
                          <a:latin typeface="+mj-lt"/>
                          <a:ea typeface="+mn-ea"/>
                          <a:cs typeface="+mn-cs"/>
                        </a:rPr>
                        <a:t> терапии мужчинам и женщинам с фибрилляцией предсердий при отсутствии факторов риска тромбоэмболических осложнений</a:t>
                      </a: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fontAlgn="base">
                        <a:lnSpc>
                          <a:spcPct val="100000"/>
                        </a:lnSpc>
                        <a:spcAft>
                          <a:spcPts val="0"/>
                        </a:spcAft>
                      </a:pPr>
                      <a:r>
                        <a:rPr lang="en-US" sz="1100" b="0" kern="1200" dirty="0">
                          <a:solidFill>
                            <a:schemeClr val="dk1"/>
                          </a:solidFill>
                          <a:effectLst/>
                          <a:uFill>
                            <a:solidFill>
                              <a:srgbClr val="000000"/>
                            </a:solidFill>
                          </a:uFill>
                          <a:latin typeface="+mj-lt"/>
                          <a:ea typeface="+mn-ea"/>
                          <a:cs typeface="+mn-cs"/>
                        </a:rPr>
                        <a:t>4C</a:t>
                      </a:r>
                      <a:endParaRPr lang="ru-RU" sz="110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fontAlgn="base">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IIIB</a:t>
                      </a:r>
                      <a:endParaRPr lang="ru-RU" sz="110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242355">
                <a:tc>
                  <a:txBody>
                    <a:bodyPr/>
                    <a:lstStyle/>
                    <a:p>
                      <a:pPr marL="0" indent="0" algn="l" fontAlgn="base">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Пациентам с митральным стенозом умеренной или тяжелой степени, либо с механическим искусственным клапаном сердца с целью профилактики ТЭО рекомендованы только АВК</a:t>
                      </a: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fontAlgn="base">
                        <a:lnSpc>
                          <a:spcPct val="100000"/>
                        </a:lnSpc>
                        <a:spcAft>
                          <a:spcPts val="0"/>
                        </a:spcAft>
                      </a:pPr>
                      <a:r>
                        <a:rPr lang="en-US" sz="1100" b="0" kern="1200" dirty="0">
                          <a:solidFill>
                            <a:schemeClr val="dk1"/>
                          </a:solidFill>
                          <a:effectLst/>
                          <a:uFill>
                            <a:solidFill>
                              <a:srgbClr val="000000"/>
                            </a:solidFill>
                          </a:uFill>
                          <a:latin typeface="+mj-lt"/>
                          <a:ea typeface="+mn-ea"/>
                          <a:cs typeface="+mn-cs"/>
                        </a:rPr>
                        <a:t>4C</a:t>
                      </a:r>
                      <a:endParaRPr lang="ru-RU" sz="110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fontAlgn="base">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IB</a:t>
                      </a:r>
                      <a:endParaRPr lang="ru-RU" sz="110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6"/>
                  </a:ext>
                </a:extLst>
              </a:tr>
              <a:tr h="150701">
                <a:tc>
                  <a:txBody>
                    <a:bodyPr/>
                    <a:lstStyle/>
                    <a:p>
                      <a:pPr marL="0" indent="0" algn="l" fontAlgn="base">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ПОАК не рекомендованы для профилактики ТЭО пациентам с механическими клапанами сердца</a:t>
                      </a: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fontAlgn="base">
                        <a:lnSpc>
                          <a:spcPct val="100000"/>
                        </a:lnSpc>
                        <a:spcAft>
                          <a:spcPts val="0"/>
                        </a:spcAft>
                      </a:pPr>
                      <a:r>
                        <a:rPr lang="en-US" sz="1100" b="0" kern="1200" dirty="0">
                          <a:solidFill>
                            <a:schemeClr val="dk1"/>
                          </a:solidFill>
                          <a:effectLst/>
                          <a:uFill>
                            <a:solidFill>
                              <a:srgbClr val="000000"/>
                            </a:solidFill>
                          </a:uFill>
                          <a:latin typeface="+mj-lt"/>
                          <a:ea typeface="+mn-ea"/>
                          <a:cs typeface="+mn-cs"/>
                        </a:rPr>
                        <a:t>4C</a:t>
                      </a:r>
                      <a:endParaRPr lang="ru-RU" sz="110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fontAlgn="base">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IIIB</a:t>
                      </a:r>
                      <a:endParaRPr lang="ru-RU" sz="110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7"/>
                  </a:ext>
                </a:extLst>
              </a:tr>
              <a:tr h="150701">
                <a:tc>
                  <a:txBody>
                    <a:bodyPr/>
                    <a:lstStyle/>
                    <a:p>
                      <a:pPr marL="0" indent="0" algn="l" fontAlgn="base">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ПОАК не рекомендованы для профилактики ТЭО пациентам с умеренным и тяжелым митральным стенозом</a:t>
                      </a: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fontAlgn="base">
                        <a:lnSpc>
                          <a:spcPct val="100000"/>
                        </a:lnSpc>
                        <a:spcAft>
                          <a:spcPts val="0"/>
                        </a:spcAft>
                      </a:pPr>
                      <a:r>
                        <a:rPr lang="en-US" sz="1100" b="0" kern="1200" dirty="0">
                          <a:solidFill>
                            <a:schemeClr val="dk1"/>
                          </a:solidFill>
                          <a:effectLst/>
                          <a:uFill>
                            <a:solidFill>
                              <a:srgbClr val="000000"/>
                            </a:solidFill>
                          </a:uFill>
                          <a:latin typeface="+mj-lt"/>
                          <a:ea typeface="+mn-ea"/>
                          <a:cs typeface="+mn-cs"/>
                        </a:rPr>
                        <a:t>1A</a:t>
                      </a:r>
                      <a:endParaRPr lang="ru-RU" sz="110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fontAlgn="base">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IIIC</a:t>
                      </a:r>
                      <a:endParaRPr lang="ru-RU" sz="110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8"/>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51670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6156176" cy="4835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Заголовок 1"/>
          <p:cNvSpPr>
            <a:spLocks noGrp="1"/>
          </p:cNvSpPr>
          <p:nvPr>
            <p:ph type="title"/>
          </p:nvPr>
        </p:nvSpPr>
        <p:spPr>
          <a:xfrm>
            <a:off x="501452" y="51470"/>
            <a:ext cx="6374804" cy="369332"/>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Алгоритм смены антикоагулянта при терапии АВК</a:t>
            </a:r>
          </a:p>
        </p:txBody>
      </p:sp>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826" y="684055"/>
            <a:ext cx="6254425" cy="3999031"/>
          </a:xfrm>
          <a:prstGeom prst="rect">
            <a:avLst/>
          </a:prstGeom>
        </p:spPr>
      </p:pic>
    </p:spTree>
    <p:extLst>
      <p:ext uri="{BB962C8B-B14F-4D97-AF65-F5344CB8AC3E}">
        <p14:creationId xmlns:p14="http://schemas.microsoft.com/office/powerpoint/2010/main" val="23144999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6156176" cy="4835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Заголовок 1"/>
          <p:cNvSpPr>
            <a:spLocks noGrp="1"/>
          </p:cNvSpPr>
          <p:nvPr>
            <p:ph type="title"/>
          </p:nvPr>
        </p:nvSpPr>
        <p:spPr>
          <a:xfrm>
            <a:off x="501452" y="51470"/>
            <a:ext cx="6374804" cy="369332"/>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Алгоритм смены антикоагулянта при терапии </a:t>
            </a:r>
            <a:r>
              <a:rPr lang="ru-RU" sz="1800" b="1" dirty="0">
                <a:solidFill>
                  <a:srgbClr val="005DAC"/>
                </a:solidFill>
                <a:latin typeface="Calibri" panose="020F0502020204030204" pitchFamily="34" charset="0"/>
              </a:rPr>
              <a:t>ПОАК</a:t>
            </a:r>
            <a:endParaRPr lang="ru-RU" sz="1800" b="1" dirty="0">
              <a:solidFill>
                <a:srgbClr val="005DAC"/>
              </a:solidFill>
              <a:latin typeface="Calibri" panose="020F0502020204030204" pitchFamily="34" charset="0"/>
            </a:endParaRPr>
          </a:p>
        </p:txBody>
      </p:sp>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827" y="757452"/>
            <a:ext cx="8045618" cy="3510555"/>
          </a:xfrm>
          <a:prstGeom prst="rect">
            <a:avLst/>
          </a:prstGeom>
        </p:spPr>
      </p:pic>
    </p:spTree>
    <p:extLst>
      <p:ext uri="{BB962C8B-B14F-4D97-AF65-F5344CB8AC3E}">
        <p14:creationId xmlns:p14="http://schemas.microsoft.com/office/powerpoint/2010/main" val="34106826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0" y="0"/>
            <a:ext cx="5436096" cy="809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Заголовок 1"/>
          <p:cNvSpPr>
            <a:spLocks noGrp="1"/>
          </p:cNvSpPr>
          <p:nvPr>
            <p:ph type="title"/>
          </p:nvPr>
        </p:nvSpPr>
        <p:spPr>
          <a:xfrm>
            <a:off x="501452" y="51470"/>
            <a:ext cx="6374804" cy="646331"/>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Нефармакологические методы профилактики тромбоэмболических </a:t>
            </a:r>
            <a:r>
              <a:rPr lang="ru-RU" sz="1800" b="1" dirty="0">
                <a:solidFill>
                  <a:srgbClr val="005DAC"/>
                </a:solidFill>
                <a:latin typeface="Calibri" panose="020F0502020204030204" pitchFamily="34" charset="0"/>
              </a:rPr>
              <a:t>осложнений</a:t>
            </a:r>
            <a:endParaRPr lang="ru-RU" sz="1800" b="1" dirty="0">
              <a:solidFill>
                <a:srgbClr val="005DAC"/>
              </a:solidFill>
              <a:latin typeface="Calibri" panose="020F0502020204030204" pitchFamily="34" charset="0"/>
            </a:endParaRPr>
          </a:p>
        </p:txBody>
      </p:sp>
      <p:graphicFrame>
        <p:nvGraphicFramePr>
          <p:cNvPr id="6" name="Содержимое 6"/>
          <p:cNvGraphicFramePr>
            <a:graphicFrameLocks noGrp="1"/>
          </p:cNvGraphicFramePr>
          <p:nvPr>
            <p:ph idx="1"/>
            <p:extLst>
              <p:ext uri="{D42A27DB-BD31-4B8C-83A1-F6EECF244321}">
                <p14:modId xmlns:p14="http://schemas.microsoft.com/office/powerpoint/2010/main" val="4176949530"/>
              </p:ext>
            </p:extLst>
          </p:nvPr>
        </p:nvGraphicFramePr>
        <p:xfrm>
          <a:off x="539553" y="987574"/>
          <a:ext cx="6408711" cy="3319080"/>
        </p:xfrm>
        <a:graphic>
          <a:graphicData uri="http://schemas.openxmlformats.org/drawingml/2006/table">
            <a:tbl>
              <a:tblPr firstRow="1" bandRow="1">
                <a:tableStyleId>{B301B821-A1FF-4177-AEE7-76D212191A09}</a:tableStyleId>
              </a:tblPr>
              <a:tblGrid>
                <a:gridCol w="5328591">
                  <a:extLst>
                    <a:ext uri="{9D8B030D-6E8A-4147-A177-3AD203B41FA5}">
                      <a16:colId xmlns:a16="http://schemas.microsoft.com/office/drawing/2014/main" val="20000"/>
                    </a:ext>
                  </a:extLst>
                </a:gridCol>
                <a:gridCol w="576064">
                  <a:extLst>
                    <a:ext uri="{9D8B030D-6E8A-4147-A177-3AD203B41FA5}">
                      <a16:colId xmlns:a16="http://schemas.microsoft.com/office/drawing/2014/main" val="20001"/>
                    </a:ext>
                  </a:extLst>
                </a:gridCol>
                <a:gridCol w="504056">
                  <a:extLst>
                    <a:ext uri="{9D8B030D-6E8A-4147-A177-3AD203B41FA5}">
                      <a16:colId xmlns:a16="http://schemas.microsoft.com/office/drawing/2014/main" val="20002"/>
                    </a:ext>
                  </a:extLst>
                </a:gridCol>
              </a:tblGrid>
              <a:tr h="27325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374820">
                <a:tc>
                  <a:txBody>
                    <a:bodyPr/>
                    <a:lstStyle/>
                    <a:p>
                      <a:pPr marL="0" indent="0" algn="just">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Возможность закрытия ушка ЛП с помощью </a:t>
                      </a:r>
                      <a:r>
                        <a:rPr lang="ru-RU" sz="1100" b="0" kern="1200" dirty="0" err="1">
                          <a:solidFill>
                            <a:schemeClr val="dk1"/>
                          </a:solidFill>
                          <a:effectLst/>
                          <a:uFill>
                            <a:solidFill>
                              <a:srgbClr val="000000"/>
                            </a:solidFill>
                          </a:uFill>
                          <a:latin typeface="+mj-lt"/>
                          <a:ea typeface="+mn-ea"/>
                          <a:cs typeface="+mn-cs"/>
                        </a:rPr>
                        <a:t>окклюдера</a:t>
                      </a:r>
                      <a:r>
                        <a:rPr lang="ru-RU" sz="1100" b="0" kern="1200" dirty="0">
                          <a:solidFill>
                            <a:schemeClr val="dk1"/>
                          </a:solidFill>
                          <a:effectLst/>
                          <a:uFill>
                            <a:solidFill>
                              <a:srgbClr val="000000"/>
                            </a:solidFill>
                          </a:uFill>
                          <a:latin typeface="+mj-lt"/>
                          <a:ea typeface="+mn-ea"/>
                          <a:cs typeface="+mn-cs"/>
                        </a:rPr>
                        <a:t> рекомендована отдельной категории пациентов с ФП с абсолютными противопоказаниями к</a:t>
                      </a:r>
                      <a:r>
                        <a:rPr lang="en-US" sz="1100" b="0" kern="1200" dirty="0">
                          <a:solidFill>
                            <a:schemeClr val="dk1"/>
                          </a:solidFill>
                          <a:effectLst/>
                          <a:uFill>
                            <a:solidFill>
                              <a:srgbClr val="000000"/>
                            </a:solidFill>
                          </a:uFill>
                          <a:latin typeface="+mj-lt"/>
                          <a:ea typeface="+mn-ea"/>
                          <a:cs typeface="+mn-cs"/>
                        </a:rPr>
                        <a:t> </a:t>
                      </a:r>
                      <a:r>
                        <a:rPr lang="ru-RU" sz="1100" b="0" kern="1200" dirty="0">
                          <a:solidFill>
                            <a:schemeClr val="dk1"/>
                          </a:solidFill>
                          <a:effectLst/>
                          <a:uFill>
                            <a:solidFill>
                              <a:srgbClr val="000000"/>
                            </a:solidFill>
                          </a:uFill>
                          <a:latin typeface="+mj-lt"/>
                          <a:ea typeface="+mn-ea"/>
                          <a:cs typeface="+mn-cs"/>
                        </a:rPr>
                        <a:t>приему </a:t>
                      </a:r>
                      <a:r>
                        <a:rPr lang="ru-RU" sz="1100" b="0" kern="1200" dirty="0" err="1">
                          <a:solidFill>
                            <a:schemeClr val="dk1"/>
                          </a:solidFill>
                          <a:effectLst/>
                          <a:uFill>
                            <a:solidFill>
                              <a:srgbClr val="000000"/>
                            </a:solidFill>
                          </a:uFill>
                          <a:latin typeface="+mj-lt"/>
                          <a:ea typeface="+mn-ea"/>
                          <a:cs typeface="+mn-cs"/>
                        </a:rPr>
                        <a:t>антикоагулянтной</a:t>
                      </a:r>
                      <a:r>
                        <a:rPr lang="ru-RU" sz="1100" b="0" kern="1200" dirty="0">
                          <a:solidFill>
                            <a:schemeClr val="dk1"/>
                          </a:solidFill>
                          <a:effectLst/>
                          <a:uFill>
                            <a:solidFill>
                              <a:srgbClr val="000000"/>
                            </a:solidFill>
                          </a:uFill>
                          <a:latin typeface="+mj-lt"/>
                          <a:ea typeface="+mn-ea"/>
                          <a:cs typeface="+mn-cs"/>
                        </a:rPr>
                        <a:t> терапии</a:t>
                      </a: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2A</a:t>
                      </a:r>
                      <a:endParaRPr lang="ru-RU" sz="1100" b="0" kern="1200" dirty="0">
                        <a:solidFill>
                          <a:schemeClr val="dk1"/>
                        </a:solidFill>
                        <a:effectLst/>
                        <a:uFill>
                          <a:solidFill>
                            <a:srgbClr val="000000"/>
                          </a:solidFill>
                        </a:uFill>
                        <a:latin typeface="+mj-lt"/>
                        <a:ea typeface="+mn-ea"/>
                        <a:cs typeface="+mn-cs"/>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100" b="0" kern="1200" dirty="0" err="1">
                          <a:solidFill>
                            <a:schemeClr val="dk1"/>
                          </a:solidFill>
                          <a:effectLst/>
                          <a:uFill>
                            <a:solidFill>
                              <a:srgbClr val="000000"/>
                            </a:solidFill>
                          </a:uFill>
                          <a:latin typeface="+mj-lt"/>
                          <a:ea typeface="+mn-ea"/>
                          <a:cs typeface="+mn-cs"/>
                        </a:rPr>
                        <a:t>IIbB</a:t>
                      </a:r>
                      <a:endParaRPr lang="ru-RU" sz="1100" b="0" kern="1200" dirty="0">
                        <a:solidFill>
                          <a:schemeClr val="dk1"/>
                        </a:solidFill>
                        <a:effectLst/>
                        <a:uFill>
                          <a:solidFill>
                            <a:srgbClr val="000000"/>
                          </a:solidFill>
                        </a:uFill>
                        <a:latin typeface="+mj-lt"/>
                        <a:ea typeface="+mn-ea"/>
                        <a:cs typeface="+mn-cs"/>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368796">
                <a:tc>
                  <a:txBody>
                    <a:bodyPr/>
                    <a:lstStyle/>
                    <a:p>
                      <a:pPr marL="0" indent="0" algn="just">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После выполнения хирургической изоляции или окклюзии ушка ЛП пациенту с ФП </a:t>
                      </a:r>
                      <a:r>
                        <a:rPr lang="ru-RU" sz="1100" b="0" kern="1200" dirty="0" smtClean="0">
                          <a:solidFill>
                            <a:schemeClr val="dk1"/>
                          </a:solidFill>
                          <a:effectLst/>
                          <a:uFill>
                            <a:solidFill>
                              <a:srgbClr val="000000"/>
                            </a:solidFill>
                          </a:uFill>
                          <a:latin typeface="+mj-lt"/>
                          <a:ea typeface="+mn-ea"/>
                          <a:cs typeface="+mn-cs"/>
                        </a:rPr>
                        <a:t>              и </a:t>
                      </a:r>
                      <a:r>
                        <a:rPr lang="ru-RU" sz="1100" b="0" kern="1200" dirty="0">
                          <a:solidFill>
                            <a:schemeClr val="dk1"/>
                          </a:solidFill>
                          <a:effectLst/>
                          <a:uFill>
                            <a:solidFill>
                              <a:srgbClr val="000000"/>
                            </a:solidFill>
                          </a:uFill>
                          <a:latin typeface="+mj-lt"/>
                          <a:ea typeface="+mn-ea"/>
                          <a:cs typeface="+mn-cs"/>
                        </a:rPr>
                        <a:t>высоким риском инсульта рекомендовано рассмотреть продолжение приема антикоагулянтов</a:t>
                      </a: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2A</a:t>
                      </a:r>
                      <a:endParaRPr lang="ru-RU" sz="1100" b="0" kern="1200" dirty="0">
                        <a:solidFill>
                          <a:schemeClr val="dk1"/>
                        </a:solidFill>
                        <a:effectLst/>
                        <a:uFill>
                          <a:solidFill>
                            <a:srgbClr val="000000"/>
                          </a:solidFill>
                        </a:uFill>
                        <a:latin typeface="+mj-lt"/>
                        <a:ea typeface="+mn-ea"/>
                        <a:cs typeface="+mn-cs"/>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IB</a:t>
                      </a:r>
                      <a:endParaRPr lang="ru-RU" sz="1100" b="0" kern="1200" dirty="0">
                        <a:solidFill>
                          <a:schemeClr val="dk1"/>
                        </a:solidFill>
                        <a:effectLst/>
                        <a:uFill>
                          <a:solidFill>
                            <a:srgbClr val="000000"/>
                          </a:solidFill>
                        </a:uFill>
                        <a:latin typeface="+mj-lt"/>
                        <a:ea typeface="+mn-ea"/>
                        <a:cs typeface="+mn-cs"/>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34888">
                <a:tc>
                  <a:txBody>
                    <a:bodyPr/>
                    <a:lstStyle/>
                    <a:p>
                      <a:pPr marL="0" indent="0" algn="just">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Хирургическое </a:t>
                      </a:r>
                      <a:r>
                        <a:rPr lang="ru-RU" sz="1100" b="0" kern="1200" dirty="0" err="1">
                          <a:solidFill>
                            <a:schemeClr val="dk1"/>
                          </a:solidFill>
                          <a:effectLst/>
                          <a:uFill>
                            <a:solidFill>
                              <a:srgbClr val="000000"/>
                            </a:solidFill>
                          </a:uFill>
                          <a:latin typeface="+mj-lt"/>
                          <a:ea typeface="+mn-ea"/>
                          <a:cs typeface="+mn-cs"/>
                        </a:rPr>
                        <a:t>ушивание</a:t>
                      </a:r>
                      <a:r>
                        <a:rPr lang="ru-RU" sz="1100" b="0" kern="1200" dirty="0">
                          <a:solidFill>
                            <a:schemeClr val="dk1"/>
                          </a:solidFill>
                          <a:effectLst/>
                          <a:uFill>
                            <a:solidFill>
                              <a:srgbClr val="000000"/>
                            </a:solidFill>
                          </a:uFill>
                          <a:latin typeface="+mj-lt"/>
                          <a:ea typeface="+mn-ea"/>
                          <a:cs typeface="+mn-cs"/>
                        </a:rPr>
                        <a:t> или резекция ушка ЛП рекомендовано пациентам с ФП, которым планируется открытое кардиохирургическое вмешательство </a:t>
                      </a: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2B</a:t>
                      </a:r>
                      <a:endParaRPr lang="ru-RU" sz="1100" b="0" kern="1200" dirty="0">
                        <a:solidFill>
                          <a:schemeClr val="dk1"/>
                        </a:solidFill>
                        <a:effectLst/>
                        <a:uFill>
                          <a:solidFill>
                            <a:srgbClr val="000000"/>
                          </a:solidFill>
                        </a:uFill>
                        <a:latin typeface="+mj-lt"/>
                        <a:ea typeface="+mn-ea"/>
                        <a:cs typeface="+mn-cs"/>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100" b="0" kern="1200" dirty="0" err="1">
                          <a:solidFill>
                            <a:schemeClr val="dk1"/>
                          </a:solidFill>
                          <a:effectLst/>
                          <a:uFill>
                            <a:solidFill>
                              <a:srgbClr val="000000"/>
                            </a:solidFill>
                          </a:uFill>
                          <a:latin typeface="+mj-lt"/>
                          <a:ea typeface="+mn-ea"/>
                          <a:cs typeface="+mn-cs"/>
                        </a:rPr>
                        <a:t>IIbB</a:t>
                      </a:r>
                      <a:endParaRPr lang="ru-RU" sz="1100" b="0" kern="1200" dirty="0">
                        <a:solidFill>
                          <a:schemeClr val="dk1"/>
                        </a:solidFill>
                        <a:effectLst/>
                        <a:uFill>
                          <a:solidFill>
                            <a:srgbClr val="000000"/>
                          </a:solidFill>
                        </a:uFill>
                        <a:latin typeface="+mj-lt"/>
                        <a:ea typeface="+mn-ea"/>
                        <a:cs typeface="+mn-cs"/>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210000">
                <a:tc>
                  <a:txBody>
                    <a:bodyPr/>
                    <a:lstStyle/>
                    <a:p>
                      <a:pPr marL="0" indent="0" algn="just">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Хирургическое </a:t>
                      </a:r>
                      <a:r>
                        <a:rPr lang="ru-RU" sz="1100" b="0" kern="1200" dirty="0" err="1">
                          <a:solidFill>
                            <a:schemeClr val="dk1"/>
                          </a:solidFill>
                          <a:effectLst/>
                          <a:uFill>
                            <a:solidFill>
                              <a:srgbClr val="000000"/>
                            </a:solidFill>
                          </a:uFill>
                          <a:latin typeface="+mj-lt"/>
                          <a:ea typeface="+mn-ea"/>
                          <a:cs typeface="+mn-cs"/>
                        </a:rPr>
                        <a:t>ушивание</a:t>
                      </a:r>
                      <a:r>
                        <a:rPr lang="ru-RU" sz="1100" b="0" kern="1200" dirty="0">
                          <a:solidFill>
                            <a:schemeClr val="dk1"/>
                          </a:solidFill>
                          <a:effectLst/>
                          <a:uFill>
                            <a:solidFill>
                              <a:srgbClr val="000000"/>
                            </a:solidFill>
                          </a:uFill>
                          <a:latin typeface="+mj-lt"/>
                          <a:ea typeface="+mn-ea"/>
                          <a:cs typeface="+mn-cs"/>
                        </a:rPr>
                        <a:t> или резекция ушка ЛП рекомендовано пациентам, которым планируется </a:t>
                      </a:r>
                      <a:r>
                        <a:rPr lang="ru-RU" sz="1100" b="0" kern="1200" dirty="0" err="1">
                          <a:solidFill>
                            <a:schemeClr val="dk1"/>
                          </a:solidFill>
                          <a:effectLst/>
                          <a:uFill>
                            <a:solidFill>
                              <a:srgbClr val="000000"/>
                            </a:solidFill>
                          </a:uFill>
                          <a:latin typeface="+mj-lt"/>
                          <a:ea typeface="+mn-ea"/>
                          <a:cs typeface="+mn-cs"/>
                        </a:rPr>
                        <a:t>торакоскопическое</a:t>
                      </a:r>
                      <a:r>
                        <a:rPr lang="ru-RU" sz="1100" b="0" kern="1200" dirty="0">
                          <a:solidFill>
                            <a:schemeClr val="dk1"/>
                          </a:solidFill>
                          <a:effectLst/>
                          <a:uFill>
                            <a:solidFill>
                              <a:srgbClr val="000000"/>
                            </a:solidFill>
                          </a:uFill>
                          <a:latin typeface="+mj-lt"/>
                          <a:ea typeface="+mn-ea"/>
                          <a:cs typeface="+mn-cs"/>
                        </a:rPr>
                        <a:t> лечение ФП</a:t>
                      </a: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2A</a:t>
                      </a:r>
                      <a:endParaRPr lang="ru-RU" sz="1100" b="0" kern="1200" dirty="0">
                        <a:solidFill>
                          <a:schemeClr val="dk1"/>
                        </a:solidFill>
                        <a:effectLst/>
                        <a:uFill>
                          <a:solidFill>
                            <a:srgbClr val="000000"/>
                          </a:solidFill>
                        </a:uFill>
                        <a:latin typeface="+mj-lt"/>
                        <a:ea typeface="+mn-ea"/>
                        <a:cs typeface="+mn-cs"/>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100" b="0" kern="1200" dirty="0" err="1">
                          <a:solidFill>
                            <a:schemeClr val="dk1"/>
                          </a:solidFill>
                          <a:effectLst/>
                          <a:uFill>
                            <a:solidFill>
                              <a:srgbClr val="000000"/>
                            </a:solidFill>
                          </a:uFill>
                          <a:latin typeface="+mj-lt"/>
                          <a:ea typeface="+mn-ea"/>
                          <a:cs typeface="+mn-cs"/>
                        </a:rPr>
                        <a:t>IIbB</a:t>
                      </a:r>
                      <a:endParaRPr lang="ru-RU" sz="1100" b="0" kern="1200" dirty="0">
                        <a:solidFill>
                          <a:schemeClr val="dk1"/>
                        </a:solidFill>
                        <a:effectLst/>
                        <a:uFill>
                          <a:solidFill>
                            <a:srgbClr val="000000"/>
                          </a:solidFill>
                        </a:uFill>
                        <a:latin typeface="+mj-lt"/>
                        <a:ea typeface="+mn-ea"/>
                        <a:cs typeface="+mn-cs"/>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342117">
                <a:tc>
                  <a:txBody>
                    <a:bodyPr/>
                    <a:lstStyle/>
                    <a:p>
                      <a:pPr marL="0" indent="0" algn="just">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После проведенной хирургической резекции или </a:t>
                      </a:r>
                      <a:r>
                        <a:rPr lang="ru-RU" sz="1100" b="0" kern="1200" dirty="0" err="1">
                          <a:solidFill>
                            <a:schemeClr val="dk1"/>
                          </a:solidFill>
                          <a:effectLst/>
                          <a:uFill>
                            <a:solidFill>
                              <a:srgbClr val="000000"/>
                            </a:solidFill>
                          </a:uFill>
                          <a:latin typeface="+mj-lt"/>
                          <a:ea typeface="+mn-ea"/>
                          <a:cs typeface="+mn-cs"/>
                        </a:rPr>
                        <a:t>ушивания</a:t>
                      </a:r>
                      <a:r>
                        <a:rPr lang="ru-RU" sz="1100" b="0" kern="1200" dirty="0">
                          <a:solidFill>
                            <a:schemeClr val="dk1"/>
                          </a:solidFill>
                          <a:effectLst/>
                          <a:uFill>
                            <a:solidFill>
                              <a:srgbClr val="000000"/>
                            </a:solidFill>
                          </a:uFill>
                          <a:latin typeface="+mj-lt"/>
                          <a:ea typeface="+mn-ea"/>
                          <a:cs typeface="+mn-cs"/>
                        </a:rPr>
                        <a:t> ушка ЛП  у пациентов с </a:t>
                      </a:r>
                      <a:r>
                        <a:rPr lang="ru-RU" sz="1100" b="0" kern="1200" dirty="0" smtClean="0">
                          <a:solidFill>
                            <a:schemeClr val="dk1"/>
                          </a:solidFill>
                          <a:effectLst/>
                          <a:uFill>
                            <a:solidFill>
                              <a:srgbClr val="000000"/>
                            </a:solidFill>
                          </a:uFill>
                          <a:latin typeface="+mj-lt"/>
                          <a:ea typeface="+mn-ea"/>
                          <a:cs typeface="+mn-cs"/>
                        </a:rPr>
                        <a:t>ФП и высоким </a:t>
                      </a:r>
                      <a:r>
                        <a:rPr lang="ru-RU" sz="1100" b="0" kern="1200" dirty="0">
                          <a:solidFill>
                            <a:schemeClr val="dk1"/>
                          </a:solidFill>
                          <a:effectLst/>
                          <a:uFill>
                            <a:solidFill>
                              <a:srgbClr val="000000"/>
                            </a:solidFill>
                          </a:uFill>
                          <a:latin typeface="+mj-lt"/>
                          <a:ea typeface="+mn-ea"/>
                          <a:cs typeface="+mn-cs"/>
                        </a:rPr>
                        <a:t>тромбоэмболическим риском рекомендовано продолжение </a:t>
                      </a:r>
                      <a:r>
                        <a:rPr lang="ru-RU" sz="1100" b="0" kern="1200" dirty="0" err="1">
                          <a:solidFill>
                            <a:schemeClr val="dk1"/>
                          </a:solidFill>
                          <a:effectLst/>
                          <a:uFill>
                            <a:solidFill>
                              <a:srgbClr val="000000"/>
                            </a:solidFill>
                          </a:uFill>
                          <a:latin typeface="+mj-lt"/>
                          <a:ea typeface="+mn-ea"/>
                          <a:cs typeface="+mn-cs"/>
                        </a:rPr>
                        <a:t>антикоагулянтной</a:t>
                      </a:r>
                      <a:r>
                        <a:rPr lang="ru-RU" sz="1100" b="0" kern="1200" dirty="0">
                          <a:solidFill>
                            <a:schemeClr val="dk1"/>
                          </a:solidFill>
                          <a:effectLst/>
                          <a:uFill>
                            <a:solidFill>
                              <a:srgbClr val="000000"/>
                            </a:solidFill>
                          </a:uFill>
                          <a:latin typeface="+mj-lt"/>
                          <a:ea typeface="+mn-ea"/>
                          <a:cs typeface="+mn-cs"/>
                        </a:rPr>
                        <a:t> терапии неопределенно долго</a:t>
                      </a: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2A</a:t>
                      </a:r>
                      <a:endParaRPr lang="ru-RU" sz="1100" b="0" kern="1200" dirty="0">
                        <a:solidFill>
                          <a:schemeClr val="dk1"/>
                        </a:solidFill>
                        <a:effectLst/>
                        <a:uFill>
                          <a:solidFill>
                            <a:srgbClr val="000000"/>
                          </a:solidFill>
                        </a:uFill>
                        <a:latin typeface="+mj-lt"/>
                        <a:ea typeface="+mn-ea"/>
                        <a:cs typeface="+mn-cs"/>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IB</a:t>
                      </a:r>
                      <a:endParaRPr lang="ru-RU" sz="1100" b="0" kern="1200" dirty="0">
                        <a:solidFill>
                          <a:schemeClr val="dk1"/>
                        </a:solidFill>
                        <a:effectLst/>
                        <a:uFill>
                          <a:solidFill>
                            <a:srgbClr val="000000"/>
                          </a:solidFill>
                        </a:uFill>
                        <a:latin typeface="+mj-lt"/>
                        <a:ea typeface="+mn-ea"/>
                        <a:cs typeface="+mn-cs"/>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16572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6732240" cy="84355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1208" y="1275606"/>
            <a:ext cx="7000856" cy="3510555"/>
          </a:xfrm>
          <a:prstGeom prst="rect">
            <a:avLst/>
          </a:prstGeom>
        </p:spPr>
      </p:pic>
      <p:sp>
        <p:nvSpPr>
          <p:cNvPr id="10" name="Заголовок 1"/>
          <p:cNvSpPr>
            <a:spLocks noGrp="1"/>
          </p:cNvSpPr>
          <p:nvPr>
            <p:ph type="title"/>
          </p:nvPr>
        </p:nvSpPr>
        <p:spPr>
          <a:xfrm>
            <a:off x="501452" y="51470"/>
            <a:ext cx="6374804" cy="1200329"/>
          </a:xfrm>
        </p:spPr>
        <p:txBody>
          <a:bodyPr vert="horz" wrap="square" lIns="91440" tIns="45720" rIns="91440" bIns="45720" rtlCol="0" anchor="ctr">
            <a:spAutoFit/>
          </a:bodyPr>
          <a:lstStyle/>
          <a:p>
            <a:pPr algn="l"/>
            <a:r>
              <a:rPr lang="ru-RU" sz="1800" b="1" dirty="0" err="1">
                <a:solidFill>
                  <a:srgbClr val="005DAC"/>
                </a:solidFill>
                <a:latin typeface="Calibri" panose="020F0502020204030204" pitchFamily="34" charset="0"/>
              </a:rPr>
              <a:t>Антикоагулянтная</a:t>
            </a:r>
            <a:r>
              <a:rPr lang="ru-RU" sz="1800" b="1" dirty="0">
                <a:solidFill>
                  <a:srgbClr val="005DAC"/>
                </a:solidFill>
                <a:latin typeface="Calibri" panose="020F0502020204030204" pitchFamily="34" charset="0"/>
              </a:rPr>
              <a:t> терапии у пациентов с фибрилляцией предсердий при </a:t>
            </a:r>
            <a:r>
              <a:rPr lang="ru-RU" sz="1800" b="1" dirty="0" err="1">
                <a:solidFill>
                  <a:srgbClr val="005DAC"/>
                </a:solidFill>
                <a:latin typeface="Calibri" panose="020F0502020204030204" pitchFamily="34" charset="0"/>
              </a:rPr>
              <a:t>кардиоверсии</a:t>
            </a:r>
            <a:r>
              <a:rPr lang="ru-RU" sz="1800" b="1" dirty="0">
                <a:solidFill>
                  <a:srgbClr val="005DAC"/>
                </a:solidFill>
                <a:latin typeface="Calibri" panose="020F0502020204030204" pitchFamily="34" charset="0"/>
              </a:rPr>
              <a:t> </a:t>
            </a:r>
            <a:r>
              <a:rPr lang="ru-RU" sz="1800" b="1" dirty="0">
                <a:solidFill>
                  <a:srgbClr val="005DAC"/>
                </a:solidFill>
                <a:latin typeface="Calibri" panose="020F0502020204030204" pitchFamily="34" charset="0"/>
              </a:rPr>
              <a:t/>
            </a:r>
            <a:br>
              <a:rPr lang="ru-RU" sz="1800" b="1" dirty="0">
                <a:solidFill>
                  <a:srgbClr val="005DAC"/>
                </a:solidFill>
                <a:latin typeface="Calibri" panose="020F0502020204030204" pitchFamily="34" charset="0"/>
              </a:rPr>
            </a:br>
            <a:r>
              <a:rPr lang="ru-RU" sz="1800" b="1" dirty="0">
                <a:solidFill>
                  <a:srgbClr val="005DAC"/>
                </a:solidFill>
                <a:latin typeface="Calibri" panose="020F0502020204030204" pitchFamily="34" charset="0"/>
              </a:rPr>
              <a:t/>
            </a:r>
            <a:br>
              <a:rPr lang="ru-RU" sz="1800" b="1" dirty="0">
                <a:solidFill>
                  <a:srgbClr val="005DAC"/>
                </a:solidFill>
                <a:latin typeface="Calibri" panose="020F0502020204030204" pitchFamily="34" charset="0"/>
              </a:rPr>
            </a:br>
            <a:r>
              <a:rPr lang="ru-RU" sz="1800" b="1" dirty="0">
                <a:solidFill>
                  <a:srgbClr val="005DAC"/>
                </a:solidFill>
                <a:latin typeface="Calibri" panose="020F0502020204030204" pitchFamily="34" charset="0"/>
              </a:rPr>
              <a:t>(адекватной </a:t>
            </a:r>
            <a:r>
              <a:rPr lang="ru-RU" sz="1800" b="1" dirty="0" err="1">
                <a:solidFill>
                  <a:srgbClr val="005DAC"/>
                </a:solidFill>
                <a:latin typeface="Calibri" panose="020F0502020204030204" pitchFamily="34" charset="0"/>
              </a:rPr>
              <a:t>антикоагуляции</a:t>
            </a:r>
            <a:r>
              <a:rPr lang="ru-RU" sz="1800" b="1" dirty="0">
                <a:solidFill>
                  <a:srgbClr val="005DAC"/>
                </a:solidFill>
                <a:latin typeface="Calibri" panose="020F0502020204030204" pitchFamily="34" charset="0"/>
              </a:rPr>
              <a:t> не менее 3 недель)</a:t>
            </a:r>
          </a:p>
        </p:txBody>
      </p:sp>
    </p:spTree>
    <p:extLst>
      <p:ext uri="{BB962C8B-B14F-4D97-AF65-F5344CB8AC3E}">
        <p14:creationId xmlns:p14="http://schemas.microsoft.com/office/powerpoint/2010/main" val="23522157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6732240" cy="84355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9389" y="987574"/>
            <a:ext cx="6105222" cy="3798586"/>
          </a:xfrm>
          <a:prstGeom prst="rect">
            <a:avLst/>
          </a:prstGeom>
        </p:spPr>
      </p:pic>
      <p:sp>
        <p:nvSpPr>
          <p:cNvPr id="10" name="Заголовок 1"/>
          <p:cNvSpPr>
            <a:spLocks noGrp="1"/>
          </p:cNvSpPr>
          <p:nvPr>
            <p:ph type="title"/>
          </p:nvPr>
        </p:nvSpPr>
        <p:spPr>
          <a:xfrm>
            <a:off x="501452" y="51470"/>
            <a:ext cx="6374804" cy="646331"/>
          </a:xfrm>
        </p:spPr>
        <p:txBody>
          <a:bodyPr vert="horz" wrap="square" lIns="91440" tIns="45720" rIns="91440" bIns="45720" rtlCol="0" anchor="ctr">
            <a:spAutoFit/>
          </a:bodyPr>
          <a:lstStyle/>
          <a:p>
            <a:pPr algn="l"/>
            <a:r>
              <a:rPr lang="ru-RU" sz="1800" b="1" dirty="0" err="1">
                <a:solidFill>
                  <a:srgbClr val="005DAC"/>
                </a:solidFill>
                <a:latin typeface="Calibri" panose="020F0502020204030204" pitchFamily="34" charset="0"/>
              </a:rPr>
              <a:t>Антикоагулянтная</a:t>
            </a:r>
            <a:r>
              <a:rPr lang="ru-RU" sz="1800" b="1" dirty="0">
                <a:solidFill>
                  <a:srgbClr val="005DAC"/>
                </a:solidFill>
                <a:latin typeface="Calibri" panose="020F0502020204030204" pitchFamily="34" charset="0"/>
              </a:rPr>
              <a:t> терапии у пациентов с фибрилляцией предсердий при </a:t>
            </a:r>
            <a:r>
              <a:rPr lang="ru-RU" sz="1800" b="1" dirty="0" err="1">
                <a:solidFill>
                  <a:srgbClr val="005DAC"/>
                </a:solidFill>
                <a:latin typeface="Calibri" panose="020F0502020204030204" pitchFamily="34" charset="0"/>
              </a:rPr>
              <a:t>кардиоверсии</a:t>
            </a:r>
            <a:r>
              <a:rPr lang="ru-RU" sz="1800" b="1" dirty="0">
                <a:solidFill>
                  <a:srgbClr val="005DAC"/>
                </a:solidFill>
                <a:latin typeface="Calibri" panose="020F0502020204030204" pitchFamily="34" charset="0"/>
              </a:rPr>
              <a:t> («наивные» пациенты) </a:t>
            </a:r>
            <a:endParaRPr lang="ru-RU" sz="1800" b="1" dirty="0">
              <a:solidFill>
                <a:srgbClr val="005DAC"/>
              </a:solidFill>
              <a:latin typeface="Calibri" panose="020F0502020204030204" pitchFamily="34" charset="0"/>
            </a:endParaRPr>
          </a:p>
        </p:txBody>
      </p:sp>
    </p:spTree>
    <p:extLst>
      <p:ext uri="{BB962C8B-B14F-4D97-AF65-F5344CB8AC3E}">
        <p14:creationId xmlns:p14="http://schemas.microsoft.com/office/powerpoint/2010/main" val="1542091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0" y="0"/>
            <a:ext cx="5436096" cy="809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Заголовок 1"/>
          <p:cNvSpPr>
            <a:spLocks noGrp="1"/>
          </p:cNvSpPr>
          <p:nvPr>
            <p:ph type="title"/>
          </p:nvPr>
        </p:nvSpPr>
        <p:spPr>
          <a:xfrm>
            <a:off x="501452" y="51470"/>
            <a:ext cx="5222676" cy="646331"/>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Рекомендации по </a:t>
            </a:r>
            <a:r>
              <a:rPr lang="ru-RU" sz="1800" b="1" dirty="0" err="1">
                <a:solidFill>
                  <a:srgbClr val="005DAC"/>
                </a:solidFill>
                <a:latin typeface="Calibri" panose="020F0502020204030204" pitchFamily="34" charset="0"/>
              </a:rPr>
              <a:t>антикоагулянтной</a:t>
            </a:r>
            <a:r>
              <a:rPr lang="ru-RU" sz="1800" b="1" dirty="0">
                <a:solidFill>
                  <a:srgbClr val="005DAC"/>
                </a:solidFill>
                <a:latin typeface="Calibri" panose="020F0502020204030204" pitchFamily="34" charset="0"/>
              </a:rPr>
              <a:t> </a:t>
            </a:r>
            <a:r>
              <a:rPr lang="ru-RU" sz="1800" b="1" dirty="0" smtClean="0">
                <a:solidFill>
                  <a:srgbClr val="005DAC"/>
                </a:solidFill>
                <a:latin typeface="Calibri" panose="020F0502020204030204" pitchFamily="34" charset="0"/>
              </a:rPr>
              <a:t>терапии</a:t>
            </a:r>
            <a:br>
              <a:rPr lang="ru-RU" sz="1800" b="1" dirty="0" smtClean="0">
                <a:solidFill>
                  <a:srgbClr val="005DAC"/>
                </a:solidFill>
                <a:latin typeface="Calibri" panose="020F0502020204030204" pitchFamily="34" charset="0"/>
              </a:rPr>
            </a:br>
            <a:r>
              <a:rPr lang="ru-RU" sz="1800" b="1" dirty="0" smtClean="0">
                <a:solidFill>
                  <a:srgbClr val="005DAC"/>
                </a:solidFill>
                <a:latin typeface="Calibri" panose="020F0502020204030204" pitchFamily="34" charset="0"/>
              </a:rPr>
              <a:t>при </a:t>
            </a:r>
            <a:r>
              <a:rPr lang="ru-RU" sz="1800" b="1" dirty="0">
                <a:solidFill>
                  <a:srgbClr val="005DAC"/>
                </a:solidFill>
                <a:latin typeface="Calibri" panose="020F0502020204030204" pitchFamily="34" charset="0"/>
              </a:rPr>
              <a:t>проведении </a:t>
            </a:r>
            <a:r>
              <a:rPr lang="ru-RU" sz="1800" b="1" dirty="0" err="1">
                <a:solidFill>
                  <a:srgbClr val="005DAC"/>
                </a:solidFill>
                <a:latin typeface="Calibri" panose="020F0502020204030204" pitchFamily="34" charset="0"/>
              </a:rPr>
              <a:t>кардиоверсии</a:t>
            </a:r>
            <a:endParaRPr lang="ru-RU" sz="1800" b="1" dirty="0">
              <a:solidFill>
                <a:srgbClr val="005DAC"/>
              </a:solidFill>
              <a:latin typeface="Calibri" panose="020F0502020204030204" pitchFamily="34" charset="0"/>
            </a:endParaRPr>
          </a:p>
        </p:txBody>
      </p:sp>
      <p:graphicFrame>
        <p:nvGraphicFramePr>
          <p:cNvPr id="6" name="Содержимое 6"/>
          <p:cNvGraphicFramePr>
            <a:graphicFrameLocks noGrp="1"/>
          </p:cNvGraphicFramePr>
          <p:nvPr>
            <p:ph idx="1"/>
            <p:extLst>
              <p:ext uri="{D42A27DB-BD31-4B8C-83A1-F6EECF244321}">
                <p14:modId xmlns:p14="http://schemas.microsoft.com/office/powerpoint/2010/main" val="4169299640"/>
              </p:ext>
            </p:extLst>
          </p:nvPr>
        </p:nvGraphicFramePr>
        <p:xfrm>
          <a:off x="539553" y="987574"/>
          <a:ext cx="8171530" cy="3678000"/>
        </p:xfrm>
        <a:graphic>
          <a:graphicData uri="http://schemas.openxmlformats.org/drawingml/2006/table">
            <a:tbl>
              <a:tblPr firstRow="1" bandRow="1">
                <a:tableStyleId>{B301B821-A1FF-4177-AEE7-76D212191A09}</a:tableStyleId>
              </a:tblPr>
              <a:tblGrid>
                <a:gridCol w="7128791">
                  <a:extLst>
                    <a:ext uri="{9D8B030D-6E8A-4147-A177-3AD203B41FA5}">
                      <a16:colId xmlns:a16="http://schemas.microsoft.com/office/drawing/2014/main" val="20000"/>
                    </a:ext>
                  </a:extLst>
                </a:gridCol>
                <a:gridCol w="576064">
                  <a:extLst>
                    <a:ext uri="{9D8B030D-6E8A-4147-A177-3AD203B41FA5}">
                      <a16:colId xmlns:a16="http://schemas.microsoft.com/office/drawing/2014/main" val="20001"/>
                    </a:ext>
                  </a:extLst>
                </a:gridCol>
                <a:gridCol w="466675">
                  <a:extLst>
                    <a:ext uri="{9D8B030D-6E8A-4147-A177-3AD203B41FA5}">
                      <a16:colId xmlns:a16="http://schemas.microsoft.com/office/drawing/2014/main" val="20002"/>
                    </a:ext>
                  </a:extLst>
                </a:gridCol>
              </a:tblGrid>
              <a:tr h="27325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374820">
                <a:tc>
                  <a:txBody>
                    <a:bodyPr/>
                    <a:lstStyle/>
                    <a:p>
                      <a:pPr marL="0" indent="28575" algn="just">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В случае планирования </a:t>
                      </a:r>
                      <a:r>
                        <a:rPr lang="ru-RU" sz="1100" b="0" kern="1200" dirty="0" err="1">
                          <a:solidFill>
                            <a:schemeClr val="dk1"/>
                          </a:solidFill>
                          <a:effectLst/>
                          <a:uFill>
                            <a:solidFill>
                              <a:srgbClr val="000000"/>
                            </a:solidFill>
                          </a:uFill>
                          <a:latin typeface="+mj-lt"/>
                          <a:ea typeface="+mn-ea"/>
                          <a:cs typeface="+mn-cs"/>
                        </a:rPr>
                        <a:t>кардиоверсии</a:t>
                      </a:r>
                      <a:r>
                        <a:rPr lang="ru-RU" sz="1100" b="0" kern="1200" dirty="0">
                          <a:solidFill>
                            <a:schemeClr val="dk1"/>
                          </a:solidFill>
                          <a:effectLst/>
                          <a:uFill>
                            <a:solidFill>
                              <a:srgbClr val="000000"/>
                            </a:solidFill>
                          </a:uFill>
                          <a:latin typeface="+mj-lt"/>
                          <a:ea typeface="+mn-ea"/>
                          <a:cs typeface="+mn-cs"/>
                        </a:rPr>
                        <a:t> всем пациентам, которые не получают антикоагулянты, рекомендовано как можно быстрее начать терапию </a:t>
                      </a:r>
                      <a:r>
                        <a:rPr lang="ru-RU" sz="1100" b="0" kern="1200" dirty="0" err="1">
                          <a:solidFill>
                            <a:schemeClr val="dk1"/>
                          </a:solidFill>
                          <a:effectLst/>
                          <a:uFill>
                            <a:solidFill>
                              <a:srgbClr val="000000"/>
                            </a:solidFill>
                          </a:uFill>
                          <a:latin typeface="+mj-lt"/>
                          <a:ea typeface="+mn-ea"/>
                          <a:cs typeface="+mn-cs"/>
                        </a:rPr>
                        <a:t>эноксапарином</a:t>
                      </a:r>
                      <a:r>
                        <a:rPr lang="ru-RU" sz="1100" b="0" kern="1200" dirty="0">
                          <a:solidFill>
                            <a:schemeClr val="dk1"/>
                          </a:solidFill>
                          <a:effectLst/>
                          <a:uFill>
                            <a:solidFill>
                              <a:srgbClr val="000000"/>
                            </a:solidFill>
                          </a:uFill>
                          <a:latin typeface="+mj-lt"/>
                          <a:ea typeface="+mn-ea"/>
                          <a:cs typeface="+mn-cs"/>
                        </a:rPr>
                        <a:t> натрия или гепарином натрия в дозах, одобренных для лечения венозного тромбоза, или </a:t>
                      </a:r>
                      <a:r>
                        <a:rPr lang="ru-RU" sz="1100" b="0" kern="1200" dirty="0" smtClean="0">
                          <a:solidFill>
                            <a:schemeClr val="dk1"/>
                          </a:solidFill>
                          <a:effectLst/>
                          <a:uFill>
                            <a:solidFill>
                              <a:srgbClr val="000000"/>
                            </a:solidFill>
                          </a:uFill>
                          <a:latin typeface="+mj-lt"/>
                          <a:ea typeface="+mn-ea"/>
                          <a:cs typeface="+mn-cs"/>
                        </a:rPr>
                        <a:t>ПОАК.</a:t>
                      </a:r>
                      <a:endParaRPr lang="ru-RU" sz="1100" b="0" kern="1200" dirty="0">
                        <a:solidFill>
                          <a:schemeClr val="dk1"/>
                        </a:solidFill>
                        <a:effectLst/>
                        <a:uFill>
                          <a:solidFill>
                            <a:srgbClr val="000000"/>
                          </a:solidFill>
                        </a:uFill>
                        <a:latin typeface="+mj-lt"/>
                        <a:ea typeface="+mn-ea"/>
                        <a:cs typeface="+mn-cs"/>
                      </a:endParaRPr>
                    </a:p>
                  </a:txBody>
                  <a:tcPr marL="108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2A</a:t>
                      </a:r>
                      <a:endParaRPr lang="ru-RU" sz="1100" b="0" kern="1200" dirty="0">
                        <a:solidFill>
                          <a:schemeClr val="dk1"/>
                        </a:solidFill>
                        <a:effectLst/>
                        <a:uFill>
                          <a:solidFill>
                            <a:srgbClr val="000000"/>
                          </a:solidFill>
                        </a:uFill>
                        <a:latin typeface="+mj-lt"/>
                        <a:ea typeface="+mn-ea"/>
                        <a:cs typeface="+mn-cs"/>
                      </a:endParaRPr>
                    </a:p>
                  </a:txBody>
                  <a:tcPr marL="108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I</a:t>
                      </a:r>
                      <a:r>
                        <a:rPr lang="ru-RU" sz="1100" b="0" kern="1200" dirty="0">
                          <a:solidFill>
                            <a:schemeClr val="dk1"/>
                          </a:solidFill>
                          <a:effectLst/>
                          <a:uFill>
                            <a:solidFill>
                              <a:srgbClr val="000000"/>
                            </a:solidFill>
                          </a:uFill>
                          <a:latin typeface="+mj-lt"/>
                          <a:ea typeface="+mn-ea"/>
                          <a:cs typeface="+mn-cs"/>
                        </a:rPr>
                        <a:t>В</a:t>
                      </a:r>
                    </a:p>
                  </a:txBody>
                  <a:tcPr marL="108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368796">
                <a:tc>
                  <a:txBody>
                    <a:bodyPr/>
                    <a:lstStyle/>
                    <a:p>
                      <a:pPr marL="0" indent="28575" algn="just">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Если длительность эпизода ФП составляет 48 часов и более, либо если продолжительность эпизода нарушения ритма неизвестна, рекомендовано проводить </a:t>
                      </a:r>
                      <a:r>
                        <a:rPr lang="ru-RU" sz="1100" b="0" kern="1200" dirty="0" err="1">
                          <a:solidFill>
                            <a:schemeClr val="dk1"/>
                          </a:solidFill>
                          <a:effectLst/>
                          <a:uFill>
                            <a:solidFill>
                              <a:srgbClr val="000000"/>
                            </a:solidFill>
                          </a:uFill>
                          <a:latin typeface="+mj-lt"/>
                          <a:ea typeface="+mn-ea"/>
                          <a:cs typeface="+mn-cs"/>
                        </a:rPr>
                        <a:t>антикоагулянтную</a:t>
                      </a:r>
                      <a:r>
                        <a:rPr lang="ru-RU" sz="1100" b="0" kern="1200" dirty="0">
                          <a:solidFill>
                            <a:schemeClr val="dk1"/>
                          </a:solidFill>
                          <a:effectLst/>
                          <a:uFill>
                            <a:solidFill>
                              <a:srgbClr val="000000"/>
                            </a:solidFill>
                          </a:uFill>
                          <a:latin typeface="+mj-lt"/>
                          <a:ea typeface="+mn-ea"/>
                          <a:cs typeface="+mn-cs"/>
                        </a:rPr>
                        <a:t> терапию перед </a:t>
                      </a:r>
                      <a:r>
                        <a:rPr lang="ru-RU" sz="1100" b="0" kern="1200" dirty="0" err="1">
                          <a:solidFill>
                            <a:schemeClr val="dk1"/>
                          </a:solidFill>
                          <a:effectLst/>
                          <a:uFill>
                            <a:solidFill>
                              <a:srgbClr val="000000"/>
                            </a:solidFill>
                          </a:uFill>
                          <a:latin typeface="+mj-lt"/>
                          <a:ea typeface="+mn-ea"/>
                          <a:cs typeface="+mn-cs"/>
                        </a:rPr>
                        <a:t>кардиоверсией</a:t>
                      </a:r>
                      <a:r>
                        <a:rPr lang="ru-RU" sz="1100" b="0" kern="1200" dirty="0">
                          <a:solidFill>
                            <a:schemeClr val="dk1"/>
                          </a:solidFill>
                          <a:effectLst/>
                          <a:uFill>
                            <a:solidFill>
                              <a:srgbClr val="000000"/>
                            </a:solidFill>
                          </a:uFill>
                          <a:latin typeface="+mj-lt"/>
                          <a:ea typeface="+mn-ea"/>
                          <a:cs typeface="+mn-cs"/>
                        </a:rPr>
                        <a:t> не менее 3 недель. С этой целью рекомендовано использовать пероральные антикоагулянты — </a:t>
                      </a:r>
                      <a:r>
                        <a:rPr lang="ru-RU" sz="1100" b="0" kern="1200" dirty="0" err="1">
                          <a:solidFill>
                            <a:schemeClr val="dk1"/>
                          </a:solidFill>
                          <a:effectLst/>
                          <a:uFill>
                            <a:solidFill>
                              <a:srgbClr val="000000"/>
                            </a:solidFill>
                          </a:uFill>
                          <a:latin typeface="+mj-lt"/>
                          <a:ea typeface="+mn-ea"/>
                          <a:cs typeface="+mn-cs"/>
                        </a:rPr>
                        <a:t>варфарин</a:t>
                      </a:r>
                      <a:r>
                        <a:rPr lang="ru-RU" sz="1100" b="0" kern="1200" dirty="0">
                          <a:solidFill>
                            <a:schemeClr val="dk1"/>
                          </a:solidFill>
                          <a:effectLst/>
                          <a:uFill>
                            <a:solidFill>
                              <a:srgbClr val="000000"/>
                            </a:solidFill>
                          </a:uFill>
                          <a:latin typeface="+mj-lt"/>
                          <a:ea typeface="+mn-ea"/>
                          <a:cs typeface="+mn-cs"/>
                        </a:rPr>
                        <a:t> (МНО 2,0–3,0) или ПОАК. Начало терапии </a:t>
                      </a:r>
                      <a:r>
                        <a:rPr lang="ru-RU" sz="1100" b="0" kern="1200" dirty="0" err="1">
                          <a:solidFill>
                            <a:schemeClr val="dk1"/>
                          </a:solidFill>
                          <a:effectLst/>
                          <a:uFill>
                            <a:solidFill>
                              <a:srgbClr val="000000"/>
                            </a:solidFill>
                          </a:uFill>
                          <a:latin typeface="+mj-lt"/>
                          <a:ea typeface="+mn-ea"/>
                          <a:cs typeface="+mn-cs"/>
                        </a:rPr>
                        <a:t>варфарином</a:t>
                      </a:r>
                      <a:r>
                        <a:rPr lang="ru-RU" sz="1100" b="0" kern="1200" dirty="0">
                          <a:solidFill>
                            <a:schemeClr val="dk1"/>
                          </a:solidFill>
                          <a:effectLst/>
                          <a:uFill>
                            <a:solidFill>
                              <a:srgbClr val="000000"/>
                            </a:solidFill>
                          </a:uFill>
                          <a:latin typeface="+mj-lt"/>
                          <a:ea typeface="+mn-ea"/>
                          <a:cs typeface="+mn-cs"/>
                        </a:rPr>
                        <a:t> рекомендовано сочетать с лечением гепарином натрия или </a:t>
                      </a:r>
                      <a:r>
                        <a:rPr lang="ru-RU" sz="1100" b="0" kern="1200" dirty="0" err="1">
                          <a:solidFill>
                            <a:schemeClr val="dk1"/>
                          </a:solidFill>
                          <a:effectLst/>
                          <a:uFill>
                            <a:solidFill>
                              <a:srgbClr val="000000"/>
                            </a:solidFill>
                          </a:uFill>
                          <a:latin typeface="+mj-lt"/>
                          <a:ea typeface="+mn-ea"/>
                          <a:cs typeface="+mn-cs"/>
                        </a:rPr>
                        <a:t>эноксапарином</a:t>
                      </a:r>
                      <a:r>
                        <a:rPr lang="ru-RU" sz="1100" b="0" kern="1200" dirty="0">
                          <a:solidFill>
                            <a:schemeClr val="dk1"/>
                          </a:solidFill>
                          <a:effectLst/>
                          <a:uFill>
                            <a:solidFill>
                              <a:srgbClr val="000000"/>
                            </a:solidFill>
                          </a:uFill>
                          <a:latin typeface="+mj-lt"/>
                          <a:ea typeface="+mn-ea"/>
                          <a:cs typeface="+mn-cs"/>
                        </a:rPr>
                        <a:t> натрия в дозах, рекомендованных для лечения венозного тромбоза до достижения МНО целевого диапазона. </a:t>
                      </a:r>
                      <a:r>
                        <a:rPr lang="ru-RU" sz="1100" b="0" kern="1200" dirty="0" err="1">
                          <a:solidFill>
                            <a:schemeClr val="dk1"/>
                          </a:solidFill>
                          <a:effectLst/>
                          <a:uFill>
                            <a:solidFill>
                              <a:srgbClr val="000000"/>
                            </a:solidFill>
                          </a:uFill>
                          <a:latin typeface="+mj-lt"/>
                          <a:ea typeface="+mn-ea"/>
                          <a:cs typeface="+mn-cs"/>
                        </a:rPr>
                        <a:t>Антикоагулянтная</a:t>
                      </a:r>
                      <a:r>
                        <a:rPr lang="ru-RU" sz="1100" b="0" kern="1200" dirty="0">
                          <a:solidFill>
                            <a:schemeClr val="dk1"/>
                          </a:solidFill>
                          <a:effectLst/>
                          <a:uFill>
                            <a:solidFill>
                              <a:srgbClr val="000000"/>
                            </a:solidFill>
                          </a:uFill>
                          <a:latin typeface="+mj-lt"/>
                          <a:ea typeface="+mn-ea"/>
                          <a:cs typeface="+mn-cs"/>
                        </a:rPr>
                        <a:t> терапия показана независимо от индекса CHA2DS2-VASc и метода восстановления синусового ритма (медикаментозного или электрического</a:t>
                      </a:r>
                      <a:r>
                        <a:rPr lang="ru-RU" sz="1100" b="0" kern="1200" dirty="0" smtClean="0">
                          <a:solidFill>
                            <a:schemeClr val="dk1"/>
                          </a:solidFill>
                          <a:effectLst/>
                          <a:uFill>
                            <a:solidFill>
                              <a:srgbClr val="000000"/>
                            </a:solidFill>
                          </a:uFill>
                          <a:latin typeface="+mj-lt"/>
                          <a:ea typeface="+mn-ea"/>
                          <a:cs typeface="+mn-cs"/>
                        </a:rPr>
                        <a:t>).</a:t>
                      </a:r>
                      <a:endParaRPr lang="ru-RU" sz="1100" b="0" kern="1200" dirty="0">
                        <a:solidFill>
                          <a:schemeClr val="dk1"/>
                        </a:solidFill>
                        <a:effectLst/>
                        <a:uFill>
                          <a:solidFill>
                            <a:srgbClr val="000000"/>
                          </a:solidFill>
                        </a:uFill>
                        <a:latin typeface="+mj-lt"/>
                        <a:ea typeface="+mn-ea"/>
                        <a:cs typeface="+mn-cs"/>
                      </a:endParaRPr>
                    </a:p>
                  </a:txBody>
                  <a:tcPr marL="108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23813"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2A</a:t>
                      </a:r>
                      <a:endParaRPr lang="ru-RU" sz="1100" b="0" kern="1200" dirty="0">
                        <a:solidFill>
                          <a:schemeClr val="dk1"/>
                        </a:solidFill>
                        <a:effectLst/>
                        <a:uFill>
                          <a:solidFill>
                            <a:srgbClr val="000000"/>
                          </a:solidFill>
                        </a:uFill>
                        <a:latin typeface="+mj-lt"/>
                        <a:ea typeface="+mn-ea"/>
                        <a:cs typeface="+mn-cs"/>
                      </a:endParaRPr>
                    </a:p>
                  </a:txBody>
                  <a:tcPr marL="108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23813"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I</a:t>
                      </a:r>
                      <a:r>
                        <a:rPr lang="ru-RU" sz="1100" b="0" kern="1200" dirty="0">
                          <a:solidFill>
                            <a:schemeClr val="dk1"/>
                          </a:solidFill>
                          <a:effectLst/>
                          <a:uFill>
                            <a:solidFill>
                              <a:srgbClr val="000000"/>
                            </a:solidFill>
                          </a:uFill>
                          <a:latin typeface="+mj-lt"/>
                          <a:ea typeface="+mn-ea"/>
                          <a:cs typeface="+mn-cs"/>
                        </a:rPr>
                        <a:t>В</a:t>
                      </a:r>
                    </a:p>
                  </a:txBody>
                  <a:tcPr marL="108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34888">
                <a:tc>
                  <a:txBody>
                    <a:bodyPr/>
                    <a:lstStyle/>
                    <a:p>
                      <a:pPr marL="0" indent="28575" algn="just">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Если планируется </a:t>
                      </a:r>
                      <a:r>
                        <a:rPr lang="ru-RU" sz="1100" b="0" kern="1200" dirty="0" err="1">
                          <a:solidFill>
                            <a:schemeClr val="dk1"/>
                          </a:solidFill>
                          <a:effectLst/>
                          <a:uFill>
                            <a:solidFill>
                              <a:srgbClr val="000000"/>
                            </a:solidFill>
                          </a:uFill>
                          <a:latin typeface="+mj-lt"/>
                          <a:ea typeface="+mn-ea"/>
                          <a:cs typeface="+mn-cs"/>
                        </a:rPr>
                        <a:t>кардиоверсия</a:t>
                      </a:r>
                      <a:r>
                        <a:rPr lang="ru-RU" sz="1100" b="0" kern="1200" dirty="0">
                          <a:solidFill>
                            <a:schemeClr val="dk1"/>
                          </a:solidFill>
                          <a:effectLst/>
                          <a:uFill>
                            <a:solidFill>
                              <a:srgbClr val="000000"/>
                            </a:solidFill>
                          </a:uFill>
                          <a:latin typeface="+mj-lt"/>
                          <a:ea typeface="+mn-ea"/>
                          <a:cs typeface="+mn-cs"/>
                        </a:rPr>
                        <a:t> в связи с эпизодом ФП длительностью менее 48 часов пациенту, который не получает </a:t>
                      </a:r>
                      <a:r>
                        <a:rPr lang="ru-RU" sz="1100" b="0" kern="1200" dirty="0" err="1">
                          <a:solidFill>
                            <a:schemeClr val="dk1"/>
                          </a:solidFill>
                          <a:effectLst/>
                          <a:uFill>
                            <a:solidFill>
                              <a:srgbClr val="000000"/>
                            </a:solidFill>
                          </a:uFill>
                          <a:latin typeface="+mj-lt"/>
                          <a:ea typeface="+mn-ea"/>
                          <a:cs typeface="+mn-cs"/>
                        </a:rPr>
                        <a:t>антикоагулянтную</a:t>
                      </a:r>
                      <a:r>
                        <a:rPr lang="ru-RU" sz="1100" b="0" kern="1200" dirty="0">
                          <a:solidFill>
                            <a:schemeClr val="dk1"/>
                          </a:solidFill>
                          <a:effectLst/>
                          <a:uFill>
                            <a:solidFill>
                              <a:srgbClr val="000000"/>
                            </a:solidFill>
                          </a:uFill>
                          <a:latin typeface="+mj-lt"/>
                          <a:ea typeface="+mn-ea"/>
                          <a:cs typeface="+mn-cs"/>
                        </a:rPr>
                        <a:t> терапию, рекомендовано как можно быстрее начать введение гепарина натрия или </a:t>
                      </a:r>
                      <a:r>
                        <a:rPr lang="ru-RU" sz="1100" b="0" kern="1200" dirty="0" err="1">
                          <a:solidFill>
                            <a:schemeClr val="dk1"/>
                          </a:solidFill>
                          <a:effectLst/>
                          <a:uFill>
                            <a:solidFill>
                              <a:srgbClr val="000000"/>
                            </a:solidFill>
                          </a:uFill>
                          <a:latin typeface="+mj-lt"/>
                          <a:ea typeface="+mn-ea"/>
                          <a:cs typeface="+mn-cs"/>
                        </a:rPr>
                        <a:t>эноксапарина</a:t>
                      </a:r>
                      <a:r>
                        <a:rPr lang="ru-RU" sz="1100" b="0" kern="1200" dirty="0">
                          <a:solidFill>
                            <a:schemeClr val="dk1"/>
                          </a:solidFill>
                          <a:effectLst/>
                          <a:uFill>
                            <a:solidFill>
                              <a:srgbClr val="000000"/>
                            </a:solidFill>
                          </a:uFill>
                          <a:latin typeface="+mj-lt"/>
                          <a:ea typeface="+mn-ea"/>
                          <a:cs typeface="+mn-cs"/>
                        </a:rPr>
                        <a:t> натрия в дозах, одобренных для лечения венозного </a:t>
                      </a:r>
                      <a:r>
                        <a:rPr lang="ru-RU" sz="1100" b="0" kern="1200" dirty="0" smtClean="0">
                          <a:solidFill>
                            <a:schemeClr val="dk1"/>
                          </a:solidFill>
                          <a:effectLst/>
                          <a:uFill>
                            <a:solidFill>
                              <a:srgbClr val="000000"/>
                            </a:solidFill>
                          </a:uFill>
                          <a:latin typeface="+mj-lt"/>
                          <a:ea typeface="+mn-ea"/>
                          <a:cs typeface="+mn-cs"/>
                        </a:rPr>
                        <a:t>тромбоза.</a:t>
                      </a:r>
                      <a:endParaRPr lang="ru-RU" sz="1100" b="0" kern="1200" dirty="0">
                        <a:solidFill>
                          <a:schemeClr val="dk1"/>
                        </a:solidFill>
                        <a:effectLst/>
                        <a:uFill>
                          <a:solidFill>
                            <a:srgbClr val="000000"/>
                          </a:solidFill>
                        </a:uFill>
                        <a:latin typeface="+mj-lt"/>
                        <a:ea typeface="+mn-ea"/>
                        <a:cs typeface="+mn-cs"/>
                      </a:endParaRPr>
                    </a:p>
                  </a:txBody>
                  <a:tcPr marL="108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3B </a:t>
                      </a:r>
                      <a:endParaRPr lang="ru-RU" sz="1100" b="0" kern="1200" dirty="0">
                        <a:solidFill>
                          <a:schemeClr val="dk1"/>
                        </a:solidFill>
                        <a:effectLst/>
                        <a:uFill>
                          <a:solidFill>
                            <a:srgbClr val="000000"/>
                          </a:solidFill>
                        </a:uFill>
                        <a:latin typeface="+mj-lt"/>
                        <a:ea typeface="+mn-ea"/>
                        <a:cs typeface="+mn-cs"/>
                      </a:endParaRPr>
                    </a:p>
                  </a:txBody>
                  <a:tcPr marL="108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I</a:t>
                      </a:r>
                      <a:r>
                        <a:rPr lang="ru-RU" sz="1100" b="0" kern="1200" dirty="0">
                          <a:solidFill>
                            <a:schemeClr val="dk1"/>
                          </a:solidFill>
                          <a:effectLst/>
                          <a:uFill>
                            <a:solidFill>
                              <a:srgbClr val="000000"/>
                            </a:solidFill>
                          </a:uFill>
                          <a:latin typeface="+mj-lt"/>
                          <a:ea typeface="+mn-ea"/>
                          <a:cs typeface="+mn-cs"/>
                        </a:rPr>
                        <a:t>В</a:t>
                      </a:r>
                    </a:p>
                  </a:txBody>
                  <a:tcPr marL="108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210000">
                <a:tc>
                  <a:txBody>
                    <a:bodyPr/>
                    <a:lstStyle/>
                    <a:p>
                      <a:pPr marL="0" indent="28575" algn="just">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После проведения любой </a:t>
                      </a:r>
                      <a:r>
                        <a:rPr lang="ru-RU" sz="1100" b="0" kern="1200" dirty="0" err="1">
                          <a:solidFill>
                            <a:schemeClr val="dk1"/>
                          </a:solidFill>
                          <a:effectLst/>
                          <a:uFill>
                            <a:solidFill>
                              <a:srgbClr val="000000"/>
                            </a:solidFill>
                          </a:uFill>
                          <a:latin typeface="+mj-lt"/>
                          <a:ea typeface="+mn-ea"/>
                          <a:cs typeface="+mn-cs"/>
                        </a:rPr>
                        <a:t>кардиоверсии</a:t>
                      </a:r>
                      <a:r>
                        <a:rPr lang="ru-RU" sz="1100" b="0" kern="1200" dirty="0">
                          <a:solidFill>
                            <a:schemeClr val="dk1"/>
                          </a:solidFill>
                          <a:effectLst/>
                          <a:uFill>
                            <a:solidFill>
                              <a:srgbClr val="000000"/>
                            </a:solidFill>
                          </a:uFill>
                          <a:latin typeface="+mj-lt"/>
                          <a:ea typeface="+mn-ea"/>
                          <a:cs typeface="+mn-cs"/>
                        </a:rPr>
                        <a:t> рекомендовано продолжить </a:t>
                      </a:r>
                      <a:r>
                        <a:rPr lang="ru-RU" sz="1100" b="0" kern="1200" dirty="0" err="1">
                          <a:solidFill>
                            <a:schemeClr val="dk1"/>
                          </a:solidFill>
                          <a:effectLst/>
                          <a:uFill>
                            <a:solidFill>
                              <a:srgbClr val="000000"/>
                            </a:solidFill>
                          </a:uFill>
                          <a:latin typeface="+mj-lt"/>
                          <a:ea typeface="+mn-ea"/>
                          <a:cs typeface="+mn-cs"/>
                        </a:rPr>
                        <a:t>антикоагулянтную</a:t>
                      </a:r>
                      <a:r>
                        <a:rPr lang="ru-RU" sz="1100" b="0" kern="1200" dirty="0">
                          <a:solidFill>
                            <a:schemeClr val="dk1"/>
                          </a:solidFill>
                          <a:effectLst/>
                          <a:uFill>
                            <a:solidFill>
                              <a:srgbClr val="000000"/>
                            </a:solidFill>
                          </a:uFill>
                          <a:latin typeface="+mj-lt"/>
                          <a:ea typeface="+mn-ea"/>
                          <a:cs typeface="+mn-cs"/>
                        </a:rPr>
                        <a:t> терапию в течение как минимум 4-х недель. Если исходно назначались гепарин и его производные, рекомендовано перевести пациента на пероральные </a:t>
                      </a:r>
                      <a:r>
                        <a:rPr lang="ru-RU" sz="1100" b="0" kern="1200" dirty="0" smtClean="0">
                          <a:solidFill>
                            <a:schemeClr val="dk1"/>
                          </a:solidFill>
                          <a:effectLst/>
                          <a:uFill>
                            <a:solidFill>
                              <a:srgbClr val="000000"/>
                            </a:solidFill>
                          </a:uFill>
                          <a:latin typeface="+mj-lt"/>
                          <a:ea typeface="+mn-ea"/>
                          <a:cs typeface="+mn-cs"/>
                        </a:rPr>
                        <a:t>антикоагулянты.</a:t>
                      </a:r>
                      <a:endParaRPr lang="ru-RU" sz="1100" b="0" kern="1200" dirty="0">
                        <a:solidFill>
                          <a:schemeClr val="dk1"/>
                        </a:solidFill>
                        <a:effectLst/>
                        <a:uFill>
                          <a:solidFill>
                            <a:srgbClr val="000000"/>
                          </a:solidFill>
                        </a:uFill>
                        <a:latin typeface="+mj-lt"/>
                        <a:ea typeface="+mn-ea"/>
                        <a:cs typeface="+mn-cs"/>
                      </a:endParaRPr>
                    </a:p>
                  </a:txBody>
                  <a:tcPr marL="108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47625"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4C</a:t>
                      </a:r>
                      <a:endParaRPr lang="ru-RU" sz="1100" b="0" kern="1200" dirty="0">
                        <a:solidFill>
                          <a:schemeClr val="dk1"/>
                        </a:solidFill>
                        <a:effectLst/>
                        <a:uFill>
                          <a:solidFill>
                            <a:srgbClr val="000000"/>
                          </a:solidFill>
                        </a:uFill>
                        <a:latin typeface="+mj-lt"/>
                        <a:ea typeface="+mn-ea"/>
                        <a:cs typeface="+mn-cs"/>
                      </a:endParaRPr>
                    </a:p>
                  </a:txBody>
                  <a:tcPr marL="108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23813"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I</a:t>
                      </a:r>
                      <a:r>
                        <a:rPr lang="ru-RU" sz="1100" b="0" kern="1200" dirty="0">
                          <a:solidFill>
                            <a:schemeClr val="dk1"/>
                          </a:solidFill>
                          <a:effectLst/>
                          <a:uFill>
                            <a:solidFill>
                              <a:srgbClr val="000000"/>
                            </a:solidFill>
                          </a:uFill>
                          <a:latin typeface="+mj-lt"/>
                          <a:ea typeface="+mn-ea"/>
                          <a:cs typeface="+mn-cs"/>
                        </a:rPr>
                        <a:t>В</a:t>
                      </a:r>
                    </a:p>
                  </a:txBody>
                  <a:tcPr marL="108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64701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6"/>
          <p:cNvGraphicFramePr>
            <a:graphicFrameLocks noGrp="1"/>
          </p:cNvGraphicFramePr>
          <p:nvPr>
            <p:ph idx="1"/>
            <p:extLst>
              <p:ext uri="{D42A27DB-BD31-4B8C-83A1-F6EECF244321}">
                <p14:modId xmlns:p14="http://schemas.microsoft.com/office/powerpoint/2010/main" val="623851088"/>
              </p:ext>
            </p:extLst>
          </p:nvPr>
        </p:nvGraphicFramePr>
        <p:xfrm>
          <a:off x="539553" y="987574"/>
          <a:ext cx="8171530" cy="3804120"/>
        </p:xfrm>
        <a:graphic>
          <a:graphicData uri="http://schemas.openxmlformats.org/drawingml/2006/table">
            <a:tbl>
              <a:tblPr firstRow="1" bandRow="1">
                <a:tableStyleId>{B301B821-A1FF-4177-AEE7-76D212191A09}</a:tableStyleId>
              </a:tblPr>
              <a:tblGrid>
                <a:gridCol w="7128791">
                  <a:extLst>
                    <a:ext uri="{9D8B030D-6E8A-4147-A177-3AD203B41FA5}">
                      <a16:colId xmlns:a16="http://schemas.microsoft.com/office/drawing/2014/main" val="20000"/>
                    </a:ext>
                  </a:extLst>
                </a:gridCol>
                <a:gridCol w="576064">
                  <a:extLst>
                    <a:ext uri="{9D8B030D-6E8A-4147-A177-3AD203B41FA5}">
                      <a16:colId xmlns:a16="http://schemas.microsoft.com/office/drawing/2014/main" val="20001"/>
                    </a:ext>
                  </a:extLst>
                </a:gridCol>
                <a:gridCol w="466675">
                  <a:extLst>
                    <a:ext uri="{9D8B030D-6E8A-4147-A177-3AD203B41FA5}">
                      <a16:colId xmlns:a16="http://schemas.microsoft.com/office/drawing/2014/main" val="20002"/>
                    </a:ext>
                  </a:extLst>
                </a:gridCol>
              </a:tblGrid>
              <a:tr h="27325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374820">
                <a:tc>
                  <a:txBody>
                    <a:bodyPr/>
                    <a:lstStyle/>
                    <a:p>
                      <a:pPr marL="0" indent="28575"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По истечении 4 недель после </a:t>
                      </a:r>
                      <a:r>
                        <a:rPr lang="ru-RU" sz="1050" b="0" kern="1200" dirty="0" err="1">
                          <a:solidFill>
                            <a:schemeClr val="dk1"/>
                          </a:solidFill>
                          <a:effectLst/>
                          <a:uFill>
                            <a:solidFill>
                              <a:srgbClr val="000000"/>
                            </a:solidFill>
                          </a:uFill>
                          <a:latin typeface="+mj-lt"/>
                          <a:ea typeface="+mn-ea"/>
                          <a:cs typeface="+mn-cs"/>
                        </a:rPr>
                        <a:t>кардиоверсии</a:t>
                      </a:r>
                      <a:r>
                        <a:rPr lang="ru-RU" sz="1050" b="0" kern="1200" dirty="0">
                          <a:solidFill>
                            <a:schemeClr val="dk1"/>
                          </a:solidFill>
                          <a:effectLst/>
                          <a:uFill>
                            <a:solidFill>
                              <a:srgbClr val="000000"/>
                            </a:solidFill>
                          </a:uFill>
                          <a:latin typeface="+mj-lt"/>
                          <a:ea typeface="+mn-ea"/>
                          <a:cs typeface="+mn-cs"/>
                        </a:rPr>
                        <a:t> рекомендовано принять решение о необходимости постоянной </a:t>
                      </a:r>
                      <a:r>
                        <a:rPr lang="ru-RU" sz="1050" b="0" kern="1200" dirty="0" err="1">
                          <a:solidFill>
                            <a:schemeClr val="dk1"/>
                          </a:solidFill>
                          <a:effectLst/>
                          <a:uFill>
                            <a:solidFill>
                              <a:srgbClr val="000000"/>
                            </a:solidFill>
                          </a:uFill>
                          <a:latin typeface="+mj-lt"/>
                          <a:ea typeface="+mn-ea"/>
                          <a:cs typeface="+mn-cs"/>
                        </a:rPr>
                        <a:t>антикоагулянтной</a:t>
                      </a:r>
                      <a:r>
                        <a:rPr lang="ru-RU" sz="1050" b="0" kern="1200" dirty="0">
                          <a:solidFill>
                            <a:schemeClr val="dk1"/>
                          </a:solidFill>
                          <a:effectLst/>
                          <a:uFill>
                            <a:solidFill>
                              <a:srgbClr val="000000"/>
                            </a:solidFill>
                          </a:uFill>
                          <a:latin typeface="+mj-lt"/>
                          <a:ea typeface="+mn-ea"/>
                          <a:cs typeface="+mn-cs"/>
                        </a:rPr>
                        <a:t> терапии, основываясь на риске ТЭО (шкала CHA2DS2-VASc). У пациентов с высоким риском ТЭО (для мужчин 2 и более баллов по шкале CHA2DS2-VASc и для женщин 3 и более баллов по шкале CHA2DS2-VASc), а также </a:t>
                      </a:r>
                      <a:r>
                        <a:rPr lang="ru-RU" sz="1050" b="0" kern="1200" dirty="0" smtClean="0">
                          <a:solidFill>
                            <a:schemeClr val="dk1"/>
                          </a:solidFill>
                          <a:effectLst/>
                          <a:uFill>
                            <a:solidFill>
                              <a:srgbClr val="000000"/>
                            </a:solidFill>
                          </a:uFill>
                          <a:latin typeface="+mj-lt"/>
                          <a:ea typeface="+mn-ea"/>
                          <a:cs typeface="+mn-cs"/>
                        </a:rPr>
                        <a:t>                   у </a:t>
                      </a:r>
                      <a:r>
                        <a:rPr lang="ru-RU" sz="1050" b="0" kern="1200" dirty="0">
                          <a:solidFill>
                            <a:schemeClr val="dk1"/>
                          </a:solidFill>
                          <a:effectLst/>
                          <a:uFill>
                            <a:solidFill>
                              <a:srgbClr val="000000"/>
                            </a:solidFill>
                          </a:uFill>
                          <a:latin typeface="+mj-lt"/>
                          <a:ea typeface="+mn-ea"/>
                          <a:cs typeface="+mn-cs"/>
                        </a:rPr>
                        <a:t>пациентов, имевших когда-либо внутрисердечный тромб, терапию пероральными антикоагулянтами рекомендовано продолжать неопределенно долго — даже в случае сохранения синусового ритма после </a:t>
                      </a:r>
                      <a:r>
                        <a:rPr lang="ru-RU" sz="1050" b="0" kern="1200" dirty="0" err="1" smtClean="0">
                          <a:solidFill>
                            <a:schemeClr val="dk1"/>
                          </a:solidFill>
                          <a:effectLst/>
                          <a:uFill>
                            <a:solidFill>
                              <a:srgbClr val="000000"/>
                            </a:solidFill>
                          </a:uFill>
                          <a:latin typeface="+mj-lt"/>
                          <a:ea typeface="+mn-ea"/>
                          <a:cs typeface="+mn-cs"/>
                        </a:rPr>
                        <a:t>кардиоверсии</a:t>
                      </a:r>
                      <a:r>
                        <a:rPr lang="ru-RU" sz="1050" b="0" kern="1200" dirty="0" smtClean="0">
                          <a:solidFill>
                            <a:schemeClr val="dk1"/>
                          </a:solidFill>
                          <a:effectLst/>
                          <a:uFill>
                            <a:solidFill>
                              <a:srgbClr val="000000"/>
                            </a:solidFill>
                          </a:uFill>
                          <a:latin typeface="+mj-lt"/>
                          <a:ea typeface="+mn-ea"/>
                          <a:cs typeface="+mn-cs"/>
                        </a:rPr>
                        <a:t>.</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4C</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a:t>
                      </a:r>
                      <a:r>
                        <a:rPr lang="ru-RU" sz="1050" b="0" kern="1200" dirty="0">
                          <a:solidFill>
                            <a:schemeClr val="dk1"/>
                          </a:solidFill>
                          <a:effectLst/>
                          <a:uFill>
                            <a:solidFill>
                              <a:srgbClr val="000000"/>
                            </a:solidFill>
                          </a:uFill>
                          <a:latin typeface="+mj-lt"/>
                          <a:ea typeface="+mn-ea"/>
                          <a:cs typeface="+mn-cs"/>
                        </a:rPr>
                        <a:t>В</a:t>
                      </a: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368796">
                <a:tc>
                  <a:txBody>
                    <a:bodyPr/>
                    <a:lstStyle/>
                    <a:p>
                      <a:pPr marL="0" indent="28575"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При </a:t>
                      </a:r>
                      <a:r>
                        <a:rPr lang="ru-RU" sz="1050" b="0" kern="1200" dirty="0" err="1">
                          <a:solidFill>
                            <a:schemeClr val="dk1"/>
                          </a:solidFill>
                          <a:effectLst/>
                          <a:uFill>
                            <a:solidFill>
                              <a:srgbClr val="000000"/>
                            </a:solidFill>
                          </a:uFill>
                          <a:latin typeface="+mj-lt"/>
                          <a:ea typeface="+mn-ea"/>
                          <a:cs typeface="+mn-cs"/>
                        </a:rPr>
                        <a:t>кардиоверсии</a:t>
                      </a:r>
                      <a:r>
                        <a:rPr lang="ru-RU" sz="1050" b="0" kern="1200" dirty="0">
                          <a:solidFill>
                            <a:schemeClr val="dk1"/>
                          </a:solidFill>
                          <a:effectLst/>
                          <a:uFill>
                            <a:solidFill>
                              <a:srgbClr val="000000"/>
                            </a:solidFill>
                          </a:uFill>
                          <a:latin typeface="+mj-lt"/>
                          <a:ea typeface="+mn-ea"/>
                          <a:cs typeface="+mn-cs"/>
                        </a:rPr>
                        <a:t> у пациентов с трепетанием предсердий рекомендуется такая же схема </a:t>
                      </a:r>
                      <a:r>
                        <a:rPr lang="ru-RU" sz="1050" b="0" kern="1200" dirty="0" err="1">
                          <a:solidFill>
                            <a:schemeClr val="dk1"/>
                          </a:solidFill>
                          <a:effectLst/>
                          <a:uFill>
                            <a:solidFill>
                              <a:srgbClr val="000000"/>
                            </a:solidFill>
                          </a:uFill>
                          <a:latin typeface="+mj-lt"/>
                          <a:ea typeface="+mn-ea"/>
                          <a:cs typeface="+mn-cs"/>
                        </a:rPr>
                        <a:t>антикоагулянтной</a:t>
                      </a:r>
                      <a:r>
                        <a:rPr lang="ru-RU" sz="1050" b="0" kern="1200" dirty="0">
                          <a:solidFill>
                            <a:schemeClr val="dk1"/>
                          </a:solidFill>
                          <a:effectLst/>
                          <a:uFill>
                            <a:solidFill>
                              <a:srgbClr val="000000"/>
                            </a:solidFill>
                          </a:uFill>
                          <a:latin typeface="+mj-lt"/>
                          <a:ea typeface="+mn-ea"/>
                          <a:cs typeface="+mn-cs"/>
                        </a:rPr>
                        <a:t> терапии, как и у пациентов с </a:t>
                      </a:r>
                      <a:r>
                        <a:rPr lang="ru-RU" sz="1050" b="0" kern="1200" dirty="0" smtClean="0">
                          <a:solidFill>
                            <a:schemeClr val="dk1"/>
                          </a:solidFill>
                          <a:effectLst/>
                          <a:uFill>
                            <a:solidFill>
                              <a:srgbClr val="000000"/>
                            </a:solidFill>
                          </a:uFill>
                          <a:latin typeface="+mj-lt"/>
                          <a:ea typeface="+mn-ea"/>
                          <a:cs typeface="+mn-cs"/>
                        </a:rPr>
                        <a:t>ФП.</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23813"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3A</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23813"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a:t>
                      </a:r>
                      <a:r>
                        <a:rPr lang="ru-RU" sz="1050" b="0" kern="1200" dirty="0">
                          <a:solidFill>
                            <a:schemeClr val="dk1"/>
                          </a:solidFill>
                          <a:effectLst/>
                          <a:uFill>
                            <a:solidFill>
                              <a:srgbClr val="000000"/>
                            </a:solidFill>
                          </a:uFill>
                          <a:latin typeface="+mj-lt"/>
                          <a:ea typeface="+mn-ea"/>
                          <a:cs typeface="+mn-cs"/>
                        </a:rPr>
                        <a:t>С</a:t>
                      </a: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34888">
                <a:tc>
                  <a:txBody>
                    <a:bodyPr/>
                    <a:lstStyle/>
                    <a:p>
                      <a:pPr marL="0" indent="28575"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В качестве альтернативы длительной </a:t>
                      </a:r>
                      <a:r>
                        <a:rPr lang="ru-RU" sz="1050" b="0" kern="1200" dirty="0" err="1">
                          <a:solidFill>
                            <a:schemeClr val="dk1"/>
                          </a:solidFill>
                          <a:effectLst/>
                          <a:uFill>
                            <a:solidFill>
                              <a:srgbClr val="000000"/>
                            </a:solidFill>
                          </a:uFill>
                          <a:latin typeface="+mj-lt"/>
                          <a:ea typeface="+mn-ea"/>
                          <a:cs typeface="+mn-cs"/>
                        </a:rPr>
                        <a:t>антикоагуляции</a:t>
                      </a:r>
                      <a:r>
                        <a:rPr lang="ru-RU" sz="1050" b="0" kern="1200" dirty="0">
                          <a:solidFill>
                            <a:schemeClr val="dk1"/>
                          </a:solidFill>
                          <a:effectLst/>
                          <a:uFill>
                            <a:solidFill>
                              <a:srgbClr val="000000"/>
                            </a:solidFill>
                          </a:uFill>
                          <a:latin typeface="+mj-lt"/>
                          <a:ea typeface="+mn-ea"/>
                          <a:cs typeface="+mn-cs"/>
                        </a:rPr>
                        <a:t> перед </a:t>
                      </a:r>
                      <a:r>
                        <a:rPr lang="ru-RU" sz="1050" b="0" kern="1200" dirty="0" err="1">
                          <a:solidFill>
                            <a:schemeClr val="dk1"/>
                          </a:solidFill>
                          <a:effectLst/>
                          <a:uFill>
                            <a:solidFill>
                              <a:srgbClr val="000000"/>
                            </a:solidFill>
                          </a:uFill>
                          <a:latin typeface="+mj-lt"/>
                          <a:ea typeface="+mn-ea"/>
                          <a:cs typeface="+mn-cs"/>
                        </a:rPr>
                        <a:t>кардиоверсией</a:t>
                      </a:r>
                      <a:r>
                        <a:rPr lang="ru-RU" sz="1050" b="0" kern="1200" dirty="0">
                          <a:solidFill>
                            <a:schemeClr val="dk1"/>
                          </a:solidFill>
                          <a:effectLst/>
                          <a:uFill>
                            <a:solidFill>
                              <a:srgbClr val="000000"/>
                            </a:solidFill>
                          </a:uFill>
                          <a:latin typeface="+mj-lt"/>
                          <a:ea typeface="+mn-ea"/>
                          <a:cs typeface="+mn-cs"/>
                        </a:rPr>
                        <a:t> рекомендовано исключение наличия тромба в левом предсердии и его ушке с помощью </a:t>
                      </a:r>
                      <a:r>
                        <a:rPr lang="ru-RU" sz="1050" b="0" kern="1200" dirty="0" err="1">
                          <a:solidFill>
                            <a:schemeClr val="dk1"/>
                          </a:solidFill>
                          <a:effectLst/>
                          <a:uFill>
                            <a:solidFill>
                              <a:srgbClr val="000000"/>
                            </a:solidFill>
                          </a:uFill>
                          <a:latin typeface="+mj-lt"/>
                          <a:ea typeface="+mn-ea"/>
                          <a:cs typeface="+mn-cs"/>
                        </a:rPr>
                        <a:t>чреспищеводной</a:t>
                      </a:r>
                      <a:r>
                        <a:rPr lang="ru-RU" sz="1050" b="0" kern="1200" dirty="0">
                          <a:solidFill>
                            <a:schemeClr val="dk1"/>
                          </a:solidFill>
                          <a:effectLst/>
                          <a:uFill>
                            <a:solidFill>
                              <a:srgbClr val="000000"/>
                            </a:solidFill>
                          </a:uFill>
                          <a:latin typeface="+mj-lt"/>
                          <a:ea typeface="+mn-ea"/>
                          <a:cs typeface="+mn-cs"/>
                        </a:rPr>
                        <a:t> эхокардиографии на фоне предварительно созданного терапевтического уровня </a:t>
                      </a:r>
                      <a:r>
                        <a:rPr lang="ru-RU" sz="1050" b="0" kern="1200" dirty="0" err="1" smtClean="0">
                          <a:solidFill>
                            <a:schemeClr val="dk1"/>
                          </a:solidFill>
                          <a:effectLst/>
                          <a:uFill>
                            <a:solidFill>
                              <a:srgbClr val="000000"/>
                            </a:solidFill>
                          </a:uFill>
                          <a:latin typeface="+mj-lt"/>
                          <a:ea typeface="+mn-ea"/>
                          <a:cs typeface="+mn-cs"/>
                        </a:rPr>
                        <a:t>антикоагуляции</a:t>
                      </a:r>
                      <a:r>
                        <a:rPr lang="ru-RU" sz="1050" b="0" kern="1200" dirty="0" smtClean="0">
                          <a:solidFill>
                            <a:schemeClr val="dk1"/>
                          </a:solidFill>
                          <a:effectLst/>
                          <a:uFill>
                            <a:solidFill>
                              <a:srgbClr val="000000"/>
                            </a:solidFill>
                          </a:uFill>
                          <a:latin typeface="+mj-lt"/>
                          <a:ea typeface="+mn-ea"/>
                          <a:cs typeface="+mn-cs"/>
                        </a:rPr>
                        <a:t>.</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2A</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a:t>
                      </a:r>
                      <a:r>
                        <a:rPr lang="ru-RU" sz="1050" b="0" kern="1200" dirty="0">
                          <a:solidFill>
                            <a:schemeClr val="dk1"/>
                          </a:solidFill>
                          <a:effectLst/>
                          <a:uFill>
                            <a:solidFill>
                              <a:srgbClr val="000000"/>
                            </a:solidFill>
                          </a:uFill>
                          <a:latin typeface="+mj-lt"/>
                          <a:ea typeface="+mn-ea"/>
                          <a:cs typeface="+mn-cs"/>
                        </a:rPr>
                        <a:t>В</a:t>
                      </a: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210000">
                <a:tc>
                  <a:txBody>
                    <a:bodyPr/>
                    <a:lstStyle/>
                    <a:p>
                      <a:pPr marL="0" indent="28575"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Если при </a:t>
                      </a:r>
                      <a:r>
                        <a:rPr lang="ru-RU" sz="1050" b="0" kern="1200" dirty="0" err="1">
                          <a:solidFill>
                            <a:schemeClr val="dk1"/>
                          </a:solidFill>
                          <a:effectLst/>
                          <a:uFill>
                            <a:solidFill>
                              <a:srgbClr val="000000"/>
                            </a:solidFill>
                          </a:uFill>
                          <a:latin typeface="+mj-lt"/>
                          <a:ea typeface="+mn-ea"/>
                          <a:cs typeface="+mn-cs"/>
                        </a:rPr>
                        <a:t>чреспищеводной</a:t>
                      </a:r>
                      <a:r>
                        <a:rPr lang="ru-RU" sz="1050" b="0" kern="1200" dirty="0">
                          <a:solidFill>
                            <a:schemeClr val="dk1"/>
                          </a:solidFill>
                          <a:effectLst/>
                          <a:uFill>
                            <a:solidFill>
                              <a:srgbClr val="000000"/>
                            </a:solidFill>
                          </a:uFill>
                          <a:latin typeface="+mj-lt"/>
                          <a:ea typeface="+mn-ea"/>
                          <a:cs typeface="+mn-cs"/>
                        </a:rPr>
                        <a:t> эхокардиографии выявлен тромб в левом предсердии, </a:t>
                      </a:r>
                      <a:r>
                        <a:rPr lang="ru-RU" sz="1050" b="0" kern="1200" dirty="0" err="1">
                          <a:solidFill>
                            <a:schemeClr val="dk1"/>
                          </a:solidFill>
                          <a:effectLst/>
                          <a:uFill>
                            <a:solidFill>
                              <a:srgbClr val="000000"/>
                            </a:solidFill>
                          </a:uFill>
                          <a:latin typeface="+mj-lt"/>
                          <a:ea typeface="+mn-ea"/>
                          <a:cs typeface="+mn-cs"/>
                        </a:rPr>
                        <a:t>кардиоверсию</a:t>
                      </a:r>
                      <a:r>
                        <a:rPr lang="ru-RU" sz="1050" b="0" kern="1200" dirty="0">
                          <a:solidFill>
                            <a:schemeClr val="dk1"/>
                          </a:solidFill>
                          <a:effectLst/>
                          <a:uFill>
                            <a:solidFill>
                              <a:srgbClr val="000000"/>
                            </a:solidFill>
                          </a:uFill>
                          <a:latin typeface="+mj-lt"/>
                          <a:ea typeface="+mn-ea"/>
                          <a:cs typeface="+mn-cs"/>
                        </a:rPr>
                        <a:t> выполнять </a:t>
                      </a:r>
                      <a:r>
                        <a:rPr lang="ru-RU" sz="1050" b="0" kern="1200" dirty="0" smtClean="0">
                          <a:solidFill>
                            <a:schemeClr val="dk1"/>
                          </a:solidFill>
                          <a:effectLst/>
                          <a:uFill>
                            <a:solidFill>
                              <a:srgbClr val="000000"/>
                            </a:solidFill>
                          </a:uFill>
                          <a:latin typeface="+mj-lt"/>
                          <a:ea typeface="+mn-ea"/>
                          <a:cs typeface="+mn-cs"/>
                        </a:rPr>
                        <a:t>                        не </a:t>
                      </a:r>
                      <a:r>
                        <a:rPr lang="ru-RU" sz="1050" b="0" kern="1200" dirty="0">
                          <a:solidFill>
                            <a:schemeClr val="dk1"/>
                          </a:solidFill>
                          <a:effectLst/>
                          <a:uFill>
                            <a:solidFill>
                              <a:srgbClr val="000000"/>
                            </a:solidFill>
                          </a:uFill>
                          <a:latin typeface="+mj-lt"/>
                          <a:ea typeface="+mn-ea"/>
                          <a:cs typeface="+mn-cs"/>
                        </a:rPr>
                        <a:t>рекомендовано.</a:t>
                      </a:r>
                    </a:p>
                  </a:txBody>
                  <a:tcPr marL="72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23813"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2A</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23813"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a:t>
                      </a:r>
                      <a:r>
                        <a:rPr lang="ru-RU" sz="1050" b="0" kern="1200" dirty="0">
                          <a:solidFill>
                            <a:schemeClr val="dk1"/>
                          </a:solidFill>
                          <a:effectLst/>
                          <a:uFill>
                            <a:solidFill>
                              <a:srgbClr val="000000"/>
                            </a:solidFill>
                          </a:uFill>
                          <a:latin typeface="+mj-lt"/>
                          <a:ea typeface="+mn-ea"/>
                          <a:cs typeface="+mn-cs"/>
                        </a:rPr>
                        <a:t>В</a:t>
                      </a: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210000">
                <a:tc>
                  <a:txBody>
                    <a:bodyPr/>
                    <a:lstStyle/>
                    <a:p>
                      <a:pPr marL="0" indent="28575"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Если при повторной </a:t>
                      </a:r>
                      <a:r>
                        <a:rPr lang="ru-RU" sz="1050" b="0" kern="1200" dirty="0" err="1">
                          <a:solidFill>
                            <a:schemeClr val="dk1"/>
                          </a:solidFill>
                          <a:effectLst/>
                          <a:uFill>
                            <a:solidFill>
                              <a:srgbClr val="000000"/>
                            </a:solidFill>
                          </a:uFill>
                          <a:latin typeface="+mj-lt"/>
                          <a:ea typeface="+mn-ea"/>
                          <a:cs typeface="+mn-cs"/>
                        </a:rPr>
                        <a:t>чреспищеводной</a:t>
                      </a:r>
                      <a:r>
                        <a:rPr lang="ru-RU" sz="1050" b="0" kern="1200" dirty="0">
                          <a:solidFill>
                            <a:schemeClr val="dk1"/>
                          </a:solidFill>
                          <a:effectLst/>
                          <a:uFill>
                            <a:solidFill>
                              <a:srgbClr val="000000"/>
                            </a:solidFill>
                          </a:uFill>
                          <a:latin typeface="+mj-lt"/>
                          <a:ea typeface="+mn-ea"/>
                          <a:cs typeface="+mn-cs"/>
                        </a:rPr>
                        <a:t> эхокардиографии тромб не выявляется, рекомендовано провести </a:t>
                      </a:r>
                      <a:r>
                        <a:rPr lang="ru-RU" sz="1050" b="0" kern="1200" dirty="0" err="1">
                          <a:solidFill>
                            <a:schemeClr val="dk1"/>
                          </a:solidFill>
                          <a:effectLst/>
                          <a:uFill>
                            <a:solidFill>
                              <a:srgbClr val="000000"/>
                            </a:solidFill>
                          </a:uFill>
                          <a:latin typeface="+mj-lt"/>
                          <a:ea typeface="+mn-ea"/>
                          <a:cs typeface="+mn-cs"/>
                        </a:rPr>
                        <a:t>кардиоверсию</a:t>
                      </a:r>
                      <a:r>
                        <a:rPr lang="ru-RU" sz="1050" b="0" kern="1200" dirty="0">
                          <a:solidFill>
                            <a:schemeClr val="dk1"/>
                          </a:solidFill>
                          <a:effectLst/>
                          <a:uFill>
                            <a:solidFill>
                              <a:srgbClr val="000000"/>
                            </a:solidFill>
                          </a:uFill>
                          <a:latin typeface="+mj-lt"/>
                          <a:ea typeface="+mn-ea"/>
                          <a:cs typeface="+mn-cs"/>
                        </a:rPr>
                        <a:t> </a:t>
                      </a:r>
                      <a:r>
                        <a:rPr lang="ru-RU" sz="1050" b="0" kern="1200" dirty="0" smtClean="0">
                          <a:solidFill>
                            <a:schemeClr val="dk1"/>
                          </a:solidFill>
                          <a:effectLst/>
                          <a:uFill>
                            <a:solidFill>
                              <a:srgbClr val="000000"/>
                            </a:solidFill>
                          </a:uFill>
                          <a:latin typeface="+mj-lt"/>
                          <a:ea typeface="+mn-ea"/>
                          <a:cs typeface="+mn-cs"/>
                        </a:rPr>
                        <a:t>          и </a:t>
                      </a:r>
                      <a:r>
                        <a:rPr lang="ru-RU" sz="1050" b="0" kern="1200" dirty="0">
                          <a:solidFill>
                            <a:schemeClr val="dk1"/>
                          </a:solidFill>
                          <a:effectLst/>
                          <a:uFill>
                            <a:solidFill>
                              <a:srgbClr val="000000"/>
                            </a:solidFill>
                          </a:uFill>
                          <a:latin typeface="+mj-lt"/>
                          <a:ea typeface="+mn-ea"/>
                          <a:cs typeface="+mn-cs"/>
                        </a:rPr>
                        <a:t>продолжить </a:t>
                      </a:r>
                      <a:r>
                        <a:rPr lang="ru-RU" sz="1050" b="0" kern="1200" dirty="0" err="1">
                          <a:solidFill>
                            <a:schemeClr val="dk1"/>
                          </a:solidFill>
                          <a:effectLst/>
                          <a:uFill>
                            <a:solidFill>
                              <a:srgbClr val="000000"/>
                            </a:solidFill>
                          </a:uFill>
                          <a:latin typeface="+mj-lt"/>
                          <a:ea typeface="+mn-ea"/>
                          <a:cs typeface="+mn-cs"/>
                        </a:rPr>
                        <a:t>антикоагулянтную</a:t>
                      </a:r>
                      <a:r>
                        <a:rPr lang="ru-RU" sz="1050" b="0" kern="1200" dirty="0">
                          <a:solidFill>
                            <a:schemeClr val="dk1"/>
                          </a:solidFill>
                          <a:effectLst/>
                          <a:uFill>
                            <a:solidFill>
                              <a:srgbClr val="000000"/>
                            </a:solidFill>
                          </a:uFill>
                          <a:latin typeface="+mj-lt"/>
                          <a:ea typeface="+mn-ea"/>
                          <a:cs typeface="+mn-cs"/>
                        </a:rPr>
                        <a:t> терапию</a:t>
                      </a:r>
                    </a:p>
                  </a:txBody>
                  <a:tcPr marL="72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2A</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a:t>
                      </a:r>
                      <a:r>
                        <a:rPr lang="ru-RU" sz="1050" b="0" kern="1200" dirty="0">
                          <a:solidFill>
                            <a:schemeClr val="dk1"/>
                          </a:solidFill>
                          <a:effectLst/>
                          <a:uFill>
                            <a:solidFill>
                              <a:srgbClr val="000000"/>
                            </a:solidFill>
                          </a:uFill>
                          <a:latin typeface="+mj-lt"/>
                          <a:ea typeface="+mn-ea"/>
                          <a:cs typeface="+mn-cs"/>
                        </a:rPr>
                        <a:t>В</a:t>
                      </a: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210000">
                <a:tc>
                  <a:txBody>
                    <a:bodyPr/>
                    <a:lstStyle/>
                    <a:p>
                      <a:pPr marL="0" indent="28575"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У пациентов с длительностью эпизода ФП менее 48 часов рекомендовано рассмотреть возможность выполнения ранней </a:t>
                      </a:r>
                      <a:r>
                        <a:rPr lang="ru-RU" sz="1050" b="0" kern="1200" dirty="0" err="1">
                          <a:solidFill>
                            <a:schemeClr val="dk1"/>
                          </a:solidFill>
                          <a:effectLst/>
                          <a:uFill>
                            <a:solidFill>
                              <a:srgbClr val="000000"/>
                            </a:solidFill>
                          </a:uFill>
                          <a:latin typeface="+mj-lt"/>
                          <a:ea typeface="+mn-ea"/>
                          <a:cs typeface="+mn-cs"/>
                        </a:rPr>
                        <a:t>кардиоверсии</a:t>
                      </a:r>
                      <a:r>
                        <a:rPr lang="ru-RU" sz="1050" b="0" kern="1200" dirty="0">
                          <a:solidFill>
                            <a:schemeClr val="dk1"/>
                          </a:solidFill>
                          <a:effectLst/>
                          <a:uFill>
                            <a:solidFill>
                              <a:srgbClr val="000000"/>
                            </a:solidFill>
                          </a:uFill>
                          <a:latin typeface="+mj-lt"/>
                          <a:ea typeface="+mn-ea"/>
                          <a:cs typeface="+mn-cs"/>
                        </a:rPr>
                        <a:t> без проведения </a:t>
                      </a:r>
                      <a:r>
                        <a:rPr lang="ru-RU" sz="1050" b="0" kern="1200" dirty="0" err="1" smtClean="0">
                          <a:solidFill>
                            <a:schemeClr val="dk1"/>
                          </a:solidFill>
                          <a:effectLst/>
                          <a:uFill>
                            <a:solidFill>
                              <a:srgbClr val="000000"/>
                            </a:solidFill>
                          </a:uFill>
                          <a:latin typeface="+mj-lt"/>
                          <a:ea typeface="+mn-ea"/>
                          <a:cs typeface="+mn-cs"/>
                        </a:rPr>
                        <a:t>ЧПЭхоКГ</a:t>
                      </a:r>
                      <a:r>
                        <a:rPr lang="ru-RU" sz="1050" b="0" kern="1200" dirty="0" smtClean="0">
                          <a:solidFill>
                            <a:schemeClr val="dk1"/>
                          </a:solidFill>
                          <a:effectLst/>
                          <a:uFill>
                            <a:solidFill>
                              <a:srgbClr val="000000"/>
                            </a:solidFill>
                          </a:uFill>
                          <a:latin typeface="+mj-lt"/>
                          <a:ea typeface="+mn-ea"/>
                          <a:cs typeface="+mn-cs"/>
                        </a:rPr>
                        <a:t>.</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23813"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2B</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23813"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IIb</a:t>
                      </a:r>
                      <a:r>
                        <a:rPr lang="ru-RU" sz="1050" b="0" kern="1200" dirty="0" err="1">
                          <a:solidFill>
                            <a:schemeClr val="dk1"/>
                          </a:solidFill>
                          <a:effectLst/>
                          <a:uFill>
                            <a:solidFill>
                              <a:srgbClr val="000000"/>
                            </a:solidFill>
                          </a:uFill>
                          <a:latin typeface="+mj-lt"/>
                          <a:ea typeface="+mn-ea"/>
                          <a:cs typeface="+mn-cs"/>
                        </a:rPr>
                        <a:t>B</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6"/>
                  </a:ext>
                </a:extLst>
              </a:tr>
              <a:tr h="210000">
                <a:tc>
                  <a:txBody>
                    <a:bodyPr/>
                    <a:lstStyle/>
                    <a:p>
                      <a:pPr marL="0" indent="28575"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Прямые пероральные антикоагулянты (</a:t>
                      </a:r>
                      <a:r>
                        <a:rPr lang="ru-RU" sz="1050" b="0" kern="1200" dirty="0" err="1">
                          <a:solidFill>
                            <a:schemeClr val="dk1"/>
                          </a:solidFill>
                          <a:effectLst/>
                          <a:uFill>
                            <a:solidFill>
                              <a:srgbClr val="000000"/>
                            </a:solidFill>
                          </a:uFill>
                          <a:latin typeface="+mj-lt"/>
                          <a:ea typeface="+mn-ea"/>
                          <a:cs typeface="+mn-cs"/>
                        </a:rPr>
                        <a:t>апиксабан</a:t>
                      </a:r>
                      <a:r>
                        <a:rPr lang="ru-RU" sz="1050" b="0" kern="1200" dirty="0">
                          <a:solidFill>
                            <a:schemeClr val="dk1"/>
                          </a:solidFill>
                          <a:effectLst/>
                          <a:uFill>
                            <a:solidFill>
                              <a:srgbClr val="000000"/>
                            </a:solidFill>
                          </a:uFill>
                          <a:latin typeface="+mj-lt"/>
                          <a:ea typeface="+mn-ea"/>
                          <a:cs typeface="+mn-cs"/>
                        </a:rPr>
                        <a:t>, </a:t>
                      </a:r>
                      <a:r>
                        <a:rPr lang="ru-RU" sz="1050" b="0" kern="1200" dirty="0" err="1">
                          <a:solidFill>
                            <a:schemeClr val="dk1"/>
                          </a:solidFill>
                          <a:effectLst/>
                          <a:uFill>
                            <a:solidFill>
                              <a:srgbClr val="000000"/>
                            </a:solidFill>
                          </a:uFill>
                          <a:latin typeface="+mj-lt"/>
                          <a:ea typeface="+mn-ea"/>
                          <a:cs typeface="+mn-cs"/>
                        </a:rPr>
                        <a:t>дабигатрана</a:t>
                      </a:r>
                      <a:r>
                        <a:rPr lang="ru-RU" sz="1050" b="0" kern="1200" dirty="0">
                          <a:solidFill>
                            <a:schemeClr val="dk1"/>
                          </a:solidFill>
                          <a:effectLst/>
                          <a:uFill>
                            <a:solidFill>
                              <a:srgbClr val="000000"/>
                            </a:solidFill>
                          </a:uFill>
                          <a:latin typeface="+mj-lt"/>
                          <a:ea typeface="+mn-ea"/>
                          <a:cs typeface="+mn-cs"/>
                        </a:rPr>
                        <a:t> </a:t>
                      </a:r>
                      <a:r>
                        <a:rPr lang="ru-RU" sz="1050" b="0" kern="1200" dirty="0" err="1">
                          <a:solidFill>
                            <a:schemeClr val="dk1"/>
                          </a:solidFill>
                          <a:effectLst/>
                          <a:uFill>
                            <a:solidFill>
                              <a:srgbClr val="000000"/>
                            </a:solidFill>
                          </a:uFill>
                          <a:latin typeface="+mj-lt"/>
                          <a:ea typeface="+mn-ea"/>
                          <a:cs typeface="+mn-cs"/>
                        </a:rPr>
                        <a:t>этексилат</a:t>
                      </a:r>
                      <a:r>
                        <a:rPr lang="ru-RU" sz="1050" b="0" kern="1200" dirty="0">
                          <a:solidFill>
                            <a:schemeClr val="dk1"/>
                          </a:solidFill>
                          <a:effectLst/>
                          <a:uFill>
                            <a:solidFill>
                              <a:srgbClr val="000000"/>
                            </a:solidFill>
                          </a:uFill>
                          <a:latin typeface="+mj-lt"/>
                          <a:ea typeface="+mn-ea"/>
                          <a:cs typeface="+mn-cs"/>
                        </a:rPr>
                        <a:t>, </a:t>
                      </a:r>
                      <a:r>
                        <a:rPr lang="ru-RU" sz="1050" b="0" kern="1200" dirty="0" err="1">
                          <a:solidFill>
                            <a:schemeClr val="dk1"/>
                          </a:solidFill>
                          <a:effectLst/>
                          <a:uFill>
                            <a:solidFill>
                              <a:srgbClr val="000000"/>
                            </a:solidFill>
                          </a:uFill>
                          <a:latin typeface="+mj-lt"/>
                          <a:ea typeface="+mn-ea"/>
                          <a:cs typeface="+mn-cs"/>
                        </a:rPr>
                        <a:t>ривароксабан</a:t>
                      </a:r>
                      <a:r>
                        <a:rPr lang="ru-RU" sz="1050" b="0" kern="1200" dirty="0">
                          <a:solidFill>
                            <a:schemeClr val="dk1"/>
                          </a:solidFill>
                          <a:effectLst/>
                          <a:uFill>
                            <a:solidFill>
                              <a:srgbClr val="000000"/>
                            </a:solidFill>
                          </a:uFill>
                          <a:latin typeface="+mj-lt"/>
                          <a:ea typeface="+mn-ea"/>
                          <a:cs typeface="+mn-cs"/>
                        </a:rPr>
                        <a:t>) не рекомендовано использовать для </a:t>
                      </a:r>
                      <a:r>
                        <a:rPr lang="ru-RU" sz="1050" b="0" kern="1200" dirty="0" err="1">
                          <a:solidFill>
                            <a:schemeClr val="dk1"/>
                          </a:solidFill>
                          <a:effectLst/>
                          <a:uFill>
                            <a:solidFill>
                              <a:srgbClr val="000000"/>
                            </a:solidFill>
                          </a:uFill>
                          <a:latin typeface="+mj-lt"/>
                          <a:ea typeface="+mn-ea"/>
                          <a:cs typeface="+mn-cs"/>
                        </a:rPr>
                        <a:t>антикоагулянтной</a:t>
                      </a:r>
                      <a:r>
                        <a:rPr lang="ru-RU" sz="1050" b="0" kern="1200" dirty="0">
                          <a:solidFill>
                            <a:schemeClr val="dk1"/>
                          </a:solidFill>
                          <a:effectLst/>
                          <a:uFill>
                            <a:solidFill>
                              <a:srgbClr val="000000"/>
                            </a:solidFill>
                          </a:uFill>
                          <a:latin typeface="+mj-lt"/>
                          <a:ea typeface="+mn-ea"/>
                          <a:cs typeface="+mn-cs"/>
                        </a:rPr>
                        <a:t> поддержки </a:t>
                      </a:r>
                      <a:r>
                        <a:rPr lang="ru-RU" sz="1050" b="0" kern="1200" dirty="0" err="1">
                          <a:solidFill>
                            <a:schemeClr val="dk1"/>
                          </a:solidFill>
                          <a:effectLst/>
                          <a:uFill>
                            <a:solidFill>
                              <a:srgbClr val="000000"/>
                            </a:solidFill>
                          </a:uFill>
                          <a:latin typeface="+mj-lt"/>
                          <a:ea typeface="+mn-ea"/>
                          <a:cs typeface="+mn-cs"/>
                        </a:rPr>
                        <a:t>кардиоверсии</a:t>
                      </a:r>
                      <a:r>
                        <a:rPr lang="ru-RU" sz="1050" b="0" kern="1200" dirty="0">
                          <a:solidFill>
                            <a:schemeClr val="dk1"/>
                          </a:solidFill>
                          <a:effectLst/>
                          <a:uFill>
                            <a:solidFill>
                              <a:srgbClr val="000000"/>
                            </a:solidFill>
                          </a:uFill>
                          <a:latin typeface="+mj-lt"/>
                          <a:ea typeface="+mn-ea"/>
                          <a:cs typeface="+mn-cs"/>
                        </a:rPr>
                        <a:t> у пациентов с механическим протезом клапана </a:t>
                      </a:r>
                      <a:r>
                        <a:rPr lang="ru-RU" sz="1050" b="0" kern="1200" dirty="0" smtClean="0">
                          <a:solidFill>
                            <a:schemeClr val="dk1"/>
                          </a:solidFill>
                          <a:effectLst/>
                          <a:uFill>
                            <a:solidFill>
                              <a:srgbClr val="000000"/>
                            </a:solidFill>
                          </a:uFill>
                          <a:latin typeface="+mj-lt"/>
                          <a:ea typeface="+mn-ea"/>
                          <a:cs typeface="+mn-cs"/>
                        </a:rPr>
                        <a:t>сердца.</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2A</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III C</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7"/>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0" y="0"/>
            <a:ext cx="5436096" cy="809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01452" y="51470"/>
            <a:ext cx="5222676" cy="646331"/>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Рекомендации по </a:t>
            </a:r>
            <a:r>
              <a:rPr lang="ru-RU" sz="1800" b="1" dirty="0" err="1">
                <a:solidFill>
                  <a:srgbClr val="005DAC"/>
                </a:solidFill>
                <a:latin typeface="Calibri" panose="020F0502020204030204" pitchFamily="34" charset="0"/>
              </a:rPr>
              <a:t>антикоагулянтной</a:t>
            </a:r>
            <a:r>
              <a:rPr lang="ru-RU" sz="1800" b="1" dirty="0">
                <a:solidFill>
                  <a:srgbClr val="005DAC"/>
                </a:solidFill>
                <a:latin typeface="Calibri" panose="020F0502020204030204" pitchFamily="34" charset="0"/>
              </a:rPr>
              <a:t> терапии </a:t>
            </a:r>
            <a:r>
              <a:rPr lang="ru-RU" sz="1800" b="1" dirty="0" smtClean="0">
                <a:solidFill>
                  <a:srgbClr val="005DAC"/>
                </a:solidFill>
                <a:latin typeface="Calibri" panose="020F0502020204030204" pitchFamily="34" charset="0"/>
              </a:rPr>
              <a:t/>
            </a:r>
            <a:br>
              <a:rPr lang="ru-RU" sz="1800" b="1" dirty="0" smtClean="0">
                <a:solidFill>
                  <a:srgbClr val="005DAC"/>
                </a:solidFill>
                <a:latin typeface="Calibri" panose="020F0502020204030204" pitchFamily="34" charset="0"/>
              </a:rPr>
            </a:br>
            <a:r>
              <a:rPr lang="ru-RU" sz="1800" b="1" dirty="0" smtClean="0">
                <a:solidFill>
                  <a:srgbClr val="005DAC"/>
                </a:solidFill>
                <a:latin typeface="Calibri" panose="020F0502020204030204" pitchFamily="34" charset="0"/>
              </a:rPr>
              <a:t>при </a:t>
            </a:r>
            <a:r>
              <a:rPr lang="ru-RU" sz="1800" b="1" dirty="0">
                <a:solidFill>
                  <a:srgbClr val="005DAC"/>
                </a:solidFill>
                <a:latin typeface="Calibri" panose="020F0502020204030204" pitchFamily="34" charset="0"/>
              </a:rPr>
              <a:t>проведении </a:t>
            </a:r>
            <a:r>
              <a:rPr lang="ru-RU" sz="1800" b="1" dirty="0" err="1">
                <a:solidFill>
                  <a:srgbClr val="005DAC"/>
                </a:solidFill>
                <a:latin typeface="Calibri" panose="020F0502020204030204" pitchFamily="34" charset="0"/>
              </a:rPr>
              <a:t>кардиоверсии</a:t>
            </a:r>
            <a:endParaRPr lang="ru-RU" sz="1800" b="1" dirty="0">
              <a:solidFill>
                <a:srgbClr val="005DAC"/>
              </a:solidFill>
              <a:latin typeface="Calibri" panose="020F0502020204030204" pitchFamily="34" charset="0"/>
            </a:endParaRP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31259941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6"/>
          <p:cNvGraphicFramePr>
            <a:graphicFrameLocks noGrp="1"/>
          </p:cNvGraphicFramePr>
          <p:nvPr>
            <p:ph idx="1"/>
            <p:extLst>
              <p:ext uri="{D42A27DB-BD31-4B8C-83A1-F6EECF244321}">
                <p14:modId xmlns:p14="http://schemas.microsoft.com/office/powerpoint/2010/main" val="374885113"/>
              </p:ext>
            </p:extLst>
          </p:nvPr>
        </p:nvGraphicFramePr>
        <p:xfrm>
          <a:off x="539553" y="987574"/>
          <a:ext cx="8171530" cy="4108140"/>
        </p:xfrm>
        <a:graphic>
          <a:graphicData uri="http://schemas.openxmlformats.org/drawingml/2006/table">
            <a:tbl>
              <a:tblPr firstRow="1" bandRow="1">
                <a:tableStyleId>{B301B821-A1FF-4177-AEE7-76D212191A09}</a:tableStyleId>
              </a:tblPr>
              <a:tblGrid>
                <a:gridCol w="7128791">
                  <a:extLst>
                    <a:ext uri="{9D8B030D-6E8A-4147-A177-3AD203B41FA5}">
                      <a16:colId xmlns:a16="http://schemas.microsoft.com/office/drawing/2014/main" val="20000"/>
                    </a:ext>
                  </a:extLst>
                </a:gridCol>
                <a:gridCol w="576064">
                  <a:extLst>
                    <a:ext uri="{9D8B030D-6E8A-4147-A177-3AD203B41FA5}">
                      <a16:colId xmlns:a16="http://schemas.microsoft.com/office/drawing/2014/main" val="20001"/>
                    </a:ext>
                  </a:extLst>
                </a:gridCol>
                <a:gridCol w="466675">
                  <a:extLst>
                    <a:ext uri="{9D8B030D-6E8A-4147-A177-3AD203B41FA5}">
                      <a16:colId xmlns:a16="http://schemas.microsoft.com/office/drawing/2014/main" val="20002"/>
                    </a:ext>
                  </a:extLst>
                </a:gridCol>
              </a:tblGrid>
              <a:tr h="27325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Пациентам с ФП не рекомендуется назначение гепарина и его производных сразу после ишемического инсульта</a:t>
                      </a:r>
                    </a:p>
                  </a:txBody>
                  <a:tcPr marL="72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2A</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IIIA</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14280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У пациентов с ФП, перенесших ишемический инсульт (ИИ) или транзиторную ишемическую атаку (ТИА) на фоне </a:t>
                      </a:r>
                      <a:r>
                        <a:rPr lang="ru-RU" sz="1050" b="0" kern="1200" dirty="0" err="1">
                          <a:solidFill>
                            <a:schemeClr val="dk1"/>
                          </a:solidFill>
                          <a:effectLst/>
                          <a:uFill>
                            <a:solidFill>
                              <a:srgbClr val="000000"/>
                            </a:solidFill>
                          </a:uFill>
                          <a:latin typeface="+mj-lt"/>
                          <a:ea typeface="+mn-ea"/>
                          <a:cs typeface="+mn-cs"/>
                        </a:rPr>
                        <a:t>антикоагулянтной</a:t>
                      </a:r>
                      <a:r>
                        <a:rPr lang="ru-RU" sz="1050" b="0" kern="1200" dirty="0">
                          <a:solidFill>
                            <a:schemeClr val="dk1"/>
                          </a:solidFill>
                          <a:effectLst/>
                          <a:uFill>
                            <a:solidFill>
                              <a:srgbClr val="000000"/>
                            </a:solidFill>
                          </a:uFill>
                          <a:latin typeface="+mj-lt"/>
                          <a:ea typeface="+mn-ea"/>
                          <a:cs typeface="+mn-cs"/>
                        </a:rPr>
                        <a:t> терапии, рекомендовано оценить и оптимизировать приверженность к лечению</a:t>
                      </a:r>
                    </a:p>
                  </a:txBody>
                  <a:tcPr marL="72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err="1">
                          <a:solidFill>
                            <a:schemeClr val="dk1"/>
                          </a:solidFill>
                          <a:effectLst/>
                          <a:uFill>
                            <a:solidFill>
                              <a:srgbClr val="000000"/>
                            </a:solidFill>
                          </a:uFill>
                          <a:latin typeface="+mj-lt"/>
                          <a:ea typeface="+mn-ea"/>
                          <a:cs typeface="+mn-cs"/>
                        </a:rPr>
                        <a:t>IIaC</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34888">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Пациентам, получающим пероральные антикоагулянты в случае развития симптомов острого инсульта рекомендовано проведение </a:t>
                      </a:r>
                      <a:r>
                        <a:rPr lang="ru-RU" sz="1050" b="0" kern="1200" dirty="0" err="1">
                          <a:solidFill>
                            <a:schemeClr val="dk1"/>
                          </a:solidFill>
                          <a:effectLst/>
                          <a:uFill>
                            <a:solidFill>
                              <a:srgbClr val="000000"/>
                            </a:solidFill>
                          </a:uFill>
                          <a:latin typeface="+mj-lt"/>
                          <a:ea typeface="+mn-ea"/>
                          <a:cs typeface="+mn-cs"/>
                        </a:rPr>
                        <a:t>нейровизуализации</a:t>
                      </a:r>
                      <a:r>
                        <a:rPr lang="ru-RU" sz="1050" b="0" kern="1200" dirty="0">
                          <a:solidFill>
                            <a:schemeClr val="dk1"/>
                          </a:solidFill>
                          <a:effectLst/>
                          <a:uFill>
                            <a:solidFill>
                              <a:srgbClr val="000000"/>
                            </a:solidFill>
                          </a:uFill>
                          <a:latin typeface="+mj-lt"/>
                          <a:ea typeface="+mn-ea"/>
                          <a:cs typeface="+mn-cs"/>
                        </a:rPr>
                        <a:t> (компьютерной томографии/магнитно-резонансной томографии головного мозга)</a:t>
                      </a:r>
                    </a:p>
                  </a:txBody>
                  <a:tcPr marL="72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5С</a:t>
                      </a: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err="1">
                          <a:solidFill>
                            <a:schemeClr val="dk1"/>
                          </a:solidFill>
                          <a:effectLst/>
                          <a:uFill>
                            <a:solidFill>
                              <a:srgbClr val="000000"/>
                            </a:solidFill>
                          </a:uFill>
                          <a:latin typeface="+mj-lt"/>
                          <a:ea typeface="+mn-ea"/>
                          <a:cs typeface="+mn-cs"/>
                        </a:rPr>
                        <a:t>IIaC</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150808">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Длительность прерывания </a:t>
                      </a:r>
                      <a:r>
                        <a:rPr lang="ru-RU" sz="1050" b="0" kern="1200" dirty="0" err="1">
                          <a:solidFill>
                            <a:schemeClr val="dk1"/>
                          </a:solidFill>
                          <a:effectLst/>
                          <a:uFill>
                            <a:solidFill>
                              <a:srgbClr val="000000"/>
                            </a:solidFill>
                          </a:uFill>
                          <a:latin typeface="+mj-lt"/>
                          <a:ea typeface="+mn-ea"/>
                          <a:cs typeface="+mn-cs"/>
                        </a:rPr>
                        <a:t>антикоагулянтнов</a:t>
                      </a:r>
                      <a:r>
                        <a:rPr lang="ru-RU" sz="1050" b="0" kern="1200" dirty="0">
                          <a:solidFill>
                            <a:schemeClr val="dk1"/>
                          </a:solidFill>
                          <a:effectLst/>
                          <a:uFill>
                            <a:solidFill>
                              <a:srgbClr val="000000"/>
                            </a:solidFill>
                          </a:uFill>
                          <a:latin typeface="+mj-lt"/>
                          <a:ea typeface="+mn-ea"/>
                          <a:cs typeface="+mn-cs"/>
                        </a:rPr>
                        <a:t> (от 1–3–12 дней) рекомендуется определить решением </a:t>
                      </a:r>
                      <a:r>
                        <a:rPr lang="ru-RU" sz="1050" b="0" kern="1200" dirty="0" err="1">
                          <a:solidFill>
                            <a:schemeClr val="dk1"/>
                          </a:solidFill>
                          <a:effectLst/>
                          <a:uFill>
                            <a:solidFill>
                              <a:srgbClr val="000000"/>
                            </a:solidFill>
                          </a:uFill>
                          <a:latin typeface="+mj-lt"/>
                          <a:ea typeface="+mn-ea"/>
                          <a:cs typeface="+mn-cs"/>
                        </a:rPr>
                        <a:t>мультидисциплинарного</a:t>
                      </a:r>
                      <a:r>
                        <a:rPr lang="ru-RU" sz="1050" b="0" kern="1200" dirty="0">
                          <a:solidFill>
                            <a:schemeClr val="dk1"/>
                          </a:solidFill>
                          <a:effectLst/>
                          <a:uFill>
                            <a:solidFill>
                              <a:srgbClr val="000000"/>
                            </a:solidFill>
                          </a:uFill>
                          <a:latin typeface="+mj-lt"/>
                          <a:ea typeface="+mn-ea"/>
                          <a:cs typeface="+mn-cs"/>
                        </a:rPr>
                        <a:t> консилиума (врач-невролог, врач-кардиолог, специалист по </a:t>
                      </a:r>
                      <a:r>
                        <a:rPr lang="ru-RU" sz="1050" b="0" kern="1200" dirty="0" err="1">
                          <a:solidFill>
                            <a:schemeClr val="dk1"/>
                          </a:solidFill>
                          <a:effectLst/>
                          <a:uFill>
                            <a:solidFill>
                              <a:srgbClr val="000000"/>
                            </a:solidFill>
                          </a:uFill>
                          <a:latin typeface="+mj-lt"/>
                          <a:ea typeface="+mn-ea"/>
                          <a:cs typeface="+mn-cs"/>
                        </a:rPr>
                        <a:t>нейровизуализации</a:t>
                      </a:r>
                      <a:r>
                        <a:rPr lang="ru-RU" sz="1050" b="0" kern="1200" dirty="0">
                          <a:solidFill>
                            <a:schemeClr val="dk1"/>
                          </a:solidFill>
                          <a:effectLst/>
                          <a:uFill>
                            <a:solidFill>
                              <a:srgbClr val="000000"/>
                            </a:solidFill>
                          </a:uFill>
                          <a:latin typeface="+mj-lt"/>
                          <a:ea typeface="+mn-ea"/>
                          <a:cs typeface="+mn-cs"/>
                        </a:rPr>
                        <a:t>) на основе оценки риска повторного ишемического инсульта и кровотечения</a:t>
                      </a:r>
                    </a:p>
                  </a:txBody>
                  <a:tcPr marL="72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3B</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err="1">
                          <a:solidFill>
                            <a:schemeClr val="dk1"/>
                          </a:solidFill>
                          <a:effectLst/>
                          <a:uFill>
                            <a:solidFill>
                              <a:srgbClr val="000000"/>
                            </a:solidFill>
                          </a:uFill>
                          <a:latin typeface="+mj-lt"/>
                          <a:ea typeface="+mn-ea"/>
                          <a:cs typeface="+mn-cs"/>
                        </a:rPr>
                        <a:t>IIaC</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21000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Пациентам с ФП, перенесшим ишемический инсульт, до начала или возобновления терапии пероральными антикоагулянтами рекомендовано рассмотреть назначение ацетилсалициловой кислоты** (при отсутствии противопоказаний)</a:t>
                      </a:r>
                    </a:p>
                  </a:txBody>
                  <a:tcPr marL="72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2B</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err="1">
                          <a:solidFill>
                            <a:schemeClr val="dk1"/>
                          </a:solidFill>
                          <a:effectLst/>
                          <a:uFill>
                            <a:solidFill>
                              <a:srgbClr val="000000"/>
                            </a:solidFill>
                          </a:uFill>
                          <a:latin typeface="+mj-lt"/>
                          <a:ea typeface="+mn-ea"/>
                          <a:cs typeface="+mn-cs"/>
                        </a:rPr>
                        <a:t>IIaB</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21000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Пациентам с ФП и острым ишемическим инсультом, возникшим на фоне активной АКТ, не рекомендовано проведение системного </a:t>
                      </a:r>
                      <a:r>
                        <a:rPr lang="ru-RU" sz="1050" b="0" kern="1200" dirty="0" err="1">
                          <a:solidFill>
                            <a:schemeClr val="dk1"/>
                          </a:solidFill>
                          <a:effectLst/>
                          <a:uFill>
                            <a:solidFill>
                              <a:srgbClr val="000000"/>
                            </a:solidFill>
                          </a:uFill>
                          <a:latin typeface="+mj-lt"/>
                          <a:ea typeface="+mn-ea"/>
                          <a:cs typeface="+mn-cs"/>
                        </a:rPr>
                        <a:t>тромболизиса</a:t>
                      </a:r>
                      <a:r>
                        <a:rPr lang="ru-RU" sz="1050" b="0" kern="1200" dirty="0">
                          <a:solidFill>
                            <a:schemeClr val="dk1"/>
                          </a:solidFill>
                          <a:effectLst/>
                          <a:uFill>
                            <a:solidFill>
                              <a:srgbClr val="000000"/>
                            </a:solidFill>
                          </a:uFill>
                          <a:latin typeface="+mj-lt"/>
                          <a:ea typeface="+mn-ea"/>
                          <a:cs typeface="+mn-cs"/>
                        </a:rPr>
                        <a:t> на фоне активной </a:t>
                      </a:r>
                      <a:r>
                        <a:rPr lang="ru-RU" sz="1050" b="0" kern="1200" dirty="0" err="1">
                          <a:solidFill>
                            <a:schemeClr val="dk1"/>
                          </a:solidFill>
                          <a:effectLst/>
                          <a:uFill>
                            <a:solidFill>
                              <a:srgbClr val="000000"/>
                            </a:solidFill>
                          </a:uFill>
                          <a:latin typeface="+mj-lt"/>
                          <a:ea typeface="+mn-ea"/>
                          <a:cs typeface="+mn-cs"/>
                        </a:rPr>
                        <a:t>антикоагулянтной</a:t>
                      </a:r>
                      <a:r>
                        <a:rPr lang="ru-RU" sz="1050" b="0" kern="1200" dirty="0">
                          <a:solidFill>
                            <a:schemeClr val="dk1"/>
                          </a:solidFill>
                          <a:effectLst/>
                          <a:uFill>
                            <a:solidFill>
                              <a:srgbClr val="000000"/>
                            </a:solidFill>
                          </a:uFill>
                          <a:latin typeface="+mj-lt"/>
                          <a:ea typeface="+mn-ea"/>
                          <a:cs typeface="+mn-cs"/>
                        </a:rPr>
                        <a:t> терапии</a:t>
                      </a:r>
                    </a:p>
                  </a:txBody>
                  <a:tcPr marL="72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3B</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IIIC</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6"/>
                  </a:ext>
                </a:extLst>
              </a:tr>
              <a:tr h="21000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Пациентам, перенесшим инсульт, рекомендовано назначение ПОАК, а не </a:t>
                      </a:r>
                      <a:r>
                        <a:rPr lang="ru-RU" sz="1050" b="0" kern="1200" dirty="0" err="1">
                          <a:solidFill>
                            <a:schemeClr val="dk1"/>
                          </a:solidFill>
                          <a:effectLst/>
                          <a:uFill>
                            <a:solidFill>
                              <a:srgbClr val="000000"/>
                            </a:solidFill>
                          </a:uFill>
                          <a:latin typeface="+mj-lt"/>
                          <a:ea typeface="+mn-ea"/>
                          <a:cs typeface="+mn-cs"/>
                        </a:rPr>
                        <a:t>варфарина</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endParaRPr lang="ru-RU" sz="1050" b="0" kern="120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7"/>
                  </a:ext>
                </a:extLst>
              </a:tr>
              <a:tr h="21000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Назначение комбинированной терапии пероральными антикоагулянтами и ингибиторами агрегации тромбоцитов пациентам с ФП после ишемического инсульта или ТИА не рекомендовано</a:t>
                      </a:r>
                    </a:p>
                  </a:txBody>
                  <a:tcPr marL="72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2B</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IIIB</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8"/>
                  </a:ext>
                </a:extLst>
              </a:tr>
              <a:tr h="21000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После внутричерепного кровоизлияния у пациентов с ФП возобновление терапии пероральными антикоагулянтами может быть рекомендовано через 4–8 недель при условии устранения причины кровотечения и коррекции факторов риска</a:t>
                      </a:r>
                    </a:p>
                  </a:txBody>
                  <a:tcPr marL="72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2B</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err="1">
                          <a:solidFill>
                            <a:schemeClr val="dk1"/>
                          </a:solidFill>
                          <a:effectLst/>
                          <a:uFill>
                            <a:solidFill>
                              <a:srgbClr val="000000"/>
                            </a:solidFill>
                          </a:uFill>
                          <a:latin typeface="+mj-lt"/>
                          <a:ea typeface="+mn-ea"/>
                          <a:cs typeface="+mn-cs"/>
                        </a:rPr>
                        <a:t>IIbB</a:t>
                      </a:r>
                      <a:endParaRPr lang="ru-RU" sz="1050" b="0" kern="1200" dirty="0">
                        <a:solidFill>
                          <a:schemeClr val="dk1"/>
                        </a:solidFill>
                        <a:effectLst/>
                        <a:uFill>
                          <a:solidFill>
                            <a:srgbClr val="000000"/>
                          </a:solidFill>
                        </a:uFill>
                        <a:latin typeface="+mj-lt"/>
                        <a:ea typeface="+mn-ea"/>
                        <a:cs typeface="+mn-cs"/>
                      </a:endParaRPr>
                    </a:p>
                  </a:txBody>
                  <a:tcPr marL="72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9"/>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0" y="0"/>
            <a:ext cx="6876256" cy="809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01452" y="51470"/>
            <a:ext cx="6739036" cy="646331"/>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Принятия решения о начале или возобновлении терапии антикоагулянтами у пациента с ишемическим инсультом</a:t>
            </a: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31032044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6876256" cy="84355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025" y="1059582"/>
            <a:ext cx="7186430" cy="3600399"/>
          </a:xfrm>
          <a:prstGeom prst="rect">
            <a:avLst/>
          </a:prstGeom>
        </p:spPr>
      </p:pic>
      <p:sp>
        <p:nvSpPr>
          <p:cNvPr id="10" name="Заголовок 1"/>
          <p:cNvSpPr>
            <a:spLocks noGrp="1"/>
          </p:cNvSpPr>
          <p:nvPr>
            <p:ph type="title"/>
          </p:nvPr>
        </p:nvSpPr>
        <p:spPr>
          <a:xfrm>
            <a:off x="501452" y="51470"/>
            <a:ext cx="6374804" cy="646331"/>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Принятия решения о начале или возобновлении терапии антикоагулянтами у пациента с ишемическим инсультом</a:t>
            </a:r>
          </a:p>
        </p:txBody>
      </p:sp>
    </p:spTree>
    <p:extLst>
      <p:ext uri="{BB962C8B-B14F-4D97-AF65-F5344CB8AC3E}">
        <p14:creationId xmlns:p14="http://schemas.microsoft.com/office/powerpoint/2010/main" val="23892391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0" y="1"/>
            <a:ext cx="6948264" cy="6995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Заголовок 1"/>
          <p:cNvSpPr>
            <a:spLocks noGrp="1"/>
          </p:cNvSpPr>
          <p:nvPr>
            <p:ph type="title"/>
          </p:nvPr>
        </p:nvSpPr>
        <p:spPr>
          <a:xfrm>
            <a:off x="501452" y="51470"/>
            <a:ext cx="6374804" cy="584775"/>
          </a:xfrm>
        </p:spPr>
        <p:txBody>
          <a:bodyPr vert="horz" wrap="square" lIns="91440" tIns="45720" rIns="91440" bIns="45720" rtlCol="0" anchor="t">
            <a:spAutoFit/>
          </a:bodyPr>
          <a:lstStyle/>
          <a:p>
            <a:pPr algn="l"/>
            <a:r>
              <a:rPr lang="ru-RU" sz="1600" b="1" dirty="0">
                <a:solidFill>
                  <a:srgbClr val="005DAC"/>
                </a:solidFill>
                <a:latin typeface="Calibri" panose="020F0502020204030204" pitchFamily="34" charset="0"/>
              </a:rPr>
              <a:t>Ведения пациентов с фибрилляцией предсердий, принимающих антикоагулянты при возникновении кровотечения</a:t>
            </a:r>
          </a:p>
        </p:txBody>
      </p:sp>
      <p:graphicFrame>
        <p:nvGraphicFramePr>
          <p:cNvPr id="6" name="Содержимое 6"/>
          <p:cNvGraphicFramePr>
            <a:graphicFrameLocks noGrp="1"/>
          </p:cNvGraphicFramePr>
          <p:nvPr>
            <p:ph idx="1"/>
            <p:extLst>
              <p:ext uri="{D42A27DB-BD31-4B8C-83A1-F6EECF244321}">
                <p14:modId xmlns:p14="http://schemas.microsoft.com/office/powerpoint/2010/main" val="1367251682"/>
              </p:ext>
            </p:extLst>
          </p:nvPr>
        </p:nvGraphicFramePr>
        <p:xfrm>
          <a:off x="3907160" y="893242"/>
          <a:ext cx="4787156" cy="3294360"/>
        </p:xfrm>
        <a:graphic>
          <a:graphicData uri="http://schemas.openxmlformats.org/drawingml/2006/table">
            <a:tbl>
              <a:tblPr firstRow="1" bandRow="1">
                <a:tableStyleId>{B301B821-A1FF-4177-AEE7-76D212191A09}</a:tableStyleId>
              </a:tblPr>
              <a:tblGrid>
                <a:gridCol w="3905200">
                  <a:extLst>
                    <a:ext uri="{9D8B030D-6E8A-4147-A177-3AD203B41FA5}">
                      <a16:colId xmlns:a16="http://schemas.microsoft.com/office/drawing/2014/main" val="20000"/>
                    </a:ext>
                  </a:extLst>
                </a:gridCol>
                <a:gridCol w="505438">
                  <a:extLst>
                    <a:ext uri="{9D8B030D-6E8A-4147-A177-3AD203B41FA5}">
                      <a16:colId xmlns:a16="http://schemas.microsoft.com/office/drawing/2014/main" val="20001"/>
                    </a:ext>
                  </a:extLst>
                </a:gridCol>
                <a:gridCol w="376518">
                  <a:extLst>
                    <a:ext uri="{9D8B030D-6E8A-4147-A177-3AD203B41FA5}">
                      <a16:colId xmlns:a16="http://schemas.microsoft.com/office/drawing/2014/main" val="20002"/>
                    </a:ext>
                  </a:extLst>
                </a:gridCol>
              </a:tblGrid>
              <a:tr h="27325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374820">
                <a:tc>
                  <a:txBody>
                    <a:bodyPr/>
                    <a:lstStyle/>
                    <a:p>
                      <a:pPr marL="0" indent="0" algn="just">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В случае развития кровотечения у пациентов, принимающих любой антикоагулянт, рекомендовано оценить уровень гемоглобина, гематокрита, количество тромбоцитов, определить уровень </a:t>
                      </a:r>
                      <a:r>
                        <a:rPr lang="ru-RU" sz="1100" b="0" kern="1200" dirty="0" err="1">
                          <a:solidFill>
                            <a:schemeClr val="dk1"/>
                          </a:solidFill>
                          <a:effectLst/>
                          <a:uFill>
                            <a:solidFill>
                              <a:srgbClr val="000000"/>
                            </a:solidFill>
                          </a:uFill>
                          <a:latin typeface="+mj-lt"/>
                          <a:ea typeface="+mn-ea"/>
                          <a:cs typeface="+mn-cs"/>
                        </a:rPr>
                        <a:t>креатинина</a:t>
                      </a:r>
                      <a:r>
                        <a:rPr lang="ru-RU" sz="1100" b="0" kern="1200" dirty="0">
                          <a:solidFill>
                            <a:schemeClr val="dk1"/>
                          </a:solidFill>
                          <a:effectLst/>
                          <a:uFill>
                            <a:solidFill>
                              <a:srgbClr val="000000"/>
                            </a:solidFill>
                          </a:uFill>
                          <a:latin typeface="+mj-lt"/>
                          <a:ea typeface="+mn-ea"/>
                          <a:cs typeface="+mn-cs"/>
                        </a:rPr>
                        <a:t> крови с расчетом клиренса </a:t>
                      </a:r>
                      <a:r>
                        <a:rPr lang="ru-RU" sz="1100" b="0" kern="1200" dirty="0" err="1">
                          <a:solidFill>
                            <a:schemeClr val="dk1"/>
                          </a:solidFill>
                          <a:effectLst/>
                          <a:uFill>
                            <a:solidFill>
                              <a:srgbClr val="000000"/>
                            </a:solidFill>
                          </a:uFill>
                          <a:latin typeface="+mj-lt"/>
                          <a:ea typeface="+mn-ea"/>
                          <a:cs typeface="+mn-cs"/>
                        </a:rPr>
                        <a:t>креатинина</a:t>
                      </a:r>
                      <a:r>
                        <a:rPr lang="ru-RU" sz="1100" b="0" kern="1200" dirty="0">
                          <a:solidFill>
                            <a:schemeClr val="dk1"/>
                          </a:solidFill>
                          <a:effectLst/>
                          <a:uFill>
                            <a:solidFill>
                              <a:srgbClr val="000000"/>
                            </a:solidFill>
                          </a:uFill>
                          <a:latin typeface="+mj-lt"/>
                          <a:ea typeface="+mn-ea"/>
                          <a:cs typeface="+mn-cs"/>
                        </a:rPr>
                        <a:t> по формуле </a:t>
                      </a:r>
                      <a:r>
                        <a:rPr lang="ru-RU" sz="1100" b="0" kern="1200" dirty="0" err="1">
                          <a:solidFill>
                            <a:schemeClr val="dk1"/>
                          </a:solidFill>
                          <a:effectLst/>
                          <a:uFill>
                            <a:solidFill>
                              <a:srgbClr val="000000"/>
                            </a:solidFill>
                          </a:uFill>
                          <a:latin typeface="+mj-lt"/>
                          <a:ea typeface="+mn-ea"/>
                          <a:cs typeface="+mn-cs"/>
                        </a:rPr>
                        <a:t>Кокрофта</a:t>
                      </a:r>
                      <a:r>
                        <a:rPr lang="ru-RU" sz="1100" b="0" kern="1200" dirty="0">
                          <a:solidFill>
                            <a:schemeClr val="dk1"/>
                          </a:solidFill>
                          <a:effectLst/>
                          <a:uFill>
                            <a:solidFill>
                              <a:srgbClr val="000000"/>
                            </a:solidFill>
                          </a:uFill>
                          <a:latin typeface="+mj-lt"/>
                          <a:ea typeface="+mn-ea"/>
                          <a:cs typeface="+mn-cs"/>
                        </a:rPr>
                        <a:t> — </a:t>
                      </a:r>
                      <a:r>
                        <a:rPr lang="ru-RU" sz="1100" b="0" kern="1200" dirty="0" err="1">
                          <a:solidFill>
                            <a:schemeClr val="dk1"/>
                          </a:solidFill>
                          <a:effectLst/>
                          <a:uFill>
                            <a:solidFill>
                              <a:srgbClr val="000000"/>
                            </a:solidFill>
                          </a:uFill>
                          <a:latin typeface="+mj-lt"/>
                          <a:ea typeface="+mn-ea"/>
                          <a:cs typeface="+mn-cs"/>
                        </a:rPr>
                        <a:t>Голта</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5С</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100" b="0" kern="1200" dirty="0" err="1">
                          <a:solidFill>
                            <a:schemeClr val="dk1"/>
                          </a:solidFill>
                          <a:effectLst/>
                          <a:uFill>
                            <a:solidFill>
                              <a:srgbClr val="000000"/>
                            </a:solidFill>
                          </a:uFill>
                          <a:latin typeface="+mj-lt"/>
                          <a:ea typeface="+mn-ea"/>
                          <a:cs typeface="+mn-cs"/>
                        </a:rPr>
                        <a:t>IIaB</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368796">
                <a:tc>
                  <a:txBody>
                    <a:bodyPr/>
                    <a:lstStyle/>
                    <a:p>
                      <a:pPr marL="0" indent="0" algn="just">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В случае развития кровотечения у пациентов, принимающих АВК, рекомендовано определить значение МНО</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5C</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100" b="0" kern="1200" dirty="0" err="1">
                          <a:solidFill>
                            <a:schemeClr val="dk1"/>
                          </a:solidFill>
                          <a:effectLst/>
                          <a:uFill>
                            <a:solidFill>
                              <a:srgbClr val="000000"/>
                            </a:solidFill>
                          </a:uFill>
                          <a:latin typeface="+mj-lt"/>
                          <a:ea typeface="+mn-ea"/>
                          <a:cs typeface="+mn-cs"/>
                        </a:rPr>
                        <a:t>IIaB</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34888">
                <a:tc>
                  <a:txBody>
                    <a:bodyPr/>
                    <a:lstStyle/>
                    <a:p>
                      <a:pPr marL="0" indent="0" algn="just">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Рекомендована оценка возможности возобновления </a:t>
                      </a:r>
                      <a:r>
                        <a:rPr lang="ru-RU" sz="1100" b="0" kern="1200" dirty="0" err="1">
                          <a:solidFill>
                            <a:schemeClr val="dk1"/>
                          </a:solidFill>
                          <a:effectLst/>
                          <a:uFill>
                            <a:solidFill>
                              <a:srgbClr val="000000"/>
                            </a:solidFill>
                          </a:uFill>
                          <a:latin typeface="+mj-lt"/>
                          <a:ea typeface="+mn-ea"/>
                          <a:cs typeface="+mn-cs"/>
                        </a:rPr>
                        <a:t>антикоагулянтной</a:t>
                      </a:r>
                      <a:r>
                        <a:rPr lang="ru-RU" sz="1100" b="0" kern="1200" dirty="0">
                          <a:solidFill>
                            <a:schemeClr val="dk1"/>
                          </a:solidFill>
                          <a:effectLst/>
                          <a:uFill>
                            <a:solidFill>
                              <a:srgbClr val="000000"/>
                            </a:solidFill>
                          </a:uFill>
                          <a:latin typeface="+mj-lt"/>
                          <a:ea typeface="+mn-ea"/>
                          <a:cs typeface="+mn-cs"/>
                        </a:rPr>
                        <a:t> терапии после эпизода кровотечения с участием всех заинтересованных специалистов</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3A</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100" b="0" kern="1200" dirty="0" err="1">
                          <a:solidFill>
                            <a:schemeClr val="dk1"/>
                          </a:solidFill>
                          <a:effectLst/>
                          <a:uFill>
                            <a:solidFill>
                              <a:srgbClr val="000000"/>
                            </a:solidFill>
                          </a:uFill>
                          <a:latin typeface="+mj-lt"/>
                          <a:ea typeface="+mn-ea"/>
                          <a:cs typeface="+mn-cs"/>
                        </a:rPr>
                        <a:t>IIaB</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210000">
                <a:tc>
                  <a:txBody>
                    <a:bodyPr/>
                    <a:lstStyle/>
                    <a:p>
                      <a:pPr marL="0" indent="0" algn="just">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Всем пациентам с артериальной гипертонией и ФП рекомендован контроль уровня артериального давления, что позволяет снизить риск кровотечений</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4C</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100" b="0" kern="1200" dirty="0" err="1">
                          <a:solidFill>
                            <a:schemeClr val="dk1"/>
                          </a:solidFill>
                          <a:effectLst/>
                          <a:uFill>
                            <a:solidFill>
                              <a:srgbClr val="000000"/>
                            </a:solidFill>
                          </a:uFill>
                          <a:latin typeface="+mj-lt"/>
                          <a:ea typeface="+mn-ea"/>
                          <a:cs typeface="+mn-cs"/>
                        </a:rPr>
                        <a:t>IIaB</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342117">
                <a:tc>
                  <a:txBody>
                    <a:bodyPr/>
                    <a:lstStyle/>
                    <a:p>
                      <a:pPr marL="0" indent="0" algn="just">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Рутинное определение генетически обусловленной чувствительности к </a:t>
                      </a:r>
                      <a:r>
                        <a:rPr lang="ru-RU" sz="1100" b="0" kern="1200" dirty="0" err="1">
                          <a:solidFill>
                            <a:schemeClr val="dk1"/>
                          </a:solidFill>
                          <a:effectLst/>
                          <a:uFill>
                            <a:solidFill>
                              <a:srgbClr val="000000"/>
                            </a:solidFill>
                          </a:uFill>
                          <a:latin typeface="+mj-lt"/>
                          <a:ea typeface="+mn-ea"/>
                          <a:cs typeface="+mn-cs"/>
                        </a:rPr>
                        <a:t>варфарину</a:t>
                      </a:r>
                      <a:r>
                        <a:rPr lang="ru-RU" sz="1100" b="0" kern="1200" dirty="0">
                          <a:solidFill>
                            <a:schemeClr val="dk1"/>
                          </a:solidFill>
                          <a:effectLst/>
                          <a:uFill>
                            <a:solidFill>
                              <a:srgbClr val="000000"/>
                            </a:solidFill>
                          </a:uFill>
                          <a:latin typeface="+mj-lt"/>
                          <a:ea typeface="+mn-ea"/>
                          <a:cs typeface="+mn-cs"/>
                        </a:rPr>
                        <a:t> не рекомендовано</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1B</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IIIB</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pic>
        <p:nvPicPr>
          <p:cNvPr id="12" name="Рисунок 11">
            <a:extLst>
              <a:ext uri="{FF2B5EF4-FFF2-40B4-BE49-F238E27FC236}">
                <a16:creationId xmlns:a16="http://schemas.microsoft.com/office/drawing/2014/main" id="{CD622330-9960-184B-9463-6D19FEF60A73}"/>
              </a:ext>
            </a:extLst>
          </p:cNvPr>
          <p:cNvPicPr/>
          <p:nvPr/>
        </p:nvPicPr>
        <p:blipFill>
          <a:blip r:embed="rId3" cstate="print">
            <a:extLst>
              <a:ext uri="{28A0092B-C50C-407E-A947-70E740481C1C}">
                <a14:useLocalDpi xmlns:a14="http://schemas.microsoft.com/office/drawing/2010/main" val="0"/>
              </a:ext>
            </a:extLst>
          </a:blip>
          <a:stretch>
            <a:fillRect/>
          </a:stretch>
        </p:blipFill>
        <p:spPr bwMode="auto">
          <a:xfrm>
            <a:off x="507807" y="843558"/>
            <a:ext cx="3056081" cy="3968271"/>
          </a:xfrm>
          <a:prstGeom prst="rect">
            <a:avLst/>
          </a:prstGeom>
          <a:noFill/>
          <a:ln>
            <a:noFill/>
          </a:ln>
        </p:spPr>
      </p:pic>
    </p:spTree>
    <p:extLst>
      <p:ext uri="{BB962C8B-B14F-4D97-AF65-F5344CB8AC3E}">
        <p14:creationId xmlns:p14="http://schemas.microsoft.com/office/powerpoint/2010/main" val="39489977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6"/>
          <p:cNvGraphicFramePr>
            <a:graphicFrameLocks noGrp="1"/>
          </p:cNvGraphicFramePr>
          <p:nvPr>
            <p:ph idx="1"/>
            <p:extLst>
              <p:ext uri="{D42A27DB-BD31-4B8C-83A1-F6EECF244321}">
                <p14:modId xmlns:p14="http://schemas.microsoft.com/office/powerpoint/2010/main" val="2869434465"/>
              </p:ext>
            </p:extLst>
          </p:nvPr>
        </p:nvGraphicFramePr>
        <p:xfrm>
          <a:off x="539553" y="987574"/>
          <a:ext cx="8171530" cy="2233452"/>
        </p:xfrm>
        <a:graphic>
          <a:graphicData uri="http://schemas.openxmlformats.org/drawingml/2006/table">
            <a:tbl>
              <a:tblPr firstRow="1" bandRow="1">
                <a:tableStyleId>{B301B821-A1FF-4177-AEE7-76D212191A09}</a:tableStyleId>
              </a:tblPr>
              <a:tblGrid>
                <a:gridCol w="6984775">
                  <a:extLst>
                    <a:ext uri="{9D8B030D-6E8A-4147-A177-3AD203B41FA5}">
                      <a16:colId xmlns:a16="http://schemas.microsoft.com/office/drawing/2014/main" val="20000"/>
                    </a:ext>
                  </a:extLst>
                </a:gridCol>
                <a:gridCol w="648072">
                  <a:extLst>
                    <a:ext uri="{9D8B030D-6E8A-4147-A177-3AD203B41FA5}">
                      <a16:colId xmlns:a16="http://schemas.microsoft.com/office/drawing/2014/main" val="20001"/>
                    </a:ext>
                  </a:extLst>
                </a:gridCol>
                <a:gridCol w="538683">
                  <a:extLst>
                    <a:ext uri="{9D8B030D-6E8A-4147-A177-3AD203B41FA5}">
                      <a16:colId xmlns:a16="http://schemas.microsoft.com/office/drawing/2014/main" val="20002"/>
                    </a:ext>
                  </a:extLst>
                </a:gridCol>
              </a:tblGrid>
              <a:tr h="27325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37482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В случае развития кровотечения у пациентов, принимающих ПОАК, рекомендовано выяснить время приема последней дозы препарата</a:t>
                      </a:r>
                    </a:p>
                  </a:txBody>
                  <a:tcPr marL="108000" marR="108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108000" marR="108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IC</a:t>
                      </a:r>
                      <a:endParaRPr lang="ru-RU" sz="1050" b="0" kern="1200" dirty="0">
                        <a:solidFill>
                          <a:schemeClr val="dk1"/>
                        </a:solidFill>
                        <a:effectLst/>
                        <a:uFill>
                          <a:solidFill>
                            <a:srgbClr val="000000"/>
                          </a:solidFill>
                        </a:uFill>
                        <a:latin typeface="+mj-lt"/>
                        <a:ea typeface="+mn-ea"/>
                        <a:cs typeface="+mn-cs"/>
                      </a:endParaRPr>
                    </a:p>
                  </a:txBody>
                  <a:tcPr marL="108000" marR="108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368796">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Пациентам с ФП, имеющим симптомы острого клинически значимого кровотечения, рекомендовано прервать терапию пероральными антикоагулянтами до устранения причины кровотечения</a:t>
                      </a:r>
                    </a:p>
                  </a:txBody>
                  <a:tcPr marL="108000" marR="108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108000" marR="108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IC</a:t>
                      </a:r>
                      <a:endParaRPr lang="ru-RU" sz="1050" b="0" kern="1200" dirty="0">
                        <a:solidFill>
                          <a:schemeClr val="dk1"/>
                        </a:solidFill>
                        <a:effectLst/>
                        <a:uFill>
                          <a:solidFill>
                            <a:srgbClr val="000000"/>
                          </a:solidFill>
                        </a:uFill>
                        <a:latin typeface="+mj-lt"/>
                        <a:ea typeface="+mn-ea"/>
                        <a:cs typeface="+mn-cs"/>
                      </a:endParaRPr>
                    </a:p>
                  </a:txBody>
                  <a:tcPr marL="108000" marR="108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34888">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Принимающим </a:t>
                      </a:r>
                      <a:r>
                        <a:rPr lang="ru-RU" sz="1050" b="0" kern="1200" dirty="0" err="1">
                          <a:solidFill>
                            <a:schemeClr val="dk1"/>
                          </a:solidFill>
                          <a:effectLst/>
                          <a:uFill>
                            <a:solidFill>
                              <a:srgbClr val="000000"/>
                            </a:solidFill>
                          </a:uFill>
                          <a:latin typeface="+mj-lt"/>
                          <a:ea typeface="+mn-ea"/>
                          <a:cs typeface="+mn-cs"/>
                        </a:rPr>
                        <a:t>дабигатрана</a:t>
                      </a:r>
                      <a:r>
                        <a:rPr lang="ru-RU" sz="1050" b="0" kern="1200" dirty="0">
                          <a:solidFill>
                            <a:schemeClr val="dk1"/>
                          </a:solidFill>
                          <a:effectLst/>
                          <a:uFill>
                            <a:solidFill>
                              <a:srgbClr val="000000"/>
                            </a:solidFill>
                          </a:uFill>
                          <a:latin typeface="+mj-lt"/>
                          <a:ea typeface="+mn-ea"/>
                          <a:cs typeface="+mn-cs"/>
                        </a:rPr>
                        <a:t> </a:t>
                      </a:r>
                      <a:r>
                        <a:rPr lang="ru-RU" sz="1050" b="0" kern="1200" dirty="0" err="1">
                          <a:solidFill>
                            <a:schemeClr val="dk1"/>
                          </a:solidFill>
                          <a:effectLst/>
                          <a:uFill>
                            <a:solidFill>
                              <a:srgbClr val="000000"/>
                            </a:solidFill>
                          </a:uFill>
                          <a:latin typeface="+mj-lt"/>
                          <a:ea typeface="+mn-ea"/>
                          <a:cs typeface="+mn-cs"/>
                        </a:rPr>
                        <a:t>этексилат</a:t>
                      </a:r>
                      <a:r>
                        <a:rPr lang="ru-RU" sz="1050" b="0" kern="1200" dirty="0">
                          <a:solidFill>
                            <a:schemeClr val="dk1"/>
                          </a:solidFill>
                          <a:effectLst/>
                          <a:uFill>
                            <a:solidFill>
                              <a:srgbClr val="000000"/>
                            </a:solidFill>
                          </a:uFill>
                          <a:latin typeface="+mj-lt"/>
                          <a:ea typeface="+mn-ea"/>
                          <a:cs typeface="+mn-cs"/>
                        </a:rPr>
                        <a:t> пациентам в случае </a:t>
                      </a:r>
                      <a:r>
                        <a:rPr lang="ru-RU" sz="1050" b="0" kern="1200" dirty="0" err="1">
                          <a:solidFill>
                            <a:schemeClr val="dk1"/>
                          </a:solidFill>
                          <a:effectLst/>
                          <a:uFill>
                            <a:solidFill>
                              <a:srgbClr val="000000"/>
                            </a:solidFill>
                          </a:uFill>
                          <a:latin typeface="+mj-lt"/>
                          <a:ea typeface="+mn-ea"/>
                          <a:cs typeface="+mn-cs"/>
                        </a:rPr>
                        <a:t>жизнеугрожающего</a:t>
                      </a:r>
                      <a:r>
                        <a:rPr lang="ru-RU" sz="1050" b="0" kern="1200" dirty="0">
                          <a:solidFill>
                            <a:schemeClr val="dk1"/>
                          </a:solidFill>
                          <a:effectLst/>
                          <a:uFill>
                            <a:solidFill>
                              <a:srgbClr val="000000"/>
                            </a:solidFill>
                          </a:uFill>
                          <a:latin typeface="+mj-lt"/>
                          <a:ea typeface="+mn-ea"/>
                          <a:cs typeface="+mn-cs"/>
                        </a:rPr>
                        <a:t> кровотечения или </a:t>
                      </a:r>
                      <a:r>
                        <a:rPr lang="ru-RU" sz="1050" b="0" kern="1200" dirty="0" smtClean="0">
                          <a:solidFill>
                            <a:schemeClr val="dk1"/>
                          </a:solidFill>
                          <a:effectLst/>
                          <a:uFill>
                            <a:solidFill>
                              <a:srgbClr val="000000"/>
                            </a:solidFill>
                          </a:uFill>
                          <a:latin typeface="+mj-lt"/>
                          <a:ea typeface="+mn-ea"/>
                          <a:cs typeface="+mn-cs"/>
                        </a:rPr>
                        <a:t>потребности                   </a:t>
                      </a:r>
                      <a:r>
                        <a:rPr lang="ru-RU" sz="1050" b="0" kern="1200" dirty="0">
                          <a:solidFill>
                            <a:schemeClr val="dk1"/>
                          </a:solidFill>
                          <a:effectLst/>
                          <a:uFill>
                            <a:solidFill>
                              <a:srgbClr val="000000"/>
                            </a:solidFill>
                          </a:uFill>
                          <a:latin typeface="+mj-lt"/>
                          <a:ea typeface="+mn-ea"/>
                          <a:cs typeface="+mn-cs"/>
                        </a:rPr>
                        <a:t>в экстренном хирургическом вмешательстве рекомендовано ввести </a:t>
                      </a:r>
                      <a:r>
                        <a:rPr lang="ru-RU" sz="1050" b="0" kern="1200" dirty="0" err="1">
                          <a:solidFill>
                            <a:schemeClr val="dk1"/>
                          </a:solidFill>
                          <a:effectLst/>
                          <a:uFill>
                            <a:solidFill>
                              <a:srgbClr val="000000"/>
                            </a:solidFill>
                          </a:uFill>
                          <a:latin typeface="+mj-lt"/>
                          <a:ea typeface="+mn-ea"/>
                          <a:cs typeface="+mn-cs"/>
                        </a:rPr>
                        <a:t>идаруцизумаб</a:t>
                      </a:r>
                      <a:endParaRPr lang="ru-RU" sz="1050" b="0" kern="1200" dirty="0">
                        <a:solidFill>
                          <a:schemeClr val="dk1"/>
                        </a:solidFill>
                        <a:effectLst/>
                        <a:uFill>
                          <a:solidFill>
                            <a:srgbClr val="000000"/>
                          </a:solidFill>
                        </a:uFill>
                        <a:latin typeface="+mj-lt"/>
                        <a:ea typeface="+mn-ea"/>
                        <a:cs typeface="+mn-cs"/>
                      </a:endParaRPr>
                    </a:p>
                  </a:txBody>
                  <a:tcPr marL="108000" marR="108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3B</a:t>
                      </a:r>
                      <a:endParaRPr lang="ru-RU" sz="1050" b="0" kern="1200" dirty="0">
                        <a:solidFill>
                          <a:schemeClr val="dk1"/>
                        </a:solidFill>
                        <a:effectLst/>
                        <a:uFill>
                          <a:solidFill>
                            <a:srgbClr val="000000"/>
                          </a:solidFill>
                        </a:uFill>
                        <a:latin typeface="+mj-lt"/>
                        <a:ea typeface="+mn-ea"/>
                        <a:cs typeface="+mn-cs"/>
                      </a:endParaRPr>
                    </a:p>
                  </a:txBody>
                  <a:tcPr marL="108000" marR="108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 </a:t>
                      </a:r>
                    </a:p>
                    <a:p>
                      <a:pPr marL="0" indent="0" algn="ctr">
                        <a:lnSpc>
                          <a:spcPct val="100000"/>
                        </a:lnSpc>
                        <a:spcAft>
                          <a:spcPts val="0"/>
                        </a:spcAft>
                        <a:tabLst/>
                      </a:pPr>
                      <a:r>
                        <a:rPr lang="en-US" sz="1050" b="0" kern="1200" dirty="0" err="1">
                          <a:solidFill>
                            <a:schemeClr val="dk1"/>
                          </a:solidFill>
                          <a:effectLst/>
                          <a:uFill>
                            <a:solidFill>
                              <a:srgbClr val="000000"/>
                            </a:solidFill>
                          </a:uFill>
                          <a:latin typeface="+mj-lt"/>
                          <a:ea typeface="+mn-ea"/>
                          <a:cs typeface="+mn-cs"/>
                        </a:rPr>
                        <a:t>IIa</a:t>
                      </a:r>
                      <a:r>
                        <a:rPr lang="ru-RU" sz="1050" b="0" kern="1200" dirty="0" err="1">
                          <a:solidFill>
                            <a:schemeClr val="dk1"/>
                          </a:solidFill>
                          <a:effectLst/>
                          <a:uFill>
                            <a:solidFill>
                              <a:srgbClr val="000000"/>
                            </a:solidFill>
                          </a:uFill>
                          <a:latin typeface="+mj-lt"/>
                          <a:ea typeface="+mn-ea"/>
                          <a:cs typeface="+mn-cs"/>
                        </a:rPr>
                        <a:t>B</a:t>
                      </a:r>
                      <a:endParaRPr lang="ru-RU" sz="1050" b="0" kern="1200" dirty="0">
                        <a:solidFill>
                          <a:schemeClr val="dk1"/>
                        </a:solidFill>
                        <a:effectLst/>
                        <a:uFill>
                          <a:solidFill>
                            <a:srgbClr val="000000"/>
                          </a:solidFill>
                        </a:uFill>
                        <a:latin typeface="+mj-lt"/>
                        <a:ea typeface="+mn-ea"/>
                        <a:cs typeface="+mn-cs"/>
                      </a:endParaRPr>
                    </a:p>
                  </a:txBody>
                  <a:tcPr marL="108000" marR="108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21000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Пациентам с высоким риском желудочно-кишечного кровотечения рекомендовано предпочесть АВК или другой ПОАК, а не </a:t>
                      </a:r>
                      <a:r>
                        <a:rPr lang="ru-RU" sz="1050" b="0" kern="1200" dirty="0" err="1">
                          <a:solidFill>
                            <a:schemeClr val="dk1"/>
                          </a:solidFill>
                          <a:effectLst/>
                          <a:uFill>
                            <a:solidFill>
                              <a:srgbClr val="000000"/>
                            </a:solidFill>
                          </a:uFill>
                          <a:latin typeface="+mj-lt"/>
                          <a:ea typeface="+mn-ea"/>
                          <a:cs typeface="+mn-cs"/>
                        </a:rPr>
                        <a:t>дабигатрана</a:t>
                      </a:r>
                      <a:r>
                        <a:rPr lang="ru-RU" sz="1050" b="0" kern="1200" dirty="0">
                          <a:solidFill>
                            <a:schemeClr val="dk1"/>
                          </a:solidFill>
                          <a:effectLst/>
                          <a:uFill>
                            <a:solidFill>
                              <a:srgbClr val="000000"/>
                            </a:solidFill>
                          </a:uFill>
                          <a:latin typeface="+mj-lt"/>
                          <a:ea typeface="+mn-ea"/>
                          <a:cs typeface="+mn-cs"/>
                        </a:rPr>
                        <a:t> </a:t>
                      </a:r>
                      <a:r>
                        <a:rPr lang="ru-RU" sz="1050" b="0" kern="1200" dirty="0" err="1">
                          <a:solidFill>
                            <a:schemeClr val="dk1"/>
                          </a:solidFill>
                          <a:effectLst/>
                          <a:uFill>
                            <a:solidFill>
                              <a:srgbClr val="000000"/>
                            </a:solidFill>
                          </a:uFill>
                          <a:latin typeface="+mj-lt"/>
                          <a:ea typeface="+mn-ea"/>
                          <a:cs typeface="+mn-cs"/>
                        </a:rPr>
                        <a:t>этексилат</a:t>
                      </a:r>
                      <a:r>
                        <a:rPr lang="ru-RU" sz="1050" b="0" kern="1200" dirty="0">
                          <a:solidFill>
                            <a:schemeClr val="dk1"/>
                          </a:solidFill>
                          <a:effectLst/>
                          <a:uFill>
                            <a:solidFill>
                              <a:srgbClr val="000000"/>
                            </a:solidFill>
                          </a:uFill>
                          <a:latin typeface="+mj-lt"/>
                          <a:ea typeface="+mn-ea"/>
                          <a:cs typeface="+mn-cs"/>
                        </a:rPr>
                        <a:t> 150 мг 2 раза в сутки и </a:t>
                      </a:r>
                      <a:r>
                        <a:rPr lang="ru-RU" sz="1050" b="0" kern="1200" dirty="0" err="1">
                          <a:solidFill>
                            <a:schemeClr val="dk1"/>
                          </a:solidFill>
                          <a:effectLst/>
                          <a:uFill>
                            <a:solidFill>
                              <a:srgbClr val="000000"/>
                            </a:solidFill>
                          </a:uFill>
                          <a:latin typeface="+mj-lt"/>
                          <a:ea typeface="+mn-ea"/>
                          <a:cs typeface="+mn-cs"/>
                        </a:rPr>
                        <a:t>ривароксабан</a:t>
                      </a:r>
                      <a:r>
                        <a:rPr lang="ru-RU" sz="1050" b="0" kern="1200" dirty="0">
                          <a:solidFill>
                            <a:schemeClr val="dk1"/>
                          </a:solidFill>
                          <a:effectLst/>
                          <a:uFill>
                            <a:solidFill>
                              <a:srgbClr val="000000"/>
                            </a:solidFill>
                          </a:uFill>
                          <a:latin typeface="+mj-lt"/>
                          <a:ea typeface="+mn-ea"/>
                          <a:cs typeface="+mn-cs"/>
                        </a:rPr>
                        <a:t> 20 мг в сутки</a:t>
                      </a:r>
                    </a:p>
                  </a:txBody>
                  <a:tcPr marL="108000" marR="108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1A</a:t>
                      </a:r>
                      <a:endParaRPr lang="ru-RU" sz="1050" b="0" kern="1200" dirty="0">
                        <a:solidFill>
                          <a:schemeClr val="dk1"/>
                        </a:solidFill>
                        <a:effectLst/>
                        <a:uFill>
                          <a:solidFill>
                            <a:srgbClr val="000000"/>
                          </a:solidFill>
                        </a:uFill>
                        <a:latin typeface="+mj-lt"/>
                        <a:ea typeface="+mn-ea"/>
                        <a:cs typeface="+mn-cs"/>
                      </a:endParaRPr>
                    </a:p>
                  </a:txBody>
                  <a:tcPr marL="108000" marR="108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 </a:t>
                      </a:r>
                    </a:p>
                    <a:p>
                      <a:pPr marL="0" indent="0" algn="ctr">
                        <a:lnSpc>
                          <a:spcPct val="100000"/>
                        </a:lnSpc>
                        <a:spcAft>
                          <a:spcPts val="0"/>
                        </a:spcAft>
                        <a:tabLst/>
                      </a:pPr>
                      <a:r>
                        <a:rPr lang="en-US" sz="1050" b="0" kern="1200" dirty="0" err="1">
                          <a:solidFill>
                            <a:schemeClr val="dk1"/>
                          </a:solidFill>
                          <a:effectLst/>
                          <a:uFill>
                            <a:solidFill>
                              <a:srgbClr val="000000"/>
                            </a:solidFill>
                          </a:uFill>
                          <a:latin typeface="+mj-lt"/>
                          <a:ea typeface="+mn-ea"/>
                          <a:cs typeface="+mn-cs"/>
                        </a:rPr>
                        <a:t>IIa</a:t>
                      </a:r>
                      <a:r>
                        <a:rPr lang="ru-RU" sz="1050" b="0" kern="1200" dirty="0" err="1">
                          <a:solidFill>
                            <a:schemeClr val="dk1"/>
                          </a:solidFill>
                          <a:effectLst/>
                          <a:uFill>
                            <a:solidFill>
                              <a:srgbClr val="000000"/>
                            </a:solidFill>
                          </a:uFill>
                          <a:latin typeface="+mj-lt"/>
                          <a:ea typeface="+mn-ea"/>
                          <a:cs typeface="+mn-cs"/>
                        </a:rPr>
                        <a:t>B</a:t>
                      </a:r>
                      <a:endParaRPr lang="ru-RU" sz="1050" b="0" kern="1200" dirty="0">
                        <a:solidFill>
                          <a:schemeClr val="dk1"/>
                        </a:solidFill>
                        <a:effectLst/>
                        <a:uFill>
                          <a:solidFill>
                            <a:srgbClr val="000000"/>
                          </a:solidFill>
                        </a:uFill>
                        <a:latin typeface="+mj-lt"/>
                        <a:ea typeface="+mn-ea"/>
                        <a:cs typeface="+mn-cs"/>
                      </a:endParaRPr>
                    </a:p>
                  </a:txBody>
                  <a:tcPr marL="108000" marR="108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21000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Рекомендовано обсуждать отказ от употребления алкоголя с пациентами, получающими терапию пероральными антикоагулянтами</a:t>
                      </a:r>
                    </a:p>
                  </a:txBody>
                  <a:tcPr marL="108000" marR="108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108000" marR="108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err="1">
                          <a:solidFill>
                            <a:schemeClr val="dk1"/>
                          </a:solidFill>
                          <a:effectLst/>
                          <a:uFill>
                            <a:solidFill>
                              <a:srgbClr val="000000"/>
                            </a:solidFill>
                          </a:uFill>
                          <a:latin typeface="+mj-lt"/>
                          <a:ea typeface="+mn-ea"/>
                          <a:cs typeface="+mn-cs"/>
                        </a:rPr>
                        <a:t>IIaC</a:t>
                      </a:r>
                      <a:endParaRPr lang="ru-RU" sz="1050" b="0" kern="1200" dirty="0">
                        <a:solidFill>
                          <a:schemeClr val="dk1"/>
                        </a:solidFill>
                        <a:effectLst/>
                        <a:uFill>
                          <a:solidFill>
                            <a:srgbClr val="000000"/>
                          </a:solidFill>
                        </a:uFill>
                        <a:latin typeface="+mj-lt"/>
                        <a:ea typeface="+mn-ea"/>
                        <a:cs typeface="+mn-cs"/>
                      </a:endParaRPr>
                    </a:p>
                  </a:txBody>
                  <a:tcPr marL="108000" marR="108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0" y="0"/>
            <a:ext cx="6876256" cy="809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01452" y="51470"/>
            <a:ext cx="6806852" cy="646331"/>
          </a:xfrm>
        </p:spPr>
        <p:txBody>
          <a:bodyPr vert="horz" wrap="square" lIns="91440" tIns="45720" rIns="91440" bIns="45720" rtlCol="0" anchor="t">
            <a:spAutoFit/>
          </a:bodyPr>
          <a:lstStyle/>
          <a:p>
            <a:pPr algn="l"/>
            <a:r>
              <a:rPr lang="ru-RU" sz="1800" b="1" dirty="0">
                <a:solidFill>
                  <a:srgbClr val="005DAC"/>
                </a:solidFill>
                <a:latin typeface="Calibri" panose="020F0502020204030204" pitchFamily="34" charset="0"/>
              </a:rPr>
              <a:t>Ведения пациентов с фибрилляцией предсердий, </a:t>
            </a:r>
            <a:r>
              <a:rPr lang="ru-RU" sz="1800" b="1" dirty="0" smtClean="0">
                <a:solidFill>
                  <a:srgbClr val="005DAC"/>
                </a:solidFill>
                <a:latin typeface="Calibri" panose="020F0502020204030204" pitchFamily="34" charset="0"/>
              </a:rPr>
              <a:t>принимаю-</a:t>
            </a:r>
            <a:br>
              <a:rPr lang="ru-RU" sz="1800" b="1" dirty="0" smtClean="0">
                <a:solidFill>
                  <a:srgbClr val="005DAC"/>
                </a:solidFill>
                <a:latin typeface="Calibri" panose="020F0502020204030204" pitchFamily="34" charset="0"/>
              </a:rPr>
            </a:br>
            <a:r>
              <a:rPr lang="ru-RU" sz="1800" b="1" dirty="0" err="1" smtClean="0">
                <a:solidFill>
                  <a:srgbClr val="005DAC"/>
                </a:solidFill>
                <a:latin typeface="Calibri" panose="020F0502020204030204" pitchFamily="34" charset="0"/>
              </a:rPr>
              <a:t>щих</a:t>
            </a:r>
            <a:r>
              <a:rPr lang="ru-RU" sz="1800" b="1" dirty="0" smtClean="0">
                <a:solidFill>
                  <a:srgbClr val="005DAC"/>
                </a:solidFill>
                <a:latin typeface="Calibri" panose="020F0502020204030204" pitchFamily="34" charset="0"/>
              </a:rPr>
              <a:t> </a:t>
            </a:r>
            <a:r>
              <a:rPr lang="ru-RU" sz="1800" b="1" dirty="0">
                <a:solidFill>
                  <a:srgbClr val="005DAC"/>
                </a:solidFill>
                <a:latin typeface="Calibri" panose="020F0502020204030204" pitchFamily="34" charset="0"/>
              </a:rPr>
              <a:t>антикоагулянты при возникновении кровотечения</a:t>
            </a: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5143372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0" y="0"/>
            <a:ext cx="6948264" cy="809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01452" y="51470"/>
            <a:ext cx="6739036" cy="646331"/>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Ведения пациентов с фибрилляцией предсердий, </a:t>
            </a:r>
            <a:r>
              <a:rPr lang="ru-RU" sz="1800" b="1" dirty="0" smtClean="0">
                <a:solidFill>
                  <a:srgbClr val="005DAC"/>
                </a:solidFill>
                <a:latin typeface="Calibri" panose="020F0502020204030204" pitchFamily="34" charset="0"/>
              </a:rPr>
              <a:t>принимаю-</a:t>
            </a:r>
            <a:r>
              <a:rPr lang="ru-RU" sz="1800" b="1" dirty="0" err="1" smtClean="0">
                <a:solidFill>
                  <a:srgbClr val="005DAC"/>
                </a:solidFill>
                <a:latin typeface="Calibri" panose="020F0502020204030204" pitchFamily="34" charset="0"/>
              </a:rPr>
              <a:t>щих</a:t>
            </a:r>
            <a:r>
              <a:rPr lang="ru-RU" sz="1800" b="1" dirty="0" smtClean="0">
                <a:solidFill>
                  <a:srgbClr val="005DAC"/>
                </a:solidFill>
                <a:latin typeface="Calibri" panose="020F0502020204030204" pitchFamily="34" charset="0"/>
              </a:rPr>
              <a:t> </a:t>
            </a:r>
            <a:r>
              <a:rPr lang="ru-RU" sz="1800" b="1" dirty="0">
                <a:solidFill>
                  <a:srgbClr val="005DAC"/>
                </a:solidFill>
                <a:latin typeface="Calibri" panose="020F0502020204030204" pitchFamily="34" charset="0"/>
              </a:rPr>
              <a:t>антикоагулянты при возникновении кровотечения</a:t>
            </a: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955602"/>
            <a:ext cx="8304805" cy="3920403"/>
          </a:xfrm>
          <a:prstGeom prst="rect">
            <a:avLst/>
          </a:prstGeom>
        </p:spPr>
      </p:pic>
    </p:spTree>
    <p:extLst>
      <p:ext uri="{BB962C8B-B14F-4D97-AF65-F5344CB8AC3E}">
        <p14:creationId xmlns:p14="http://schemas.microsoft.com/office/powerpoint/2010/main" val="8579156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1" y="0"/>
            <a:ext cx="6948265" cy="809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39552" y="123478"/>
            <a:ext cx="6446812" cy="584775"/>
          </a:xfrm>
        </p:spPr>
        <p:txBody>
          <a:bodyPr vert="horz" wrap="square" lIns="91440" tIns="45720" rIns="91440" bIns="45720" rtlCol="0" anchor="t">
            <a:spAutoFit/>
          </a:bodyPr>
          <a:lstStyle/>
          <a:p>
            <a:pPr algn="l"/>
            <a:r>
              <a:rPr lang="ru-RU" sz="1600" b="1" dirty="0">
                <a:solidFill>
                  <a:srgbClr val="005DAC"/>
                </a:solidFill>
                <a:latin typeface="Calibri" panose="020F0502020204030204" pitchFamily="34" charset="0"/>
              </a:rPr>
              <a:t>Выбора режима </a:t>
            </a:r>
            <a:r>
              <a:rPr lang="ru-RU" sz="1600" b="1" dirty="0" err="1">
                <a:solidFill>
                  <a:srgbClr val="005DAC"/>
                </a:solidFill>
                <a:latin typeface="Calibri" panose="020F0502020204030204" pitchFamily="34" charset="0"/>
              </a:rPr>
              <a:t>антитромботической</a:t>
            </a:r>
            <a:r>
              <a:rPr lang="ru-RU" sz="1600" b="1" dirty="0">
                <a:solidFill>
                  <a:srgbClr val="005DAC"/>
                </a:solidFill>
                <a:latin typeface="Calibri" panose="020F0502020204030204" pitchFamily="34" charset="0"/>
              </a:rPr>
              <a:t> терапии после ЧКВ у пациентов </a:t>
            </a:r>
            <a:r>
              <a:rPr lang="ru-RU" sz="1600" b="1" dirty="0" smtClean="0">
                <a:solidFill>
                  <a:srgbClr val="005DAC"/>
                </a:solidFill>
                <a:latin typeface="Calibri" panose="020F0502020204030204" pitchFamily="34" charset="0"/>
              </a:rPr>
              <a:t>с </a:t>
            </a:r>
            <a:r>
              <a:rPr lang="ru-RU" sz="1600" b="1" dirty="0">
                <a:solidFill>
                  <a:srgbClr val="005DAC"/>
                </a:solidFill>
                <a:latin typeface="Calibri" panose="020F0502020204030204" pitchFamily="34" charset="0"/>
              </a:rPr>
              <a:t>ФП и показаниями к длительной </a:t>
            </a:r>
            <a:r>
              <a:rPr lang="ru-RU" sz="1600" b="1" dirty="0" err="1">
                <a:solidFill>
                  <a:srgbClr val="005DAC"/>
                </a:solidFill>
                <a:latin typeface="Calibri" panose="020F0502020204030204" pitchFamily="34" charset="0"/>
              </a:rPr>
              <a:t>антикоагулянтной</a:t>
            </a:r>
            <a:r>
              <a:rPr lang="ru-RU" sz="1600" b="1" dirty="0">
                <a:solidFill>
                  <a:srgbClr val="005DAC"/>
                </a:solidFill>
                <a:latin typeface="Calibri" panose="020F0502020204030204" pitchFamily="34" charset="0"/>
              </a:rPr>
              <a:t> терапии </a:t>
            </a: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987574"/>
            <a:ext cx="8304805" cy="2820243"/>
          </a:xfrm>
          <a:prstGeom prst="rect">
            <a:avLst/>
          </a:prstGeom>
        </p:spPr>
      </p:pic>
      <p:sp>
        <p:nvSpPr>
          <p:cNvPr id="10" name="Прямоугольник 9">
            <a:extLst>
              <a:ext uri="{FF2B5EF4-FFF2-40B4-BE49-F238E27FC236}">
                <a16:creationId xmlns:a16="http://schemas.microsoft.com/office/drawing/2014/main" id="{D40D0B82-516B-614D-9B3B-A26DBAE2EC8E}"/>
              </a:ext>
            </a:extLst>
          </p:cNvPr>
          <p:cNvSpPr/>
          <p:nvPr/>
        </p:nvSpPr>
        <p:spPr>
          <a:xfrm>
            <a:off x="467544" y="4083918"/>
            <a:ext cx="8243540" cy="507831"/>
          </a:xfrm>
          <a:prstGeom prst="rect">
            <a:avLst/>
          </a:prstGeom>
        </p:spPr>
        <p:txBody>
          <a:bodyPr wrap="square">
            <a:spAutoFit/>
          </a:bodyPr>
          <a:lstStyle/>
          <a:p>
            <a:pPr indent="20638" algn="just">
              <a:lnSpc>
                <a:spcPct val="150000"/>
              </a:lnSpc>
              <a:spcAft>
                <a:spcPts val="0"/>
              </a:spcAft>
            </a:pPr>
            <a:r>
              <a:rPr lang="ru-RU" sz="900" i="1" dirty="0">
                <a:solidFill>
                  <a:srgbClr val="000000"/>
                </a:solidFill>
                <a:uFill>
                  <a:solidFill>
                    <a:srgbClr val="000000"/>
                  </a:solidFill>
                </a:uFill>
                <a:latin typeface="Cambria" panose="02040503050406030204" pitchFamily="18" charset="0"/>
                <a:ea typeface="Arial Unicode MS" panose="020B0604020202020204" pitchFamily="34" charset="-128"/>
                <a:cs typeface="Times New Roman" panose="02020603050405020304" pitchFamily="18" charset="0"/>
              </a:rPr>
              <a:t>Риск ишемических осложнений высокий у пациентов с ОКС, тромбозом </a:t>
            </a:r>
            <a:r>
              <a:rPr lang="ru-RU" sz="900" i="1" dirty="0" err="1">
                <a:solidFill>
                  <a:srgbClr val="000000"/>
                </a:solidFill>
                <a:uFill>
                  <a:solidFill>
                    <a:srgbClr val="000000"/>
                  </a:solidFill>
                </a:uFill>
                <a:latin typeface="Cambria" panose="02040503050406030204" pitchFamily="18" charset="0"/>
                <a:ea typeface="Arial Unicode MS" panose="020B0604020202020204" pitchFamily="34" charset="-128"/>
                <a:cs typeface="Times New Roman" panose="02020603050405020304" pitchFamily="18" charset="0"/>
              </a:rPr>
              <a:t>стента</a:t>
            </a:r>
            <a:r>
              <a:rPr lang="ru-RU" sz="900" i="1" dirty="0">
                <a:solidFill>
                  <a:srgbClr val="000000"/>
                </a:solidFill>
                <a:uFill>
                  <a:solidFill>
                    <a:srgbClr val="000000"/>
                  </a:solidFill>
                </a:uFill>
                <a:latin typeface="Cambria" panose="02040503050406030204" pitchFamily="18" charset="0"/>
                <a:ea typeface="Arial Unicode MS" panose="020B0604020202020204" pitchFamily="34" charset="-128"/>
                <a:cs typeface="Times New Roman" panose="02020603050405020304" pitchFamily="18" charset="0"/>
              </a:rPr>
              <a:t> на фоне адекватной терапии в анамнезе, а также </a:t>
            </a:r>
            <a:r>
              <a:rPr lang="ru-RU" sz="900" i="1" dirty="0" smtClean="0">
                <a:solidFill>
                  <a:srgbClr val="000000"/>
                </a:solidFill>
                <a:uFill>
                  <a:solidFill>
                    <a:srgbClr val="000000"/>
                  </a:solidFill>
                </a:uFill>
                <a:latin typeface="Cambria" panose="02040503050406030204" pitchFamily="18" charset="0"/>
                <a:ea typeface="Arial Unicode MS" panose="020B0604020202020204" pitchFamily="34" charset="-128"/>
                <a:cs typeface="Times New Roman" panose="02020603050405020304" pitchFamily="18" charset="0"/>
              </a:rPr>
              <a:t>при </a:t>
            </a:r>
            <a:r>
              <a:rPr lang="ru-RU" sz="900" i="1" dirty="0">
                <a:solidFill>
                  <a:srgbClr val="000000"/>
                </a:solidFill>
                <a:uFill>
                  <a:solidFill>
                    <a:srgbClr val="000000"/>
                  </a:solidFill>
                </a:uFill>
                <a:latin typeface="Cambria" panose="02040503050406030204" pitchFamily="18" charset="0"/>
                <a:ea typeface="Arial Unicode MS" panose="020B0604020202020204" pitchFamily="34" charset="-128"/>
                <a:cs typeface="Times New Roman" panose="02020603050405020304" pitchFamily="18" charset="0"/>
              </a:rPr>
              <a:t>наличии особенностей коронарной анатомии и проведенной процедуры ЧКВ, которые могут увеличивать риск инфаркта миокарда.</a:t>
            </a:r>
          </a:p>
        </p:txBody>
      </p:sp>
    </p:spTree>
    <p:extLst>
      <p:ext uri="{BB962C8B-B14F-4D97-AF65-F5344CB8AC3E}">
        <p14:creationId xmlns:p14="http://schemas.microsoft.com/office/powerpoint/2010/main" val="393889181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6"/>
          <p:cNvGraphicFramePr>
            <a:graphicFrameLocks noGrp="1"/>
          </p:cNvGraphicFramePr>
          <p:nvPr>
            <p:ph idx="1"/>
            <p:extLst>
              <p:ext uri="{D42A27DB-BD31-4B8C-83A1-F6EECF244321}">
                <p14:modId xmlns:p14="http://schemas.microsoft.com/office/powerpoint/2010/main" val="717620518"/>
              </p:ext>
            </p:extLst>
          </p:nvPr>
        </p:nvGraphicFramePr>
        <p:xfrm>
          <a:off x="539551" y="843558"/>
          <a:ext cx="7920880" cy="4104180"/>
        </p:xfrm>
        <a:graphic>
          <a:graphicData uri="http://schemas.openxmlformats.org/drawingml/2006/table">
            <a:tbl>
              <a:tblPr firstRow="1" bandRow="1">
                <a:tableStyleId>{B301B821-A1FF-4177-AEE7-76D212191A09}</a:tableStyleId>
              </a:tblPr>
              <a:tblGrid>
                <a:gridCol w="6910125">
                  <a:extLst>
                    <a:ext uri="{9D8B030D-6E8A-4147-A177-3AD203B41FA5}">
                      <a16:colId xmlns:a16="http://schemas.microsoft.com/office/drawing/2014/main" val="20000"/>
                    </a:ext>
                  </a:extLst>
                </a:gridCol>
                <a:gridCol w="558394">
                  <a:extLst>
                    <a:ext uri="{9D8B030D-6E8A-4147-A177-3AD203B41FA5}">
                      <a16:colId xmlns:a16="http://schemas.microsoft.com/office/drawing/2014/main" val="20001"/>
                    </a:ext>
                  </a:extLst>
                </a:gridCol>
                <a:gridCol w="452361">
                  <a:extLst>
                    <a:ext uri="{9D8B030D-6E8A-4147-A177-3AD203B41FA5}">
                      <a16:colId xmlns:a16="http://schemas.microsoft.com/office/drawing/2014/main" val="20002"/>
                    </a:ext>
                  </a:extLst>
                </a:gridCol>
              </a:tblGrid>
              <a:tr h="27325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После планового </a:t>
                      </a:r>
                      <a:r>
                        <a:rPr lang="ru-RU" sz="1050" b="0" kern="1200" dirty="0" err="1">
                          <a:solidFill>
                            <a:schemeClr val="dk1"/>
                          </a:solidFill>
                          <a:effectLst/>
                          <a:uFill>
                            <a:solidFill>
                              <a:srgbClr val="000000"/>
                            </a:solidFill>
                          </a:uFill>
                          <a:latin typeface="+mj-lt"/>
                          <a:ea typeface="+mn-ea"/>
                          <a:cs typeface="+mn-cs"/>
                        </a:rPr>
                        <a:t>чрескожного</a:t>
                      </a:r>
                      <a:r>
                        <a:rPr lang="ru-RU" sz="1050" b="0" kern="1200" dirty="0">
                          <a:solidFill>
                            <a:schemeClr val="dk1"/>
                          </a:solidFill>
                          <a:effectLst/>
                          <a:uFill>
                            <a:solidFill>
                              <a:srgbClr val="000000"/>
                            </a:solidFill>
                          </a:uFill>
                          <a:latin typeface="+mj-lt"/>
                          <a:ea typeface="+mn-ea"/>
                          <a:cs typeface="+mn-cs"/>
                        </a:rPr>
                        <a:t> коронарного вмешательства пациентам с ФП и высоким риском инсульта рекомендовано рассмотреть назначение тройной </a:t>
                      </a:r>
                      <a:r>
                        <a:rPr lang="ru-RU" sz="1050" b="0" kern="1200" dirty="0" err="1">
                          <a:solidFill>
                            <a:schemeClr val="dk1"/>
                          </a:solidFill>
                          <a:effectLst/>
                          <a:uFill>
                            <a:solidFill>
                              <a:srgbClr val="000000"/>
                            </a:solidFill>
                          </a:uFill>
                          <a:latin typeface="+mj-lt"/>
                          <a:ea typeface="+mn-ea"/>
                          <a:cs typeface="+mn-cs"/>
                        </a:rPr>
                        <a:t>антитромботической</a:t>
                      </a:r>
                      <a:r>
                        <a:rPr lang="ru-RU" sz="1050" b="0" kern="1200" dirty="0">
                          <a:solidFill>
                            <a:schemeClr val="dk1"/>
                          </a:solidFill>
                          <a:effectLst/>
                          <a:uFill>
                            <a:solidFill>
                              <a:srgbClr val="000000"/>
                            </a:solidFill>
                          </a:uFill>
                          <a:latin typeface="+mj-lt"/>
                          <a:ea typeface="+mn-ea"/>
                          <a:cs typeface="+mn-cs"/>
                        </a:rPr>
                        <a:t> терапии (пероральные </a:t>
                      </a:r>
                      <a:r>
                        <a:rPr lang="ru-RU" sz="1050" b="0" kern="1200" dirty="0" smtClean="0">
                          <a:solidFill>
                            <a:schemeClr val="dk1"/>
                          </a:solidFill>
                          <a:effectLst/>
                          <a:uFill>
                            <a:solidFill>
                              <a:srgbClr val="000000"/>
                            </a:solidFill>
                          </a:uFill>
                          <a:latin typeface="+mj-lt"/>
                          <a:ea typeface="+mn-ea"/>
                          <a:cs typeface="+mn-cs"/>
                        </a:rPr>
                        <a:t>антикоагулянты             </a:t>
                      </a:r>
                      <a:r>
                        <a:rPr lang="ru-RU" sz="1050" b="0" kern="1200" dirty="0">
                          <a:solidFill>
                            <a:schemeClr val="dk1"/>
                          </a:solidFill>
                          <a:effectLst/>
                          <a:uFill>
                            <a:solidFill>
                              <a:srgbClr val="000000"/>
                            </a:solidFill>
                          </a:uFill>
                          <a:latin typeface="+mj-lt"/>
                          <a:ea typeface="+mn-ea"/>
                          <a:cs typeface="+mn-cs"/>
                        </a:rPr>
                        <a:t>в сочетании с ацетилсалициловой кислотой и </a:t>
                      </a:r>
                      <a:r>
                        <a:rPr lang="ru-RU" sz="1050" b="0" kern="1200" dirty="0" err="1">
                          <a:solidFill>
                            <a:schemeClr val="dk1"/>
                          </a:solidFill>
                          <a:effectLst/>
                          <a:uFill>
                            <a:solidFill>
                              <a:srgbClr val="000000"/>
                            </a:solidFill>
                          </a:uFill>
                          <a:latin typeface="+mj-lt"/>
                          <a:ea typeface="+mn-ea"/>
                          <a:cs typeface="+mn-cs"/>
                        </a:rPr>
                        <a:t>клопидогрелем</a:t>
                      </a:r>
                      <a:r>
                        <a:rPr lang="ru-RU" sz="1050" b="0" kern="1200" dirty="0">
                          <a:solidFill>
                            <a:schemeClr val="dk1"/>
                          </a:solidFill>
                          <a:effectLst/>
                          <a:uFill>
                            <a:solidFill>
                              <a:srgbClr val="000000"/>
                            </a:solidFill>
                          </a:uFill>
                          <a:latin typeface="+mj-lt"/>
                          <a:ea typeface="+mn-ea"/>
                          <a:cs typeface="+mn-cs"/>
                        </a:rPr>
                        <a:t>) на 1 месяц независимо от типа </a:t>
                      </a:r>
                      <a:r>
                        <a:rPr lang="ru-RU" sz="1050" b="0" kern="1200" dirty="0" err="1">
                          <a:solidFill>
                            <a:schemeClr val="dk1"/>
                          </a:solidFill>
                          <a:effectLst/>
                          <a:uFill>
                            <a:solidFill>
                              <a:srgbClr val="000000"/>
                            </a:solidFill>
                          </a:uFill>
                          <a:latin typeface="+mj-lt"/>
                          <a:ea typeface="+mn-ea"/>
                          <a:cs typeface="+mn-cs"/>
                        </a:rPr>
                        <a:t>стента</a:t>
                      </a:r>
                      <a:endParaRPr lang="ru-RU" sz="1050" b="0" kern="1200" dirty="0">
                        <a:solidFill>
                          <a:schemeClr val="dk1"/>
                        </a:solidFill>
                        <a:effectLst/>
                        <a:uFill>
                          <a:solidFill>
                            <a:srgbClr val="000000"/>
                          </a:solidFill>
                        </a:uFill>
                        <a:latin typeface="+mj-lt"/>
                        <a:ea typeface="+mn-ea"/>
                        <a:cs typeface="+mn-cs"/>
                      </a:endParaRP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3B</a:t>
                      </a:r>
                      <a:endParaRPr lang="ru-RU" sz="105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err="1">
                          <a:solidFill>
                            <a:schemeClr val="dk1"/>
                          </a:solidFill>
                          <a:effectLst/>
                          <a:uFill>
                            <a:solidFill>
                              <a:srgbClr val="000000"/>
                            </a:solidFill>
                          </a:uFill>
                          <a:latin typeface="+mj-lt"/>
                          <a:ea typeface="+mn-ea"/>
                          <a:cs typeface="+mn-cs"/>
                        </a:rPr>
                        <a:t>IIa</a:t>
                      </a:r>
                      <a:r>
                        <a:rPr lang="ru-RU" sz="1050" b="0" kern="1200" dirty="0" err="1">
                          <a:solidFill>
                            <a:schemeClr val="dk1"/>
                          </a:solidFill>
                          <a:effectLst/>
                          <a:uFill>
                            <a:solidFill>
                              <a:srgbClr val="000000"/>
                            </a:solidFill>
                          </a:uFill>
                          <a:latin typeface="+mj-lt"/>
                          <a:ea typeface="+mn-ea"/>
                          <a:cs typeface="+mn-cs"/>
                        </a:rPr>
                        <a:t>B</a:t>
                      </a:r>
                      <a:endParaRPr lang="ru-RU" sz="105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14280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При ОКС у пациентов с ФП и высоким риском инсульта, которым проводится ЧКВ со </a:t>
                      </a:r>
                      <a:r>
                        <a:rPr lang="ru-RU" sz="1050" b="0" kern="1200" dirty="0" err="1">
                          <a:solidFill>
                            <a:schemeClr val="dk1"/>
                          </a:solidFill>
                          <a:effectLst/>
                          <a:uFill>
                            <a:solidFill>
                              <a:srgbClr val="000000"/>
                            </a:solidFill>
                          </a:uFill>
                          <a:latin typeface="+mj-lt"/>
                          <a:ea typeface="+mn-ea"/>
                          <a:cs typeface="+mn-cs"/>
                        </a:rPr>
                        <a:t>стентированием</a:t>
                      </a:r>
                      <a:r>
                        <a:rPr lang="ru-RU" sz="1050" b="0" kern="1200" dirty="0">
                          <a:solidFill>
                            <a:schemeClr val="dk1"/>
                          </a:solidFill>
                          <a:effectLst/>
                          <a:uFill>
                            <a:solidFill>
                              <a:srgbClr val="000000"/>
                            </a:solidFill>
                          </a:uFill>
                          <a:latin typeface="+mj-lt"/>
                          <a:ea typeface="+mn-ea"/>
                          <a:cs typeface="+mn-cs"/>
                        </a:rPr>
                        <a:t>, рекомендовано назначение тройной </a:t>
                      </a:r>
                      <a:r>
                        <a:rPr lang="ru-RU" sz="1050" b="0" kern="1200" dirty="0" err="1">
                          <a:solidFill>
                            <a:schemeClr val="dk1"/>
                          </a:solidFill>
                          <a:effectLst/>
                          <a:uFill>
                            <a:solidFill>
                              <a:srgbClr val="000000"/>
                            </a:solidFill>
                          </a:uFill>
                          <a:latin typeface="+mj-lt"/>
                          <a:ea typeface="+mn-ea"/>
                          <a:cs typeface="+mn-cs"/>
                        </a:rPr>
                        <a:t>антитромботической</a:t>
                      </a:r>
                      <a:r>
                        <a:rPr lang="ru-RU" sz="1050" b="0" kern="1200" dirty="0">
                          <a:solidFill>
                            <a:schemeClr val="dk1"/>
                          </a:solidFill>
                          <a:effectLst/>
                          <a:uFill>
                            <a:solidFill>
                              <a:srgbClr val="000000"/>
                            </a:solidFill>
                          </a:uFill>
                          <a:latin typeface="+mj-lt"/>
                          <a:ea typeface="+mn-ea"/>
                          <a:cs typeface="+mn-cs"/>
                        </a:rPr>
                        <a:t> терапии (пероральные антикоагулянты в сочетании с ацетилсалициловой кислотой и </a:t>
                      </a:r>
                      <a:r>
                        <a:rPr lang="ru-RU" sz="1050" b="0" kern="1200" dirty="0" err="1">
                          <a:solidFill>
                            <a:schemeClr val="dk1"/>
                          </a:solidFill>
                          <a:effectLst/>
                          <a:uFill>
                            <a:solidFill>
                              <a:srgbClr val="000000"/>
                            </a:solidFill>
                          </a:uFill>
                          <a:latin typeface="+mj-lt"/>
                          <a:ea typeface="+mn-ea"/>
                          <a:cs typeface="+mn-cs"/>
                        </a:rPr>
                        <a:t>клопидогрелем</a:t>
                      </a:r>
                      <a:r>
                        <a:rPr lang="ru-RU" sz="1050" b="0" kern="1200" dirty="0">
                          <a:solidFill>
                            <a:schemeClr val="dk1"/>
                          </a:solidFill>
                          <a:effectLst/>
                          <a:uFill>
                            <a:solidFill>
                              <a:srgbClr val="000000"/>
                            </a:solidFill>
                          </a:uFill>
                          <a:latin typeface="+mj-lt"/>
                          <a:ea typeface="+mn-ea"/>
                          <a:cs typeface="+mn-cs"/>
                        </a:rPr>
                        <a:t>) на срок 1–6 месяцев</a:t>
                      </a: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2B</a:t>
                      </a:r>
                      <a:endParaRPr lang="ru-RU" sz="105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err="1">
                          <a:solidFill>
                            <a:schemeClr val="dk1"/>
                          </a:solidFill>
                          <a:effectLst/>
                          <a:uFill>
                            <a:solidFill>
                              <a:srgbClr val="000000"/>
                            </a:solidFill>
                          </a:uFill>
                          <a:latin typeface="+mj-lt"/>
                          <a:ea typeface="+mn-ea"/>
                          <a:cs typeface="+mn-cs"/>
                        </a:rPr>
                        <a:t>IIa</a:t>
                      </a:r>
                      <a:r>
                        <a:rPr lang="ru-RU" sz="1050" b="0" kern="1200" dirty="0">
                          <a:solidFill>
                            <a:schemeClr val="dk1"/>
                          </a:solidFill>
                          <a:effectLst/>
                          <a:uFill>
                            <a:solidFill>
                              <a:srgbClr val="000000"/>
                            </a:solidFill>
                          </a:uFill>
                          <a:latin typeface="+mj-lt"/>
                          <a:ea typeface="+mn-ea"/>
                          <a:cs typeface="+mn-cs"/>
                        </a:rPr>
                        <a:t> С</a:t>
                      </a: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34888">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Двойная </a:t>
                      </a:r>
                      <a:r>
                        <a:rPr lang="ru-RU" sz="1050" b="0" kern="1200" dirty="0" err="1">
                          <a:solidFill>
                            <a:schemeClr val="dk1"/>
                          </a:solidFill>
                          <a:effectLst/>
                          <a:uFill>
                            <a:solidFill>
                              <a:srgbClr val="000000"/>
                            </a:solidFill>
                          </a:uFill>
                          <a:latin typeface="+mj-lt"/>
                          <a:ea typeface="+mn-ea"/>
                          <a:cs typeface="+mn-cs"/>
                        </a:rPr>
                        <a:t>антитромботическая</a:t>
                      </a:r>
                      <a:r>
                        <a:rPr lang="ru-RU" sz="1050" b="0" kern="1200" dirty="0">
                          <a:solidFill>
                            <a:schemeClr val="dk1"/>
                          </a:solidFill>
                          <a:effectLst/>
                          <a:uFill>
                            <a:solidFill>
                              <a:srgbClr val="000000"/>
                            </a:solidFill>
                          </a:uFill>
                          <a:latin typeface="+mj-lt"/>
                          <a:ea typeface="+mn-ea"/>
                          <a:cs typeface="+mn-cs"/>
                        </a:rPr>
                        <a:t> терапия пероральным антикоагулянтом в сочетании с </a:t>
                      </a:r>
                      <a:r>
                        <a:rPr lang="ru-RU" sz="1050" b="0" kern="1200" dirty="0" err="1">
                          <a:solidFill>
                            <a:schemeClr val="dk1"/>
                          </a:solidFill>
                          <a:effectLst/>
                          <a:uFill>
                            <a:solidFill>
                              <a:srgbClr val="000000"/>
                            </a:solidFill>
                          </a:uFill>
                          <a:latin typeface="+mj-lt"/>
                          <a:ea typeface="+mn-ea"/>
                          <a:cs typeface="+mn-cs"/>
                        </a:rPr>
                        <a:t>клопидогрелом</a:t>
                      </a:r>
                      <a:r>
                        <a:rPr lang="ru-RU" sz="1050" b="0" kern="1200" dirty="0">
                          <a:solidFill>
                            <a:schemeClr val="dk1"/>
                          </a:solidFill>
                          <a:effectLst/>
                          <a:uFill>
                            <a:solidFill>
                              <a:srgbClr val="000000"/>
                            </a:solidFill>
                          </a:uFill>
                          <a:latin typeface="+mj-lt"/>
                          <a:ea typeface="+mn-ea"/>
                          <a:cs typeface="+mn-cs"/>
                        </a:rPr>
                        <a:t> 75 мг в сутки как альтернатива тройной </a:t>
                      </a:r>
                      <a:r>
                        <a:rPr lang="ru-RU" sz="1050" b="0" kern="1200" dirty="0" err="1">
                          <a:solidFill>
                            <a:schemeClr val="dk1"/>
                          </a:solidFill>
                          <a:effectLst/>
                          <a:uFill>
                            <a:solidFill>
                              <a:srgbClr val="000000"/>
                            </a:solidFill>
                          </a:uFill>
                          <a:latin typeface="+mj-lt"/>
                          <a:ea typeface="+mn-ea"/>
                          <a:cs typeface="+mn-cs"/>
                        </a:rPr>
                        <a:t>антитромботической</a:t>
                      </a:r>
                      <a:r>
                        <a:rPr lang="ru-RU" sz="1050" b="0" kern="1200" dirty="0">
                          <a:solidFill>
                            <a:schemeClr val="dk1"/>
                          </a:solidFill>
                          <a:effectLst/>
                          <a:uFill>
                            <a:solidFill>
                              <a:srgbClr val="000000"/>
                            </a:solidFill>
                          </a:uFill>
                          <a:latin typeface="+mj-lt"/>
                          <a:ea typeface="+mn-ea"/>
                          <a:cs typeface="+mn-cs"/>
                        </a:rPr>
                        <a:t> терапии рекомендована, когда риск геморрагических осложнений намного превышает риск ишемических осложнений</a:t>
                      </a: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2B</a:t>
                      </a:r>
                      <a:endParaRPr lang="ru-RU" sz="105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IIb</a:t>
                      </a:r>
                      <a:r>
                        <a:rPr lang="ru-RU" sz="1050" b="0" kern="1200" dirty="0">
                          <a:solidFill>
                            <a:schemeClr val="dk1"/>
                          </a:solidFill>
                          <a:effectLst/>
                          <a:uFill>
                            <a:solidFill>
                              <a:srgbClr val="000000"/>
                            </a:solidFill>
                          </a:uFill>
                          <a:latin typeface="+mj-lt"/>
                          <a:ea typeface="+mn-ea"/>
                          <a:cs typeface="+mn-cs"/>
                        </a:rPr>
                        <a:t>С</a:t>
                      </a: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150808">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Всем пациентам, которым выполняется ЧКВ со </a:t>
                      </a:r>
                      <a:r>
                        <a:rPr lang="ru-RU" sz="1050" b="0" kern="1200" dirty="0" err="1">
                          <a:solidFill>
                            <a:schemeClr val="dk1"/>
                          </a:solidFill>
                          <a:effectLst/>
                          <a:uFill>
                            <a:solidFill>
                              <a:srgbClr val="000000"/>
                            </a:solidFill>
                          </a:uFill>
                          <a:latin typeface="+mj-lt"/>
                          <a:ea typeface="+mn-ea"/>
                          <a:cs typeface="+mn-cs"/>
                        </a:rPr>
                        <a:t>стентированием</a:t>
                      </a:r>
                      <a:r>
                        <a:rPr lang="ru-RU" sz="1050" b="0" kern="1200" dirty="0">
                          <a:solidFill>
                            <a:schemeClr val="dk1"/>
                          </a:solidFill>
                          <a:effectLst/>
                          <a:uFill>
                            <a:solidFill>
                              <a:srgbClr val="000000"/>
                            </a:solidFill>
                          </a:uFill>
                          <a:latin typeface="+mj-lt"/>
                          <a:ea typeface="+mn-ea"/>
                          <a:cs typeface="+mn-cs"/>
                        </a:rPr>
                        <a:t>, </a:t>
                      </a:r>
                      <a:r>
                        <a:rPr lang="ru-RU" sz="1050" b="0" kern="1200" dirty="0" err="1">
                          <a:solidFill>
                            <a:schemeClr val="dk1"/>
                          </a:solidFill>
                          <a:effectLst/>
                          <a:uFill>
                            <a:solidFill>
                              <a:srgbClr val="000000"/>
                            </a:solidFill>
                          </a:uFill>
                          <a:latin typeface="+mj-lt"/>
                          <a:ea typeface="+mn-ea"/>
                          <a:cs typeface="+mn-cs"/>
                        </a:rPr>
                        <a:t>перипроцедурно</a:t>
                      </a:r>
                      <a:r>
                        <a:rPr lang="ru-RU" sz="1050" b="0" kern="1200" dirty="0">
                          <a:solidFill>
                            <a:schemeClr val="dk1"/>
                          </a:solidFill>
                          <a:effectLst/>
                          <a:uFill>
                            <a:solidFill>
                              <a:srgbClr val="000000"/>
                            </a:solidFill>
                          </a:uFill>
                          <a:latin typeface="+mj-lt"/>
                          <a:ea typeface="+mn-ea"/>
                          <a:cs typeface="+mn-cs"/>
                        </a:rPr>
                        <a:t> рекомендовано назначение ацетилсалициловой кислоты и </a:t>
                      </a:r>
                      <a:r>
                        <a:rPr lang="ru-RU" sz="1050" b="0" kern="1200" dirty="0" err="1">
                          <a:solidFill>
                            <a:schemeClr val="dk1"/>
                          </a:solidFill>
                          <a:effectLst/>
                          <a:uFill>
                            <a:solidFill>
                              <a:srgbClr val="000000"/>
                            </a:solidFill>
                          </a:uFill>
                          <a:latin typeface="+mj-lt"/>
                          <a:ea typeface="+mn-ea"/>
                          <a:cs typeface="+mn-cs"/>
                        </a:rPr>
                        <a:t>клопидогреля</a:t>
                      </a:r>
                      <a:endParaRPr lang="ru-RU" sz="1050" b="0" kern="1200" dirty="0">
                        <a:solidFill>
                          <a:schemeClr val="dk1"/>
                        </a:solidFill>
                        <a:effectLst/>
                        <a:uFill>
                          <a:solidFill>
                            <a:srgbClr val="000000"/>
                          </a:solidFill>
                        </a:uFill>
                        <a:latin typeface="+mj-lt"/>
                        <a:ea typeface="+mn-ea"/>
                        <a:cs typeface="+mn-cs"/>
                      </a:endParaRP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a:t>
                      </a:r>
                      <a:r>
                        <a:rPr lang="ru-RU" sz="1050" b="0" kern="1200" dirty="0" err="1">
                          <a:solidFill>
                            <a:schemeClr val="dk1"/>
                          </a:solidFill>
                          <a:effectLst/>
                          <a:uFill>
                            <a:solidFill>
                              <a:srgbClr val="000000"/>
                            </a:solidFill>
                          </a:uFill>
                          <a:latin typeface="+mj-lt"/>
                          <a:ea typeface="+mn-ea"/>
                          <a:cs typeface="+mn-cs"/>
                        </a:rPr>
                        <a:t>C</a:t>
                      </a:r>
                      <a:endParaRPr lang="ru-RU" sz="105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21000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Пациентам с ФП и показаниями к тройной </a:t>
                      </a:r>
                      <a:r>
                        <a:rPr lang="ru-RU" sz="1050" b="0" kern="1200" dirty="0" err="1">
                          <a:solidFill>
                            <a:schemeClr val="dk1"/>
                          </a:solidFill>
                          <a:effectLst/>
                          <a:uFill>
                            <a:solidFill>
                              <a:srgbClr val="000000"/>
                            </a:solidFill>
                          </a:uFill>
                          <a:latin typeface="+mj-lt"/>
                          <a:ea typeface="+mn-ea"/>
                          <a:cs typeface="+mn-cs"/>
                        </a:rPr>
                        <a:t>антитромботической</a:t>
                      </a:r>
                      <a:r>
                        <a:rPr lang="ru-RU" sz="1050" b="0" kern="1200" dirty="0">
                          <a:solidFill>
                            <a:schemeClr val="dk1"/>
                          </a:solidFill>
                          <a:effectLst/>
                          <a:uFill>
                            <a:solidFill>
                              <a:srgbClr val="000000"/>
                            </a:solidFill>
                          </a:uFill>
                          <a:latin typeface="+mj-lt"/>
                          <a:ea typeface="+mn-ea"/>
                          <a:cs typeface="+mn-cs"/>
                        </a:rPr>
                        <a:t> терапии рекомендовано предпочесть назначение ПОАК, а не </a:t>
                      </a:r>
                      <a:r>
                        <a:rPr lang="ru-RU" sz="1050" b="0" kern="1200" dirty="0" err="1">
                          <a:solidFill>
                            <a:schemeClr val="dk1"/>
                          </a:solidFill>
                          <a:effectLst/>
                          <a:uFill>
                            <a:solidFill>
                              <a:srgbClr val="000000"/>
                            </a:solidFill>
                          </a:uFill>
                          <a:latin typeface="+mj-lt"/>
                          <a:ea typeface="+mn-ea"/>
                          <a:cs typeface="+mn-cs"/>
                        </a:rPr>
                        <a:t>варфарина</a:t>
                      </a:r>
                      <a:endParaRPr lang="ru-RU" sz="1050" b="0" kern="1200" dirty="0">
                        <a:solidFill>
                          <a:schemeClr val="dk1"/>
                        </a:solidFill>
                        <a:effectLst/>
                        <a:uFill>
                          <a:solidFill>
                            <a:srgbClr val="000000"/>
                          </a:solidFill>
                        </a:uFill>
                        <a:latin typeface="+mj-lt"/>
                        <a:ea typeface="+mn-ea"/>
                        <a:cs typeface="+mn-cs"/>
                      </a:endParaRP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GB" sz="1050" b="0" kern="1200" dirty="0">
                          <a:solidFill>
                            <a:schemeClr val="dk1"/>
                          </a:solidFill>
                          <a:effectLst/>
                          <a:uFill>
                            <a:solidFill>
                              <a:srgbClr val="000000"/>
                            </a:solidFill>
                          </a:uFill>
                          <a:latin typeface="+mj-lt"/>
                          <a:ea typeface="+mn-ea"/>
                          <a:cs typeface="+mn-cs"/>
                        </a:rPr>
                        <a:t>2A</a:t>
                      </a:r>
                      <a:endParaRPr lang="ru-RU" sz="105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GB" sz="1050" b="0" kern="1200" dirty="0" err="1">
                          <a:solidFill>
                            <a:schemeClr val="dk1"/>
                          </a:solidFill>
                          <a:effectLst/>
                          <a:uFill>
                            <a:solidFill>
                              <a:srgbClr val="000000"/>
                            </a:solidFill>
                          </a:uFill>
                          <a:latin typeface="+mj-lt"/>
                          <a:ea typeface="+mn-ea"/>
                          <a:cs typeface="+mn-cs"/>
                        </a:rPr>
                        <a:t>IIaA</a:t>
                      </a:r>
                      <a:endParaRPr lang="ru-RU" sz="105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21000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Если пациент получает АВК в комбинации с ацетилсалициловой кислотой и </a:t>
                      </a:r>
                      <a:r>
                        <a:rPr lang="ru-RU" sz="1050" b="0" kern="1200" dirty="0" err="1">
                          <a:solidFill>
                            <a:schemeClr val="dk1"/>
                          </a:solidFill>
                          <a:effectLst/>
                          <a:uFill>
                            <a:solidFill>
                              <a:srgbClr val="000000"/>
                            </a:solidFill>
                          </a:uFill>
                          <a:latin typeface="+mj-lt"/>
                          <a:ea typeface="+mn-ea"/>
                          <a:cs typeface="+mn-cs"/>
                        </a:rPr>
                        <a:t>клопидогрелом</a:t>
                      </a:r>
                      <a:r>
                        <a:rPr lang="ru-RU" sz="1050" b="0" kern="1200" dirty="0">
                          <a:solidFill>
                            <a:schemeClr val="dk1"/>
                          </a:solidFill>
                          <a:effectLst/>
                          <a:uFill>
                            <a:solidFill>
                              <a:srgbClr val="000000"/>
                            </a:solidFill>
                          </a:uFill>
                          <a:latin typeface="+mj-lt"/>
                          <a:ea typeface="+mn-ea"/>
                          <a:cs typeface="+mn-cs"/>
                        </a:rPr>
                        <a:t>, рекомендовано поддерживать уровень МНО в нижнем пределе терапевтического диапазона 2,0–2,5</a:t>
                      </a: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3B</a:t>
                      </a:r>
                      <a:endParaRPr lang="ru-RU" sz="105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err="1">
                          <a:solidFill>
                            <a:schemeClr val="dk1"/>
                          </a:solidFill>
                          <a:effectLst/>
                          <a:uFill>
                            <a:solidFill>
                              <a:srgbClr val="000000"/>
                            </a:solidFill>
                          </a:uFill>
                          <a:latin typeface="+mj-lt"/>
                          <a:ea typeface="+mn-ea"/>
                          <a:cs typeface="+mn-cs"/>
                        </a:rPr>
                        <a:t>IIa</a:t>
                      </a:r>
                      <a:r>
                        <a:rPr lang="ru-RU" sz="1050" b="0" kern="1200" dirty="0" err="1">
                          <a:solidFill>
                            <a:schemeClr val="dk1"/>
                          </a:solidFill>
                          <a:effectLst/>
                          <a:uFill>
                            <a:solidFill>
                              <a:srgbClr val="000000"/>
                            </a:solidFill>
                          </a:uFill>
                          <a:latin typeface="+mj-lt"/>
                          <a:ea typeface="+mn-ea"/>
                          <a:cs typeface="+mn-cs"/>
                        </a:rPr>
                        <a:t>B</a:t>
                      </a:r>
                      <a:endParaRPr lang="ru-RU" sz="105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6"/>
                  </a:ext>
                </a:extLst>
              </a:tr>
              <a:tr h="21000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Через 12 месяцев после ЧКВ пациентам с ФП рекомендован переход на </a:t>
                      </a:r>
                      <a:r>
                        <a:rPr lang="ru-RU" sz="1050" b="0" kern="1200" dirty="0" err="1">
                          <a:solidFill>
                            <a:schemeClr val="dk1"/>
                          </a:solidFill>
                          <a:effectLst/>
                          <a:uFill>
                            <a:solidFill>
                              <a:srgbClr val="000000"/>
                            </a:solidFill>
                          </a:uFill>
                          <a:latin typeface="+mj-lt"/>
                          <a:ea typeface="+mn-ea"/>
                          <a:cs typeface="+mn-cs"/>
                        </a:rPr>
                        <a:t>монотерапию</a:t>
                      </a:r>
                      <a:r>
                        <a:rPr lang="ru-RU" sz="1050" b="0" kern="1200" dirty="0">
                          <a:solidFill>
                            <a:schemeClr val="dk1"/>
                          </a:solidFill>
                          <a:effectLst/>
                          <a:uFill>
                            <a:solidFill>
                              <a:srgbClr val="000000"/>
                            </a:solidFill>
                          </a:uFill>
                          <a:latin typeface="+mj-lt"/>
                          <a:ea typeface="+mn-ea"/>
                          <a:cs typeface="+mn-cs"/>
                        </a:rPr>
                        <a:t> пероральными антикоагулянтами</a:t>
                      </a: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2A</a:t>
                      </a:r>
                      <a:endParaRPr lang="ru-RU" sz="105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err="1">
                          <a:solidFill>
                            <a:schemeClr val="dk1"/>
                          </a:solidFill>
                          <a:effectLst/>
                          <a:uFill>
                            <a:solidFill>
                              <a:srgbClr val="000000"/>
                            </a:solidFill>
                          </a:uFill>
                          <a:latin typeface="+mj-lt"/>
                          <a:ea typeface="+mn-ea"/>
                          <a:cs typeface="+mn-cs"/>
                        </a:rPr>
                        <a:t>IIa</a:t>
                      </a:r>
                      <a:r>
                        <a:rPr lang="ru-RU" sz="1050" b="0" kern="1200" dirty="0" err="1">
                          <a:solidFill>
                            <a:schemeClr val="dk1"/>
                          </a:solidFill>
                          <a:effectLst/>
                          <a:uFill>
                            <a:solidFill>
                              <a:srgbClr val="000000"/>
                            </a:solidFill>
                          </a:uFill>
                          <a:latin typeface="+mj-lt"/>
                          <a:ea typeface="+mn-ea"/>
                          <a:cs typeface="+mn-cs"/>
                        </a:rPr>
                        <a:t>B</a:t>
                      </a:r>
                      <a:endParaRPr lang="ru-RU" sz="105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7"/>
                  </a:ext>
                </a:extLst>
              </a:tr>
              <a:tr h="21000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ПОАК в комбинации с ацетилсалициловой кислотой и/или </a:t>
                      </a:r>
                      <a:r>
                        <a:rPr lang="ru-RU" sz="1050" b="0" kern="1200" dirty="0" err="1">
                          <a:solidFill>
                            <a:schemeClr val="dk1"/>
                          </a:solidFill>
                          <a:effectLst/>
                          <a:uFill>
                            <a:solidFill>
                              <a:srgbClr val="000000"/>
                            </a:solidFill>
                          </a:uFill>
                          <a:latin typeface="+mj-lt"/>
                          <a:ea typeface="+mn-ea"/>
                          <a:cs typeface="+mn-cs"/>
                        </a:rPr>
                        <a:t>клопидогрелом</a:t>
                      </a:r>
                      <a:r>
                        <a:rPr lang="ru-RU" sz="1050" b="0" kern="1200" dirty="0">
                          <a:solidFill>
                            <a:schemeClr val="dk1"/>
                          </a:solidFill>
                          <a:effectLst/>
                          <a:uFill>
                            <a:solidFill>
                              <a:srgbClr val="000000"/>
                            </a:solidFill>
                          </a:uFill>
                          <a:latin typeface="+mj-lt"/>
                          <a:ea typeface="+mn-ea"/>
                          <a:cs typeface="+mn-cs"/>
                        </a:rPr>
                        <a:t> рекомендовано назначать в дозах, одобренных для профилактики инсульта</a:t>
                      </a: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2B</a:t>
                      </a:r>
                      <a:endParaRPr lang="ru-RU" sz="105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err="1">
                          <a:solidFill>
                            <a:schemeClr val="dk1"/>
                          </a:solidFill>
                          <a:effectLst/>
                          <a:uFill>
                            <a:solidFill>
                              <a:srgbClr val="000000"/>
                            </a:solidFill>
                          </a:uFill>
                          <a:latin typeface="+mj-lt"/>
                          <a:ea typeface="+mn-ea"/>
                          <a:cs typeface="+mn-cs"/>
                        </a:rPr>
                        <a:t>IIbB</a:t>
                      </a:r>
                      <a:endParaRPr lang="ru-RU" sz="105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8"/>
                  </a:ext>
                </a:extLst>
              </a:tr>
              <a:tr h="210000">
                <a:tc>
                  <a:txBody>
                    <a:bodyPr/>
                    <a:lstStyle/>
                    <a:p>
                      <a:pPr marL="0" indent="0" algn="just">
                        <a:lnSpc>
                          <a:spcPct val="100000"/>
                        </a:lnSpc>
                        <a:spcAft>
                          <a:spcPts val="0"/>
                        </a:spcAft>
                        <a:tabLst/>
                      </a:pPr>
                      <a:r>
                        <a:rPr lang="ru-RU" sz="1050" b="0" kern="1200" dirty="0" err="1">
                          <a:solidFill>
                            <a:schemeClr val="dk1"/>
                          </a:solidFill>
                          <a:effectLst/>
                          <a:uFill>
                            <a:solidFill>
                              <a:srgbClr val="000000"/>
                            </a:solidFill>
                          </a:uFill>
                          <a:latin typeface="+mj-lt"/>
                          <a:ea typeface="+mn-ea"/>
                          <a:cs typeface="+mn-cs"/>
                        </a:rPr>
                        <a:t>Тикагрелор</a:t>
                      </a:r>
                      <a:r>
                        <a:rPr lang="ru-RU" sz="1050" b="0" kern="1200" dirty="0">
                          <a:solidFill>
                            <a:schemeClr val="dk1"/>
                          </a:solidFill>
                          <a:effectLst/>
                          <a:uFill>
                            <a:solidFill>
                              <a:srgbClr val="000000"/>
                            </a:solidFill>
                          </a:uFill>
                          <a:latin typeface="+mj-lt"/>
                          <a:ea typeface="+mn-ea"/>
                          <a:cs typeface="+mn-cs"/>
                        </a:rPr>
                        <a:t> и </a:t>
                      </a:r>
                      <a:r>
                        <a:rPr lang="ru-RU" sz="1050" b="0" kern="1200" dirty="0" err="1">
                          <a:solidFill>
                            <a:schemeClr val="dk1"/>
                          </a:solidFill>
                          <a:effectLst/>
                          <a:uFill>
                            <a:solidFill>
                              <a:srgbClr val="000000"/>
                            </a:solidFill>
                          </a:uFill>
                          <a:latin typeface="+mj-lt"/>
                          <a:ea typeface="+mn-ea"/>
                          <a:cs typeface="+mn-cs"/>
                        </a:rPr>
                        <a:t>прасугрел</a:t>
                      </a:r>
                      <a:r>
                        <a:rPr lang="ru-RU" sz="1050" b="0" kern="1200" dirty="0">
                          <a:solidFill>
                            <a:schemeClr val="dk1"/>
                          </a:solidFill>
                          <a:effectLst/>
                          <a:uFill>
                            <a:solidFill>
                              <a:srgbClr val="000000"/>
                            </a:solidFill>
                          </a:uFill>
                          <a:latin typeface="+mj-lt"/>
                          <a:ea typeface="+mn-ea"/>
                          <a:cs typeface="+mn-cs"/>
                        </a:rPr>
                        <a:t> не рекомендовано использовать в составе тройной </a:t>
                      </a:r>
                      <a:r>
                        <a:rPr lang="ru-RU" sz="1050" b="0" kern="1200" dirty="0" err="1">
                          <a:solidFill>
                            <a:schemeClr val="dk1"/>
                          </a:solidFill>
                          <a:effectLst/>
                          <a:uFill>
                            <a:solidFill>
                              <a:srgbClr val="000000"/>
                            </a:solidFill>
                          </a:uFill>
                          <a:latin typeface="+mj-lt"/>
                          <a:ea typeface="+mn-ea"/>
                          <a:cs typeface="+mn-cs"/>
                        </a:rPr>
                        <a:t>антитромботической</a:t>
                      </a:r>
                      <a:r>
                        <a:rPr lang="ru-RU" sz="1050" b="0" kern="1200" dirty="0">
                          <a:solidFill>
                            <a:schemeClr val="dk1"/>
                          </a:solidFill>
                          <a:effectLst/>
                          <a:uFill>
                            <a:solidFill>
                              <a:srgbClr val="000000"/>
                            </a:solidFill>
                          </a:uFill>
                          <a:latin typeface="+mj-lt"/>
                          <a:ea typeface="+mn-ea"/>
                          <a:cs typeface="+mn-cs"/>
                        </a:rPr>
                        <a:t> терапии </a:t>
                      </a:r>
                      <a:r>
                        <a:rPr lang="ru-RU" sz="1050" b="0" kern="1200" dirty="0" smtClean="0">
                          <a:solidFill>
                            <a:schemeClr val="dk1"/>
                          </a:solidFill>
                          <a:effectLst/>
                          <a:uFill>
                            <a:solidFill>
                              <a:srgbClr val="000000"/>
                            </a:solidFill>
                          </a:uFill>
                          <a:latin typeface="+mj-lt"/>
                          <a:ea typeface="+mn-ea"/>
                          <a:cs typeface="+mn-cs"/>
                        </a:rPr>
                        <a:t>                        в </a:t>
                      </a:r>
                      <a:r>
                        <a:rPr lang="ru-RU" sz="1050" b="0" kern="1200" dirty="0">
                          <a:solidFill>
                            <a:schemeClr val="dk1"/>
                          </a:solidFill>
                          <a:effectLst/>
                          <a:uFill>
                            <a:solidFill>
                              <a:srgbClr val="000000"/>
                            </a:solidFill>
                          </a:uFill>
                          <a:latin typeface="+mj-lt"/>
                          <a:ea typeface="+mn-ea"/>
                          <a:cs typeface="+mn-cs"/>
                        </a:rPr>
                        <a:t>комбинации с ацетилсалициловой кислотой и пероральным антикоагулянтом</a:t>
                      </a: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2B</a:t>
                      </a:r>
                      <a:endParaRPr lang="ru-RU" sz="105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IIIC</a:t>
                      </a:r>
                      <a:endParaRPr lang="ru-RU" sz="105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9"/>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0" y="1"/>
            <a:ext cx="7020272" cy="6995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01452" y="51470"/>
            <a:ext cx="6662836" cy="584775"/>
          </a:xfrm>
        </p:spPr>
        <p:txBody>
          <a:bodyPr vert="horz" wrap="square" lIns="91440" tIns="45720" rIns="91440" bIns="45720" rtlCol="0" anchor="t">
            <a:spAutoFit/>
          </a:bodyPr>
          <a:lstStyle/>
          <a:p>
            <a:pPr algn="l"/>
            <a:r>
              <a:rPr lang="ru-RU" sz="1600" b="1" dirty="0">
                <a:solidFill>
                  <a:srgbClr val="005DAC"/>
                </a:solidFill>
                <a:latin typeface="Calibri" panose="020F0502020204030204" pitchFamily="34" charset="0"/>
              </a:rPr>
              <a:t>Рекомендации по комбинированной терапии пероральными </a:t>
            </a:r>
            <a:r>
              <a:rPr lang="ru-RU" sz="1600" b="1" dirty="0" err="1" smtClean="0">
                <a:solidFill>
                  <a:srgbClr val="005DAC"/>
                </a:solidFill>
                <a:latin typeface="Calibri" panose="020F0502020204030204" pitchFamily="34" charset="0"/>
              </a:rPr>
              <a:t>антикоа-гулянтами</a:t>
            </a:r>
            <a:r>
              <a:rPr lang="ru-RU" sz="1600" b="1" dirty="0" smtClean="0">
                <a:solidFill>
                  <a:srgbClr val="005DAC"/>
                </a:solidFill>
                <a:latin typeface="Calibri" panose="020F0502020204030204" pitchFamily="34" charset="0"/>
              </a:rPr>
              <a:t> </a:t>
            </a:r>
            <a:r>
              <a:rPr lang="ru-RU" sz="1600" b="1" dirty="0">
                <a:solidFill>
                  <a:srgbClr val="005DAC"/>
                </a:solidFill>
                <a:latin typeface="Calibri" panose="020F0502020204030204" pitchFamily="34" charset="0"/>
              </a:rPr>
              <a:t>и </a:t>
            </a:r>
            <a:r>
              <a:rPr lang="ru-RU" sz="1600" b="1" dirty="0">
                <a:solidFill>
                  <a:srgbClr val="005DAC"/>
                </a:solidFill>
                <a:latin typeface="Calibri" panose="020F0502020204030204" pitchFamily="34" charset="0"/>
              </a:rPr>
              <a:t>ингибиторами агрегации тромбоцитов у пациентов с </a:t>
            </a:r>
            <a:r>
              <a:rPr lang="ru-RU" sz="1600" b="1" dirty="0">
                <a:solidFill>
                  <a:srgbClr val="005DAC"/>
                </a:solidFill>
                <a:latin typeface="Calibri" panose="020F0502020204030204" pitchFamily="34" charset="0"/>
              </a:rPr>
              <a:t>ФП</a:t>
            </a:r>
            <a:endParaRPr lang="ru-RU" sz="1600" b="1" dirty="0">
              <a:solidFill>
                <a:srgbClr val="005DAC"/>
              </a:solidFill>
              <a:latin typeface="Calibri" panose="020F0502020204030204" pitchFamily="34" charset="0"/>
            </a:endParaRP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21233717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0" y="1"/>
            <a:ext cx="5076056" cy="7715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Заголовок 1"/>
          <p:cNvSpPr>
            <a:spLocks noGrp="1"/>
          </p:cNvSpPr>
          <p:nvPr>
            <p:ph type="title"/>
          </p:nvPr>
        </p:nvSpPr>
        <p:spPr>
          <a:xfrm>
            <a:off x="501452" y="51470"/>
            <a:ext cx="6374804" cy="646331"/>
          </a:xfrm>
        </p:spPr>
        <p:txBody>
          <a:bodyPr vert="horz" wrap="square" lIns="91440" tIns="45720" rIns="91440" bIns="45720" rtlCol="0" anchor="ctr">
            <a:spAutoFit/>
          </a:bodyPr>
          <a:lstStyle/>
          <a:p>
            <a:pPr algn="l"/>
            <a:r>
              <a:rPr lang="x-none" sz="1800" b="1" dirty="0">
                <a:solidFill>
                  <a:srgbClr val="005DAC"/>
                </a:solidFill>
                <a:latin typeface="Calibri" panose="020F0502020204030204" pitchFamily="34" charset="0"/>
              </a:rPr>
              <a:t>Контроль частоты сердечных сокращений</a:t>
            </a:r>
            <a:r>
              <a:rPr lang="ru-RU" sz="1800" b="1" dirty="0">
                <a:solidFill>
                  <a:srgbClr val="005DAC"/>
                </a:solidFill>
                <a:latin typeface="Calibri" panose="020F0502020204030204" pitchFamily="34" charset="0"/>
              </a:rPr>
              <a:t> </a:t>
            </a:r>
            <a:r>
              <a:rPr lang="ru-RU" sz="1800" b="1" dirty="0">
                <a:solidFill>
                  <a:srgbClr val="005DAC"/>
                </a:solidFill>
                <a:latin typeface="Calibri" panose="020F0502020204030204" pitchFamily="34" charset="0"/>
              </a:rPr>
              <a:t/>
            </a:r>
            <a:br>
              <a:rPr lang="ru-RU" sz="1800" b="1" dirty="0">
                <a:solidFill>
                  <a:srgbClr val="005DAC"/>
                </a:solidFill>
                <a:latin typeface="Calibri" panose="020F0502020204030204" pitchFamily="34" charset="0"/>
              </a:rPr>
            </a:br>
            <a:r>
              <a:rPr lang="ru-RU" sz="1800" b="1" dirty="0">
                <a:solidFill>
                  <a:srgbClr val="005DAC"/>
                </a:solidFill>
                <a:latin typeface="Calibri" panose="020F0502020204030204" pitchFamily="34" charset="0"/>
              </a:rPr>
              <a:t>при </a:t>
            </a:r>
            <a:r>
              <a:rPr lang="ru-RU" sz="1800" b="1" dirty="0">
                <a:solidFill>
                  <a:srgbClr val="005DAC"/>
                </a:solidFill>
                <a:latin typeface="Calibri" panose="020F0502020204030204" pitchFamily="34" charset="0"/>
              </a:rPr>
              <a:t>БЕССИМПТОМНОЙ ФП</a:t>
            </a:r>
          </a:p>
        </p:txBody>
      </p:sp>
      <p:graphicFrame>
        <p:nvGraphicFramePr>
          <p:cNvPr id="6" name="Содержимое 6"/>
          <p:cNvGraphicFramePr>
            <a:graphicFrameLocks noGrp="1"/>
          </p:cNvGraphicFramePr>
          <p:nvPr>
            <p:ph idx="1"/>
            <p:extLst>
              <p:ext uri="{D42A27DB-BD31-4B8C-83A1-F6EECF244321}">
                <p14:modId xmlns:p14="http://schemas.microsoft.com/office/powerpoint/2010/main" val="3388480741"/>
              </p:ext>
            </p:extLst>
          </p:nvPr>
        </p:nvGraphicFramePr>
        <p:xfrm>
          <a:off x="611560" y="941760"/>
          <a:ext cx="4787156" cy="3555132"/>
        </p:xfrm>
        <a:graphic>
          <a:graphicData uri="http://schemas.openxmlformats.org/drawingml/2006/table">
            <a:tbl>
              <a:tblPr firstRow="1" bandRow="1">
                <a:tableStyleId>{B301B821-A1FF-4177-AEE7-76D212191A09}</a:tableStyleId>
              </a:tblPr>
              <a:tblGrid>
                <a:gridCol w="3672408">
                  <a:extLst>
                    <a:ext uri="{9D8B030D-6E8A-4147-A177-3AD203B41FA5}">
                      <a16:colId xmlns:a16="http://schemas.microsoft.com/office/drawing/2014/main" val="20000"/>
                    </a:ext>
                  </a:extLst>
                </a:gridCol>
                <a:gridCol w="738230">
                  <a:extLst>
                    <a:ext uri="{9D8B030D-6E8A-4147-A177-3AD203B41FA5}">
                      <a16:colId xmlns:a16="http://schemas.microsoft.com/office/drawing/2014/main" val="20001"/>
                    </a:ext>
                  </a:extLst>
                </a:gridCol>
                <a:gridCol w="376518">
                  <a:extLst>
                    <a:ext uri="{9D8B030D-6E8A-4147-A177-3AD203B41FA5}">
                      <a16:colId xmlns:a16="http://schemas.microsoft.com/office/drawing/2014/main" val="20002"/>
                    </a:ext>
                  </a:extLst>
                </a:gridCol>
              </a:tblGrid>
              <a:tr h="27325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374820">
                <a:tc>
                  <a:txBody>
                    <a:bodyPr/>
                    <a:lstStyle/>
                    <a:p>
                      <a:pPr marL="0" indent="0" algn="just">
                        <a:lnSpc>
                          <a:spcPct val="100000"/>
                        </a:lnSpc>
                        <a:spcBef>
                          <a:spcPts val="1000"/>
                        </a:spcBef>
                        <a:spcAft>
                          <a:spcPts val="0"/>
                        </a:spcAft>
                        <a:tabLst/>
                      </a:pPr>
                      <a:r>
                        <a:rPr lang="x-none" sz="1100" b="0" kern="1200">
                          <a:solidFill>
                            <a:schemeClr val="dk1"/>
                          </a:solidFill>
                          <a:effectLst/>
                          <a:uFill>
                            <a:solidFill>
                              <a:srgbClr val="000000"/>
                            </a:solidFill>
                          </a:uFill>
                          <a:latin typeface="+mj-lt"/>
                          <a:ea typeface="+mn-ea"/>
                          <a:cs typeface="+mn-cs"/>
                        </a:rPr>
                        <a:t>Для контроля частоты желудочкового ритма во время ФП рекомендовано применение бета-адреноблокаторов, дигоксина и селективных блокаторов кальциевых каналов с прямым влиянием на сердце (Верапамил/ Дилтиазем)</a:t>
                      </a:r>
                      <a:endParaRPr lang="ru-RU" sz="1100" b="0" kern="1200" dirty="0">
                        <a:solidFill>
                          <a:schemeClr val="dk1"/>
                        </a:solidFill>
                        <a:effectLst/>
                        <a:uFill>
                          <a:solidFill>
                            <a:srgbClr val="000000"/>
                          </a:solidFill>
                        </a:uFill>
                        <a:latin typeface="+mj-lt"/>
                        <a:ea typeface="+mn-ea"/>
                        <a:cs typeface="+mn-cs"/>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1</a:t>
                      </a:r>
                      <a:r>
                        <a:rPr lang="en-US" sz="1100" b="0" kern="1200" dirty="0">
                          <a:solidFill>
                            <a:schemeClr val="dk1"/>
                          </a:solidFill>
                          <a:effectLst/>
                          <a:uFill>
                            <a:solidFill>
                              <a:srgbClr val="000000"/>
                            </a:solidFill>
                          </a:uFill>
                          <a:latin typeface="+mj-lt"/>
                          <a:ea typeface="+mn-ea"/>
                          <a:cs typeface="+mn-cs"/>
                        </a:rPr>
                        <a:t>A</a:t>
                      </a:r>
                      <a:endParaRPr lang="ru-RU" sz="1100" b="0" kern="1200" dirty="0">
                        <a:solidFill>
                          <a:schemeClr val="dk1"/>
                        </a:solidFill>
                        <a:effectLst/>
                        <a:uFill>
                          <a:solidFill>
                            <a:srgbClr val="000000"/>
                          </a:solidFill>
                        </a:uFill>
                        <a:latin typeface="+mj-lt"/>
                        <a:ea typeface="+mn-ea"/>
                        <a:cs typeface="+mn-cs"/>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IA</a:t>
                      </a:r>
                      <a:endParaRPr lang="ru-RU" sz="1100" b="0" kern="1200" dirty="0">
                        <a:solidFill>
                          <a:schemeClr val="dk1"/>
                        </a:solidFill>
                        <a:effectLst/>
                        <a:uFill>
                          <a:solidFill>
                            <a:srgbClr val="000000"/>
                          </a:solidFill>
                        </a:uFill>
                        <a:latin typeface="+mj-lt"/>
                        <a:ea typeface="+mn-ea"/>
                        <a:cs typeface="+mn-cs"/>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368796">
                <a:tc>
                  <a:txBody>
                    <a:bodyPr/>
                    <a:lstStyle/>
                    <a:p>
                      <a:pPr marL="0" indent="0" algn="just">
                        <a:lnSpc>
                          <a:spcPct val="100000"/>
                        </a:lnSpc>
                        <a:spcBef>
                          <a:spcPts val="1000"/>
                        </a:spcBef>
                        <a:spcAft>
                          <a:spcPts val="0"/>
                        </a:spcAft>
                        <a:tabLst/>
                      </a:pPr>
                      <a:r>
                        <a:rPr lang="x-none" sz="1100" b="0" kern="1200">
                          <a:solidFill>
                            <a:schemeClr val="dk1"/>
                          </a:solidFill>
                          <a:effectLst/>
                          <a:uFill>
                            <a:solidFill>
                              <a:srgbClr val="000000"/>
                            </a:solidFill>
                          </a:uFill>
                          <a:latin typeface="+mj-lt"/>
                          <a:ea typeface="+mn-ea"/>
                          <a:cs typeface="+mn-cs"/>
                        </a:rPr>
                        <a:t>Индивидуальный выбор препарата и его суточной дозы для контроля частоты ритма желудочков при ФП рекомендуется ориентировать на достижение целевых значений ЧСС: при полном отсутствии симптомов аритмии частота желудочковых сокращений в состоянии покоя должна быть не выше 110 ударов в минуту; при наличии симптомов, связанных с аритмией, — не выше 80 ударов в минуту (также в состоянии покоя)</a:t>
                      </a:r>
                      <a:endParaRPr lang="ru-RU" sz="1100" b="0" kern="1200" dirty="0">
                        <a:solidFill>
                          <a:schemeClr val="dk1"/>
                        </a:solidFill>
                        <a:effectLst/>
                        <a:uFill>
                          <a:solidFill>
                            <a:srgbClr val="000000"/>
                          </a:solidFill>
                        </a:uFill>
                        <a:latin typeface="+mj-lt"/>
                        <a:ea typeface="+mn-ea"/>
                        <a:cs typeface="+mn-cs"/>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3A</a:t>
                      </a:r>
                      <a:endParaRPr lang="ru-RU" sz="1100" b="0" kern="1200" dirty="0">
                        <a:solidFill>
                          <a:schemeClr val="dk1"/>
                        </a:solidFill>
                        <a:effectLst/>
                        <a:uFill>
                          <a:solidFill>
                            <a:srgbClr val="000000"/>
                          </a:solidFill>
                        </a:uFill>
                        <a:latin typeface="+mj-lt"/>
                        <a:ea typeface="+mn-ea"/>
                        <a:cs typeface="+mn-cs"/>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100" b="0" kern="1200" dirty="0" err="1">
                          <a:solidFill>
                            <a:schemeClr val="dk1"/>
                          </a:solidFill>
                          <a:effectLst/>
                          <a:uFill>
                            <a:solidFill>
                              <a:srgbClr val="000000"/>
                            </a:solidFill>
                          </a:uFill>
                          <a:latin typeface="+mj-lt"/>
                          <a:ea typeface="+mn-ea"/>
                          <a:cs typeface="+mn-cs"/>
                        </a:rPr>
                        <a:t>IIaB</a:t>
                      </a:r>
                      <a:endParaRPr lang="ru-RU" sz="1100" b="0" kern="1200" dirty="0">
                        <a:solidFill>
                          <a:schemeClr val="dk1"/>
                        </a:solidFill>
                        <a:effectLst/>
                        <a:uFill>
                          <a:solidFill>
                            <a:srgbClr val="000000"/>
                          </a:solidFill>
                        </a:uFill>
                        <a:latin typeface="+mj-lt"/>
                        <a:ea typeface="+mn-ea"/>
                        <a:cs typeface="+mn-cs"/>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34888">
                <a:tc>
                  <a:txBody>
                    <a:bodyPr/>
                    <a:lstStyle/>
                    <a:p>
                      <a:pPr marL="0" indent="0" algn="just">
                        <a:lnSpc>
                          <a:spcPct val="100000"/>
                        </a:lnSpc>
                        <a:spcBef>
                          <a:spcPts val="1000"/>
                        </a:spcBef>
                        <a:spcAft>
                          <a:spcPts val="0"/>
                        </a:spcAft>
                        <a:tabLst/>
                      </a:pPr>
                      <a:r>
                        <a:rPr lang="x-none" sz="1100" b="0" kern="1200" dirty="0">
                          <a:solidFill>
                            <a:schemeClr val="dk1"/>
                          </a:solidFill>
                          <a:effectLst/>
                          <a:uFill>
                            <a:solidFill>
                              <a:srgbClr val="000000"/>
                            </a:solidFill>
                          </a:uFill>
                          <a:latin typeface="+mj-lt"/>
                          <a:ea typeface="+mn-ea"/>
                          <a:cs typeface="+mn-cs"/>
                        </a:rPr>
                        <a:t>Бета-адреноблокаторы, дигоксин, дилтиазем или верапамил рекомендуются для контроля ЧСС при ФП у пациентов с нормальной или незначительно сниженной сократительной функцией левого желудочка (фракция выброса (ФВ) левого желудочка (ЛЖ) ≥40%)</a:t>
                      </a:r>
                      <a:endParaRPr lang="ru-RU" sz="1100" b="0" kern="1200" dirty="0">
                        <a:solidFill>
                          <a:schemeClr val="dk1"/>
                        </a:solidFill>
                        <a:effectLst/>
                        <a:uFill>
                          <a:solidFill>
                            <a:srgbClr val="000000"/>
                          </a:solidFill>
                        </a:uFill>
                        <a:latin typeface="+mj-lt"/>
                        <a:ea typeface="+mn-ea"/>
                        <a:cs typeface="+mn-cs"/>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5C</a:t>
                      </a:r>
                      <a:endParaRPr lang="ru-RU" sz="1100" b="0" kern="1200" dirty="0">
                        <a:solidFill>
                          <a:schemeClr val="dk1"/>
                        </a:solidFill>
                        <a:effectLst/>
                        <a:uFill>
                          <a:solidFill>
                            <a:srgbClr val="000000"/>
                          </a:solidFill>
                        </a:uFill>
                        <a:latin typeface="+mj-lt"/>
                        <a:ea typeface="+mn-ea"/>
                        <a:cs typeface="+mn-cs"/>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IB</a:t>
                      </a:r>
                      <a:endParaRPr lang="ru-RU" sz="1100" b="0" kern="1200" dirty="0">
                        <a:solidFill>
                          <a:schemeClr val="dk1"/>
                        </a:solidFill>
                        <a:effectLst/>
                        <a:uFill>
                          <a:solidFill>
                            <a:srgbClr val="000000"/>
                          </a:solidFill>
                        </a:uFill>
                        <a:latin typeface="+mj-lt"/>
                        <a:ea typeface="+mn-ea"/>
                        <a:cs typeface="+mn-cs"/>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pic>
        <p:nvPicPr>
          <p:cNvPr id="12" name="Рисунок 11">
            <a:extLst>
              <a:ext uri="{FF2B5EF4-FFF2-40B4-BE49-F238E27FC236}">
                <a16:creationId xmlns:a16="http://schemas.microsoft.com/office/drawing/2014/main" id="{CD622330-9960-184B-9463-6D19FEF60A73}"/>
              </a:ext>
            </a:extLst>
          </p:cNvPr>
          <p:cNvPicPr/>
          <p:nvPr/>
        </p:nvPicPr>
        <p:blipFill>
          <a:blip r:embed="rId3" cstate="print">
            <a:extLst>
              <a:ext uri="{28A0092B-C50C-407E-A947-70E740481C1C}">
                <a14:useLocalDpi xmlns:a14="http://schemas.microsoft.com/office/drawing/2010/main" val="0"/>
              </a:ext>
            </a:extLst>
          </a:blip>
          <a:stretch>
            <a:fillRect/>
          </a:stretch>
        </p:blipFill>
        <p:spPr bwMode="auto">
          <a:xfrm>
            <a:off x="5636275" y="843558"/>
            <a:ext cx="3056081" cy="3831504"/>
          </a:xfrm>
          <a:prstGeom prst="rect">
            <a:avLst/>
          </a:prstGeom>
          <a:noFill/>
          <a:ln>
            <a:noFill/>
          </a:ln>
        </p:spPr>
      </p:pic>
    </p:spTree>
    <p:extLst>
      <p:ext uri="{BB962C8B-B14F-4D97-AF65-F5344CB8AC3E}">
        <p14:creationId xmlns:p14="http://schemas.microsoft.com/office/powerpoint/2010/main" val="41730636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0" y="1"/>
            <a:ext cx="5076056" cy="7715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Заголовок 1"/>
          <p:cNvSpPr>
            <a:spLocks noGrp="1"/>
          </p:cNvSpPr>
          <p:nvPr>
            <p:ph type="title"/>
          </p:nvPr>
        </p:nvSpPr>
        <p:spPr>
          <a:xfrm>
            <a:off x="501452" y="51470"/>
            <a:ext cx="6374804" cy="646331"/>
          </a:xfrm>
        </p:spPr>
        <p:txBody>
          <a:bodyPr vert="horz" wrap="square" lIns="91440" tIns="45720" rIns="91440" bIns="45720" rtlCol="0" anchor="ctr">
            <a:spAutoFit/>
          </a:bodyPr>
          <a:lstStyle/>
          <a:p>
            <a:pPr algn="l"/>
            <a:r>
              <a:rPr lang="x-none" sz="1800" b="1" dirty="0">
                <a:solidFill>
                  <a:srgbClr val="005DAC"/>
                </a:solidFill>
                <a:latin typeface="Calibri" panose="020F0502020204030204" pitchFamily="34" charset="0"/>
              </a:rPr>
              <a:t>Контроль частоты сердечных сокращений</a:t>
            </a:r>
            <a:r>
              <a:rPr lang="ru-RU" sz="1800" b="1" dirty="0">
                <a:solidFill>
                  <a:srgbClr val="005DAC"/>
                </a:solidFill>
                <a:latin typeface="Calibri" panose="020F0502020204030204" pitchFamily="34" charset="0"/>
              </a:rPr>
              <a:t> </a:t>
            </a:r>
            <a:r>
              <a:rPr lang="ru-RU" sz="1800" b="1" dirty="0">
                <a:solidFill>
                  <a:srgbClr val="005DAC"/>
                </a:solidFill>
                <a:latin typeface="Calibri" panose="020F0502020204030204" pitchFamily="34" charset="0"/>
              </a:rPr>
              <a:t/>
            </a:r>
            <a:br>
              <a:rPr lang="ru-RU" sz="1800" b="1" dirty="0">
                <a:solidFill>
                  <a:srgbClr val="005DAC"/>
                </a:solidFill>
                <a:latin typeface="Calibri" panose="020F0502020204030204" pitchFamily="34" charset="0"/>
              </a:rPr>
            </a:br>
            <a:r>
              <a:rPr lang="ru-RU" sz="1800" b="1" dirty="0">
                <a:solidFill>
                  <a:srgbClr val="005DAC"/>
                </a:solidFill>
                <a:latin typeface="Calibri" panose="020F0502020204030204" pitchFamily="34" charset="0"/>
              </a:rPr>
              <a:t>при СИМПТОМНОЙ </a:t>
            </a:r>
            <a:r>
              <a:rPr lang="ru-RU" sz="1800" b="1" dirty="0">
                <a:solidFill>
                  <a:srgbClr val="005DAC"/>
                </a:solidFill>
                <a:latin typeface="Calibri" panose="020F0502020204030204" pitchFamily="34" charset="0"/>
              </a:rPr>
              <a:t>ФП</a:t>
            </a:r>
          </a:p>
        </p:txBody>
      </p:sp>
      <p:graphicFrame>
        <p:nvGraphicFramePr>
          <p:cNvPr id="6" name="Содержимое 6"/>
          <p:cNvGraphicFramePr>
            <a:graphicFrameLocks noGrp="1"/>
          </p:cNvGraphicFramePr>
          <p:nvPr>
            <p:ph idx="1"/>
            <p:extLst>
              <p:ext uri="{D42A27DB-BD31-4B8C-83A1-F6EECF244321}">
                <p14:modId xmlns:p14="http://schemas.microsoft.com/office/powerpoint/2010/main" val="2116582740"/>
              </p:ext>
            </p:extLst>
          </p:nvPr>
        </p:nvGraphicFramePr>
        <p:xfrm>
          <a:off x="611560" y="915566"/>
          <a:ext cx="4787156" cy="3746412"/>
        </p:xfrm>
        <a:graphic>
          <a:graphicData uri="http://schemas.openxmlformats.org/drawingml/2006/table">
            <a:tbl>
              <a:tblPr firstRow="1" bandRow="1">
                <a:tableStyleId>{B301B821-A1FF-4177-AEE7-76D212191A09}</a:tableStyleId>
              </a:tblPr>
              <a:tblGrid>
                <a:gridCol w="3744416">
                  <a:extLst>
                    <a:ext uri="{9D8B030D-6E8A-4147-A177-3AD203B41FA5}">
                      <a16:colId xmlns:a16="http://schemas.microsoft.com/office/drawing/2014/main" val="20000"/>
                    </a:ext>
                  </a:extLst>
                </a:gridCol>
                <a:gridCol w="666222">
                  <a:extLst>
                    <a:ext uri="{9D8B030D-6E8A-4147-A177-3AD203B41FA5}">
                      <a16:colId xmlns:a16="http://schemas.microsoft.com/office/drawing/2014/main" val="20001"/>
                    </a:ext>
                  </a:extLst>
                </a:gridCol>
                <a:gridCol w="376518">
                  <a:extLst>
                    <a:ext uri="{9D8B030D-6E8A-4147-A177-3AD203B41FA5}">
                      <a16:colId xmlns:a16="http://schemas.microsoft.com/office/drawing/2014/main" val="20002"/>
                    </a:ext>
                  </a:extLst>
                </a:gridCol>
              </a:tblGrid>
              <a:tr h="27325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374820">
                <a:tc>
                  <a:txBody>
                    <a:bodyPr/>
                    <a:lstStyle/>
                    <a:p>
                      <a:pPr marL="0" indent="0" algn="just">
                        <a:lnSpc>
                          <a:spcPct val="100000"/>
                        </a:lnSpc>
                        <a:spcBef>
                          <a:spcPts val="600"/>
                        </a:spcBef>
                        <a:spcAft>
                          <a:spcPts val="0"/>
                        </a:spcAft>
                        <a:tabLst/>
                      </a:pPr>
                      <a:r>
                        <a:rPr lang="x-none" sz="1100" b="0" kern="1200">
                          <a:solidFill>
                            <a:schemeClr val="dk1"/>
                          </a:solidFill>
                          <a:effectLst/>
                          <a:uFill>
                            <a:solidFill>
                              <a:srgbClr val="000000"/>
                            </a:solidFill>
                          </a:uFill>
                          <a:latin typeface="+mj-lt"/>
                          <a:ea typeface="+mn-ea"/>
                          <a:cs typeface="+mn-cs"/>
                        </a:rPr>
                        <a:t>Бета-адреноблокаторы и дигоксин рекомендуются для контроля ЧСС при ФП у пациентов со сниженной сократительной функцией левого желудочка (ФВ ЛЖ &lt;40%)</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Bef>
                          <a:spcPts val="600"/>
                        </a:spcBef>
                        <a:spcAft>
                          <a:spcPts val="0"/>
                        </a:spcAft>
                        <a:tabLst/>
                      </a:pPr>
                      <a:r>
                        <a:rPr lang="en-US" sz="1100" b="0" kern="1200" dirty="0">
                          <a:solidFill>
                            <a:schemeClr val="dk1"/>
                          </a:solidFill>
                          <a:effectLst/>
                          <a:uFill>
                            <a:solidFill>
                              <a:srgbClr val="000000"/>
                            </a:solidFill>
                          </a:uFill>
                          <a:latin typeface="+mj-lt"/>
                          <a:ea typeface="+mn-ea"/>
                          <a:cs typeface="+mn-cs"/>
                        </a:rPr>
                        <a:t>5C</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Bef>
                          <a:spcPts val="600"/>
                        </a:spcBef>
                        <a:spcAft>
                          <a:spcPts val="0"/>
                        </a:spcAft>
                        <a:tabLst/>
                      </a:pPr>
                      <a:r>
                        <a:rPr lang="en-US" sz="1100" b="0" kern="1200" dirty="0">
                          <a:solidFill>
                            <a:schemeClr val="dk1"/>
                          </a:solidFill>
                          <a:effectLst/>
                          <a:uFill>
                            <a:solidFill>
                              <a:srgbClr val="000000"/>
                            </a:solidFill>
                          </a:uFill>
                          <a:latin typeface="+mj-lt"/>
                          <a:ea typeface="+mn-ea"/>
                          <a:cs typeface="+mn-cs"/>
                        </a:rPr>
                        <a:t>IB</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368796">
                <a:tc>
                  <a:txBody>
                    <a:bodyPr/>
                    <a:lstStyle/>
                    <a:p>
                      <a:pPr marL="0" indent="0" algn="just">
                        <a:lnSpc>
                          <a:spcPct val="100000"/>
                        </a:lnSpc>
                        <a:spcBef>
                          <a:spcPts val="600"/>
                        </a:spcBef>
                        <a:spcAft>
                          <a:spcPts val="0"/>
                        </a:spcAft>
                        <a:tabLst/>
                      </a:pPr>
                      <a:r>
                        <a:rPr lang="x-none" sz="1100" b="0" kern="1200">
                          <a:solidFill>
                            <a:schemeClr val="dk1"/>
                          </a:solidFill>
                          <a:effectLst/>
                          <a:uFill>
                            <a:solidFill>
                              <a:srgbClr val="000000"/>
                            </a:solidFill>
                          </a:uFill>
                          <a:latin typeface="+mj-lt"/>
                          <a:ea typeface="+mn-ea"/>
                          <a:cs typeface="+mn-cs"/>
                        </a:rPr>
                        <a:t>Применение комбинаций различных препаратов, влияющих на частоту желудочкового ритма при ФП, рекомендовано в случаях, когда при использовании одного лекарственного препарата не удается достичь целевых значений ЧСС</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Bef>
                          <a:spcPts val="600"/>
                        </a:spcBef>
                        <a:spcAft>
                          <a:spcPts val="0"/>
                        </a:spcAft>
                        <a:tabLst/>
                      </a:pPr>
                      <a:r>
                        <a:rPr lang="ru-RU" sz="1100" b="0" kern="1200" dirty="0">
                          <a:solidFill>
                            <a:schemeClr val="dk1"/>
                          </a:solidFill>
                          <a:effectLst/>
                          <a:uFill>
                            <a:solidFill>
                              <a:srgbClr val="000000"/>
                            </a:solidFill>
                          </a:uFill>
                          <a:latin typeface="+mj-lt"/>
                          <a:ea typeface="+mn-ea"/>
                          <a:cs typeface="+mn-cs"/>
                        </a:rPr>
                        <a:t>2</a:t>
                      </a:r>
                      <a:r>
                        <a:rPr lang="en-US" sz="1100" b="0" kern="1200" dirty="0">
                          <a:solidFill>
                            <a:schemeClr val="dk1"/>
                          </a:solidFill>
                          <a:effectLst/>
                          <a:uFill>
                            <a:solidFill>
                              <a:srgbClr val="000000"/>
                            </a:solidFill>
                          </a:uFill>
                          <a:latin typeface="+mj-lt"/>
                          <a:ea typeface="+mn-ea"/>
                          <a:cs typeface="+mn-cs"/>
                        </a:rPr>
                        <a:t>A</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Bef>
                          <a:spcPts val="600"/>
                        </a:spcBef>
                        <a:spcAft>
                          <a:spcPts val="0"/>
                        </a:spcAft>
                        <a:tabLst/>
                      </a:pPr>
                      <a:r>
                        <a:rPr lang="en-US" sz="1100" b="0" kern="1200" dirty="0">
                          <a:solidFill>
                            <a:schemeClr val="dk1"/>
                          </a:solidFill>
                          <a:effectLst/>
                          <a:uFill>
                            <a:solidFill>
                              <a:srgbClr val="000000"/>
                            </a:solidFill>
                          </a:uFill>
                          <a:latin typeface="+mj-lt"/>
                          <a:ea typeface="+mn-ea"/>
                          <a:cs typeface="+mn-cs"/>
                        </a:rPr>
                        <a:t>IB</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34888">
                <a:tc>
                  <a:txBody>
                    <a:bodyPr/>
                    <a:lstStyle/>
                    <a:p>
                      <a:pPr marL="0" indent="0" algn="just">
                        <a:lnSpc>
                          <a:spcPct val="100000"/>
                        </a:lnSpc>
                        <a:spcBef>
                          <a:spcPts val="600"/>
                        </a:spcBef>
                        <a:spcAft>
                          <a:spcPts val="0"/>
                        </a:spcAft>
                        <a:tabLst/>
                      </a:pPr>
                      <a:r>
                        <a:rPr lang="x-none" sz="1100" b="0" kern="1200">
                          <a:solidFill>
                            <a:schemeClr val="dk1"/>
                          </a:solidFill>
                          <a:effectLst/>
                          <a:uFill>
                            <a:solidFill>
                              <a:srgbClr val="000000"/>
                            </a:solidFill>
                          </a:uFill>
                          <a:latin typeface="+mj-lt"/>
                          <a:ea typeface="+mn-ea"/>
                          <a:cs typeface="+mn-cs"/>
                        </a:rPr>
                        <a:t>При неэффективности или невозможности использования других ритм-урежающих препаратов, а также пациентам с нестабильной гемодинамикой или значительно сниженной ФВ ЛЖ рекомендовано применение амиодарона для контроля частоты сердечных сокращений</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Bef>
                          <a:spcPts val="600"/>
                        </a:spcBef>
                        <a:spcAft>
                          <a:spcPts val="0"/>
                        </a:spcAft>
                        <a:tabLst/>
                      </a:pPr>
                      <a:r>
                        <a:rPr lang="en-US" sz="1100" b="0" kern="1200" dirty="0">
                          <a:solidFill>
                            <a:schemeClr val="dk1"/>
                          </a:solidFill>
                          <a:effectLst/>
                          <a:uFill>
                            <a:solidFill>
                              <a:srgbClr val="000000"/>
                            </a:solidFill>
                          </a:uFill>
                          <a:latin typeface="+mj-lt"/>
                          <a:ea typeface="+mn-ea"/>
                          <a:cs typeface="+mn-cs"/>
                        </a:rPr>
                        <a:t>2A</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Bef>
                          <a:spcPts val="600"/>
                        </a:spcBef>
                        <a:spcAft>
                          <a:spcPts val="0"/>
                        </a:spcAft>
                        <a:tabLst/>
                      </a:pPr>
                      <a:r>
                        <a:rPr lang="en-US" sz="1100" b="0" kern="1200" dirty="0" err="1">
                          <a:solidFill>
                            <a:schemeClr val="dk1"/>
                          </a:solidFill>
                          <a:effectLst/>
                          <a:uFill>
                            <a:solidFill>
                              <a:srgbClr val="000000"/>
                            </a:solidFill>
                          </a:uFill>
                          <a:latin typeface="+mj-lt"/>
                          <a:ea typeface="+mn-ea"/>
                          <a:cs typeface="+mn-cs"/>
                        </a:rPr>
                        <a:t>IIbB</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334888">
                <a:tc>
                  <a:txBody>
                    <a:bodyPr/>
                    <a:lstStyle/>
                    <a:p>
                      <a:pPr marL="0" indent="0" algn="just">
                        <a:lnSpc>
                          <a:spcPct val="100000"/>
                        </a:lnSpc>
                        <a:spcBef>
                          <a:spcPts val="600"/>
                        </a:spcBef>
                        <a:spcAft>
                          <a:spcPts val="0"/>
                        </a:spcAft>
                        <a:tabLst/>
                      </a:pPr>
                      <a:r>
                        <a:rPr lang="x-none" sz="1100" b="0" kern="1200">
                          <a:solidFill>
                            <a:schemeClr val="dk1"/>
                          </a:solidFill>
                          <a:effectLst/>
                          <a:uFill>
                            <a:solidFill>
                              <a:srgbClr val="000000"/>
                            </a:solidFill>
                          </a:uFill>
                          <a:latin typeface="+mj-lt"/>
                          <a:ea typeface="+mn-ea"/>
                          <a:cs typeface="+mn-cs"/>
                        </a:rPr>
                        <a:t>Применение верапамила, дилтиазема и дигоксина для контроля частоты ритма при пароксизмальной либо персистирующей ФП/ТП не рекомендовано пациентам с синдромом Вольфа — Паркинсона — Уайта (ВПУ), поскольку они могут улучшать проведение по дополнительному пути проведения</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Bef>
                          <a:spcPts val="600"/>
                        </a:spcBef>
                        <a:spcAft>
                          <a:spcPts val="0"/>
                        </a:spcAft>
                        <a:tabLst/>
                      </a:pPr>
                      <a:r>
                        <a:rPr lang="en-US" sz="1100" b="0" kern="1200" dirty="0">
                          <a:solidFill>
                            <a:schemeClr val="dk1"/>
                          </a:solidFill>
                          <a:effectLst/>
                          <a:uFill>
                            <a:solidFill>
                              <a:srgbClr val="000000"/>
                            </a:solidFill>
                          </a:uFill>
                          <a:latin typeface="+mj-lt"/>
                          <a:ea typeface="+mn-ea"/>
                          <a:cs typeface="+mn-cs"/>
                        </a:rPr>
                        <a:t>2A</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Bef>
                          <a:spcPts val="600"/>
                        </a:spcBef>
                        <a:spcAft>
                          <a:spcPts val="0"/>
                        </a:spcAft>
                        <a:tabLst/>
                      </a:pPr>
                      <a:r>
                        <a:rPr lang="en-US" sz="1100" b="0" kern="1200" dirty="0">
                          <a:solidFill>
                            <a:schemeClr val="dk1"/>
                          </a:solidFill>
                          <a:effectLst/>
                          <a:uFill>
                            <a:solidFill>
                              <a:srgbClr val="000000"/>
                            </a:solidFill>
                          </a:uFill>
                          <a:latin typeface="+mj-lt"/>
                          <a:ea typeface="+mn-ea"/>
                          <a:cs typeface="+mn-cs"/>
                        </a:rPr>
                        <a:t>IIIA</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pic>
        <p:nvPicPr>
          <p:cNvPr id="12" name="Рисунок 11">
            <a:extLst>
              <a:ext uri="{FF2B5EF4-FFF2-40B4-BE49-F238E27FC236}">
                <a16:creationId xmlns:a16="http://schemas.microsoft.com/office/drawing/2014/main" id="{CD622330-9960-184B-9463-6D19FEF60A73}"/>
              </a:ext>
            </a:extLst>
          </p:cNvPr>
          <p:cNvPicPr/>
          <p:nvPr/>
        </p:nvPicPr>
        <p:blipFill>
          <a:blip r:embed="rId3" cstate="print">
            <a:extLst>
              <a:ext uri="{28A0092B-C50C-407E-A947-70E740481C1C}">
                <a14:useLocalDpi xmlns:a14="http://schemas.microsoft.com/office/drawing/2010/main" val="0"/>
              </a:ext>
            </a:extLst>
          </a:blip>
          <a:stretch>
            <a:fillRect/>
          </a:stretch>
        </p:blipFill>
        <p:spPr bwMode="auto">
          <a:xfrm>
            <a:off x="5580112" y="843558"/>
            <a:ext cx="3218355" cy="3869105"/>
          </a:xfrm>
          <a:prstGeom prst="rect">
            <a:avLst/>
          </a:prstGeom>
          <a:noFill/>
          <a:ln>
            <a:noFill/>
          </a:ln>
        </p:spPr>
      </p:pic>
    </p:spTree>
    <p:extLst>
      <p:ext uri="{BB962C8B-B14F-4D97-AF65-F5344CB8AC3E}">
        <p14:creationId xmlns:p14="http://schemas.microsoft.com/office/powerpoint/2010/main" val="34421461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0" y="1"/>
            <a:ext cx="4211960" cy="5370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Заголовок 1"/>
          <p:cNvSpPr>
            <a:spLocks noGrp="1"/>
          </p:cNvSpPr>
          <p:nvPr>
            <p:ph type="title"/>
          </p:nvPr>
        </p:nvSpPr>
        <p:spPr>
          <a:xfrm>
            <a:off x="501452" y="51470"/>
            <a:ext cx="4574604" cy="369332"/>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Восстановление синусового ритма</a:t>
            </a:r>
          </a:p>
        </p:txBody>
      </p:sp>
      <p:graphicFrame>
        <p:nvGraphicFramePr>
          <p:cNvPr id="6" name="Содержимое 6"/>
          <p:cNvGraphicFramePr>
            <a:graphicFrameLocks noGrp="1"/>
          </p:cNvGraphicFramePr>
          <p:nvPr>
            <p:ph idx="1"/>
            <p:extLst>
              <p:ext uri="{D42A27DB-BD31-4B8C-83A1-F6EECF244321}">
                <p14:modId xmlns:p14="http://schemas.microsoft.com/office/powerpoint/2010/main" val="2504774141"/>
              </p:ext>
            </p:extLst>
          </p:nvPr>
        </p:nvGraphicFramePr>
        <p:xfrm>
          <a:off x="3907160" y="770690"/>
          <a:ext cx="4787156" cy="4251840"/>
        </p:xfrm>
        <a:graphic>
          <a:graphicData uri="http://schemas.openxmlformats.org/drawingml/2006/table">
            <a:tbl>
              <a:tblPr firstRow="1" bandRow="1">
                <a:tableStyleId>{B301B821-A1FF-4177-AEE7-76D212191A09}</a:tableStyleId>
              </a:tblPr>
              <a:tblGrid>
                <a:gridCol w="3905200">
                  <a:extLst>
                    <a:ext uri="{9D8B030D-6E8A-4147-A177-3AD203B41FA5}">
                      <a16:colId xmlns:a16="http://schemas.microsoft.com/office/drawing/2014/main" val="20000"/>
                    </a:ext>
                  </a:extLst>
                </a:gridCol>
                <a:gridCol w="505438">
                  <a:extLst>
                    <a:ext uri="{9D8B030D-6E8A-4147-A177-3AD203B41FA5}">
                      <a16:colId xmlns:a16="http://schemas.microsoft.com/office/drawing/2014/main" val="20001"/>
                    </a:ext>
                  </a:extLst>
                </a:gridCol>
                <a:gridCol w="376518">
                  <a:extLst>
                    <a:ext uri="{9D8B030D-6E8A-4147-A177-3AD203B41FA5}">
                      <a16:colId xmlns:a16="http://schemas.microsoft.com/office/drawing/2014/main" val="20002"/>
                    </a:ext>
                  </a:extLst>
                </a:gridCol>
              </a:tblGrid>
              <a:tr h="27325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374820">
                <a:tc>
                  <a:txBody>
                    <a:bodyPr/>
                    <a:lstStyle/>
                    <a:p>
                      <a:pPr marL="0" indent="0" algn="just">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Экстренная наружная электрическая </a:t>
                      </a:r>
                      <a:r>
                        <a:rPr lang="ru-RU" sz="1100" b="0" kern="1200" dirty="0" err="1">
                          <a:solidFill>
                            <a:schemeClr val="dk1"/>
                          </a:solidFill>
                          <a:effectLst/>
                          <a:uFill>
                            <a:solidFill>
                              <a:srgbClr val="000000"/>
                            </a:solidFill>
                          </a:uFill>
                          <a:latin typeface="+mj-lt"/>
                          <a:ea typeface="+mn-ea"/>
                          <a:cs typeface="+mn-cs"/>
                        </a:rPr>
                        <a:t>кардиоверсия</a:t>
                      </a:r>
                      <a:r>
                        <a:rPr lang="ru-RU" sz="1100" b="0" kern="1200" dirty="0">
                          <a:solidFill>
                            <a:schemeClr val="dk1"/>
                          </a:solidFill>
                          <a:effectLst/>
                          <a:uFill>
                            <a:solidFill>
                              <a:srgbClr val="000000"/>
                            </a:solidFill>
                          </a:uFill>
                          <a:latin typeface="+mj-lt"/>
                          <a:ea typeface="+mn-ea"/>
                          <a:cs typeface="+mn-cs"/>
                        </a:rPr>
                        <a:t> (</a:t>
                      </a:r>
                      <a:r>
                        <a:rPr lang="ru-RU" sz="1100" b="0" kern="1200" dirty="0" err="1">
                          <a:solidFill>
                            <a:schemeClr val="dk1"/>
                          </a:solidFill>
                          <a:effectLst/>
                          <a:uFill>
                            <a:solidFill>
                              <a:srgbClr val="000000"/>
                            </a:solidFill>
                          </a:uFill>
                          <a:latin typeface="+mj-lt"/>
                          <a:ea typeface="+mn-ea"/>
                          <a:cs typeface="+mn-cs"/>
                        </a:rPr>
                        <a:t>дефибриляция</a:t>
                      </a:r>
                      <a:r>
                        <a:rPr lang="ru-RU" sz="1100" b="0" kern="1200" dirty="0">
                          <a:solidFill>
                            <a:schemeClr val="dk1"/>
                          </a:solidFill>
                          <a:effectLst/>
                          <a:uFill>
                            <a:solidFill>
                              <a:srgbClr val="000000"/>
                            </a:solidFill>
                          </a:uFill>
                          <a:latin typeface="+mj-lt"/>
                          <a:ea typeface="+mn-ea"/>
                          <a:cs typeface="+mn-cs"/>
                        </a:rPr>
                        <a:t>) рекомендована при ФП, сопровождающейся острыми нарушениями гемодинамики (</a:t>
                      </a:r>
                      <a:r>
                        <a:rPr lang="ru-RU" sz="1100" b="0" kern="1200" dirty="0" err="1">
                          <a:solidFill>
                            <a:schemeClr val="dk1"/>
                          </a:solidFill>
                          <a:effectLst/>
                          <a:uFill>
                            <a:solidFill>
                              <a:srgbClr val="000000"/>
                            </a:solidFill>
                          </a:uFill>
                          <a:latin typeface="+mj-lt"/>
                          <a:ea typeface="+mn-ea"/>
                          <a:cs typeface="+mn-cs"/>
                        </a:rPr>
                        <a:t>симптомная</a:t>
                      </a:r>
                      <a:r>
                        <a:rPr lang="ru-RU" sz="1100" b="0" kern="1200" dirty="0">
                          <a:solidFill>
                            <a:schemeClr val="dk1"/>
                          </a:solidFill>
                          <a:effectLst/>
                          <a:uFill>
                            <a:solidFill>
                              <a:srgbClr val="000000"/>
                            </a:solidFill>
                          </a:uFill>
                          <a:latin typeface="+mj-lt"/>
                          <a:ea typeface="+mn-ea"/>
                          <a:cs typeface="+mn-cs"/>
                        </a:rPr>
                        <a:t> артериальная гипотензия, </a:t>
                      </a:r>
                      <a:r>
                        <a:rPr lang="ru-RU" sz="1100" b="0" kern="1200" dirty="0" err="1">
                          <a:solidFill>
                            <a:schemeClr val="dk1"/>
                          </a:solidFill>
                          <a:effectLst/>
                          <a:uFill>
                            <a:solidFill>
                              <a:srgbClr val="000000"/>
                            </a:solidFill>
                          </a:uFill>
                          <a:latin typeface="+mj-lt"/>
                          <a:ea typeface="+mn-ea"/>
                          <a:cs typeface="+mn-cs"/>
                        </a:rPr>
                        <a:t>синкопальное</a:t>
                      </a:r>
                      <a:r>
                        <a:rPr lang="ru-RU" sz="1100" b="0" kern="1200" dirty="0">
                          <a:solidFill>
                            <a:schemeClr val="dk1"/>
                          </a:solidFill>
                          <a:effectLst/>
                          <a:uFill>
                            <a:solidFill>
                              <a:srgbClr val="000000"/>
                            </a:solidFill>
                          </a:uFill>
                          <a:latin typeface="+mj-lt"/>
                          <a:ea typeface="+mn-ea"/>
                          <a:cs typeface="+mn-cs"/>
                        </a:rPr>
                        <a:t>/</a:t>
                      </a:r>
                      <a:r>
                        <a:rPr lang="ru-RU" sz="1100" b="0" kern="1200" dirty="0" err="1">
                          <a:solidFill>
                            <a:schemeClr val="dk1"/>
                          </a:solidFill>
                          <a:effectLst/>
                          <a:uFill>
                            <a:solidFill>
                              <a:srgbClr val="000000"/>
                            </a:solidFill>
                          </a:uFill>
                          <a:latin typeface="+mj-lt"/>
                          <a:ea typeface="+mn-ea"/>
                          <a:cs typeface="+mn-cs"/>
                        </a:rPr>
                        <a:t>пресинкопальное</a:t>
                      </a:r>
                      <a:r>
                        <a:rPr lang="ru-RU" sz="1100" b="0" kern="1200" dirty="0">
                          <a:solidFill>
                            <a:schemeClr val="dk1"/>
                          </a:solidFill>
                          <a:effectLst/>
                          <a:uFill>
                            <a:solidFill>
                              <a:srgbClr val="000000"/>
                            </a:solidFill>
                          </a:uFill>
                          <a:latin typeface="+mj-lt"/>
                          <a:ea typeface="+mn-ea"/>
                          <a:cs typeface="+mn-cs"/>
                        </a:rPr>
                        <a:t> состояние, признаки острой ишемии миокарда, отек легких/острая сердечная недостаточность) с целью незамедлительного восстановления синусового ритма</a:t>
                      </a: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5С</a:t>
                      </a: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IB</a:t>
                      </a:r>
                      <a:endParaRPr lang="ru-RU" sz="110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368796">
                <a:tc>
                  <a:txBody>
                    <a:bodyPr/>
                    <a:lstStyle/>
                    <a:p>
                      <a:pPr marL="0" indent="0" algn="just">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Восстановление синусового ритма для устранения клинических проявлений ФП рекомендовано при плохой субъективной переносимости аритмии, при невозможности адекватного контроля частоты желудочковых сокращений и в ситуациях, когда адекватный контроль частоты желудочковых сокращений не сопровождается улучшением состояния (например, сохраняются выраженные симптомы ФП или развиваются клинические проявления сердечной недостаточности)</a:t>
                      </a: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2A</a:t>
                      </a:r>
                      <a:endParaRPr lang="ru-RU" sz="110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IB</a:t>
                      </a:r>
                      <a:endParaRPr lang="ru-RU" sz="110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34888">
                <a:tc>
                  <a:txBody>
                    <a:bodyPr/>
                    <a:lstStyle/>
                    <a:p>
                      <a:pPr marL="0" indent="0" algn="just">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Для планового восстановления ритма у пациентов с ФП рекомендуется применение медикаментозной или электрической </a:t>
                      </a:r>
                      <a:r>
                        <a:rPr lang="ru-RU" sz="1100" b="0" kern="1200" dirty="0" err="1">
                          <a:solidFill>
                            <a:schemeClr val="dk1"/>
                          </a:solidFill>
                          <a:effectLst/>
                          <a:uFill>
                            <a:solidFill>
                              <a:srgbClr val="000000"/>
                            </a:solidFill>
                          </a:uFill>
                          <a:latin typeface="+mj-lt"/>
                          <a:ea typeface="+mn-ea"/>
                          <a:cs typeface="+mn-cs"/>
                        </a:rPr>
                        <a:t>кардиоверсии</a:t>
                      </a:r>
                      <a:endParaRPr lang="ru-RU" sz="1100" b="0" kern="1200" dirty="0">
                        <a:solidFill>
                          <a:schemeClr val="dk1"/>
                        </a:solidFill>
                        <a:effectLst/>
                        <a:uFill>
                          <a:solidFill>
                            <a:srgbClr val="000000"/>
                          </a:solidFill>
                        </a:uFill>
                        <a:latin typeface="+mj-lt"/>
                        <a:ea typeface="+mn-ea"/>
                        <a:cs typeface="+mn-cs"/>
                      </a:endParaRP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3B</a:t>
                      </a:r>
                      <a:endParaRPr lang="ru-RU" sz="110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100" b="0" kern="1200" dirty="0" err="1">
                          <a:solidFill>
                            <a:schemeClr val="dk1"/>
                          </a:solidFill>
                          <a:effectLst/>
                          <a:uFill>
                            <a:solidFill>
                              <a:srgbClr val="000000"/>
                            </a:solidFill>
                          </a:uFill>
                          <a:latin typeface="+mj-lt"/>
                          <a:ea typeface="+mn-ea"/>
                          <a:cs typeface="+mn-cs"/>
                        </a:rPr>
                        <a:t>IIaC</a:t>
                      </a:r>
                      <a:endParaRPr lang="ru-RU" sz="110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210000">
                <a:tc>
                  <a:txBody>
                    <a:bodyPr/>
                    <a:lstStyle/>
                    <a:p>
                      <a:pPr marL="0" indent="0" algn="just">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Частая и </a:t>
                      </a:r>
                      <a:r>
                        <a:rPr lang="ru-RU" sz="1100" b="0" kern="1200" dirty="0" err="1">
                          <a:solidFill>
                            <a:schemeClr val="dk1"/>
                          </a:solidFill>
                          <a:effectLst/>
                          <a:uFill>
                            <a:solidFill>
                              <a:srgbClr val="000000"/>
                            </a:solidFill>
                          </a:uFill>
                          <a:latin typeface="+mj-lt"/>
                          <a:ea typeface="+mn-ea"/>
                          <a:cs typeface="+mn-cs"/>
                        </a:rPr>
                        <a:t>сверхчастая</a:t>
                      </a:r>
                      <a:r>
                        <a:rPr lang="ru-RU" sz="1100" b="0" kern="1200" dirty="0">
                          <a:solidFill>
                            <a:schemeClr val="dk1"/>
                          </a:solidFill>
                          <a:effectLst/>
                          <a:uFill>
                            <a:solidFill>
                              <a:srgbClr val="000000"/>
                            </a:solidFill>
                          </a:uFill>
                          <a:latin typeface="+mj-lt"/>
                          <a:ea typeface="+mn-ea"/>
                          <a:cs typeface="+mn-cs"/>
                        </a:rPr>
                        <a:t> </a:t>
                      </a:r>
                      <a:r>
                        <a:rPr lang="ru-RU" sz="1100" b="0" kern="1200" dirty="0" err="1">
                          <a:solidFill>
                            <a:schemeClr val="dk1"/>
                          </a:solidFill>
                          <a:effectLst/>
                          <a:uFill>
                            <a:solidFill>
                              <a:srgbClr val="000000"/>
                            </a:solidFill>
                          </a:uFill>
                          <a:latin typeface="+mj-lt"/>
                          <a:ea typeface="+mn-ea"/>
                          <a:cs typeface="+mn-cs"/>
                        </a:rPr>
                        <a:t>электрокардиостимуляция</a:t>
                      </a:r>
                      <a:r>
                        <a:rPr lang="ru-RU" sz="1100" b="0" kern="1200" dirty="0">
                          <a:solidFill>
                            <a:schemeClr val="dk1"/>
                          </a:solidFill>
                          <a:effectLst/>
                          <a:uFill>
                            <a:solidFill>
                              <a:srgbClr val="000000"/>
                            </a:solidFill>
                          </a:uFill>
                          <a:latin typeface="+mj-lt"/>
                          <a:ea typeface="+mn-ea"/>
                          <a:cs typeface="+mn-cs"/>
                        </a:rPr>
                        <a:t> предсердий рекомендована для купирования типичного трепетания предсердий, но не ФП</a:t>
                      </a: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3B</a:t>
                      </a:r>
                      <a:endParaRPr lang="ru-RU" sz="110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IC</a:t>
                      </a:r>
                      <a:endParaRPr lang="ru-RU" sz="110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pic>
        <p:nvPicPr>
          <p:cNvPr id="12" name="Рисунок 11">
            <a:extLst>
              <a:ext uri="{FF2B5EF4-FFF2-40B4-BE49-F238E27FC236}">
                <a16:creationId xmlns:a16="http://schemas.microsoft.com/office/drawing/2014/main" id="{CD622330-9960-184B-9463-6D19FEF60A73}"/>
              </a:ext>
            </a:extLst>
          </p:cNvPr>
          <p:cNvPicPr/>
          <p:nvPr/>
        </p:nvPicPr>
        <p:blipFill>
          <a:blip r:embed="rId3" cstate="print">
            <a:extLst>
              <a:ext uri="{28A0092B-C50C-407E-A947-70E740481C1C}">
                <a14:useLocalDpi xmlns:a14="http://schemas.microsoft.com/office/drawing/2010/main" val="0"/>
              </a:ext>
            </a:extLst>
          </a:blip>
          <a:stretch>
            <a:fillRect/>
          </a:stretch>
        </p:blipFill>
        <p:spPr bwMode="auto">
          <a:xfrm>
            <a:off x="363057" y="823436"/>
            <a:ext cx="3416855" cy="3980561"/>
          </a:xfrm>
          <a:prstGeom prst="rect">
            <a:avLst/>
          </a:prstGeom>
          <a:noFill/>
          <a:ln>
            <a:noFill/>
          </a:ln>
        </p:spPr>
      </p:pic>
    </p:spTree>
    <p:extLst>
      <p:ext uri="{BB962C8B-B14F-4D97-AF65-F5344CB8AC3E}">
        <p14:creationId xmlns:p14="http://schemas.microsoft.com/office/powerpoint/2010/main" val="4695251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6"/>
          <p:cNvGraphicFramePr>
            <a:graphicFrameLocks noGrp="1"/>
          </p:cNvGraphicFramePr>
          <p:nvPr>
            <p:ph idx="1"/>
            <p:extLst>
              <p:ext uri="{D42A27DB-BD31-4B8C-83A1-F6EECF244321}">
                <p14:modId xmlns:p14="http://schemas.microsoft.com/office/powerpoint/2010/main" val="1884702650"/>
              </p:ext>
            </p:extLst>
          </p:nvPr>
        </p:nvGraphicFramePr>
        <p:xfrm>
          <a:off x="539551" y="843558"/>
          <a:ext cx="7560840" cy="3380040"/>
        </p:xfrm>
        <a:graphic>
          <a:graphicData uri="http://schemas.openxmlformats.org/drawingml/2006/table">
            <a:tbl>
              <a:tblPr firstRow="1" bandRow="1">
                <a:tableStyleId>{B301B821-A1FF-4177-AEE7-76D212191A09}</a:tableStyleId>
              </a:tblPr>
              <a:tblGrid>
                <a:gridCol w="6596028">
                  <a:extLst>
                    <a:ext uri="{9D8B030D-6E8A-4147-A177-3AD203B41FA5}">
                      <a16:colId xmlns:a16="http://schemas.microsoft.com/office/drawing/2014/main" val="20000"/>
                    </a:ext>
                  </a:extLst>
                </a:gridCol>
                <a:gridCol w="533013">
                  <a:extLst>
                    <a:ext uri="{9D8B030D-6E8A-4147-A177-3AD203B41FA5}">
                      <a16:colId xmlns:a16="http://schemas.microsoft.com/office/drawing/2014/main" val="20001"/>
                    </a:ext>
                  </a:extLst>
                </a:gridCol>
                <a:gridCol w="431799">
                  <a:extLst>
                    <a:ext uri="{9D8B030D-6E8A-4147-A177-3AD203B41FA5}">
                      <a16:colId xmlns:a16="http://schemas.microsoft.com/office/drawing/2014/main" val="20002"/>
                    </a:ext>
                  </a:extLst>
                </a:gridCol>
              </a:tblGrid>
              <a:tr h="27325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Пациентам с редкими пароксизмами ФП, не принимающим поддерживающей ААТ, без сопутствующего структурного заболевания сердца или ишемической болезни сердца (ИБС), при условии продолжительности аритмии менее 48 часов для восстановления синусового ритма может быть рекомендован однократный самостоятельный пероральный прием </a:t>
                      </a:r>
                      <a:r>
                        <a:rPr lang="ru-RU" sz="1050" b="0" kern="1200" dirty="0" err="1">
                          <a:solidFill>
                            <a:schemeClr val="dk1"/>
                          </a:solidFill>
                          <a:effectLst/>
                          <a:uFill>
                            <a:solidFill>
                              <a:srgbClr val="000000"/>
                            </a:solidFill>
                          </a:uFill>
                          <a:latin typeface="+mj-lt"/>
                          <a:ea typeface="+mn-ea"/>
                          <a:cs typeface="+mn-cs"/>
                        </a:rPr>
                        <a:t>пропафенона</a:t>
                      </a:r>
                      <a:r>
                        <a:rPr lang="ru-RU" sz="1050" b="0" kern="1200" dirty="0">
                          <a:solidFill>
                            <a:schemeClr val="dk1"/>
                          </a:solidFill>
                          <a:effectLst/>
                          <a:uFill>
                            <a:solidFill>
                              <a:srgbClr val="000000"/>
                            </a:solidFill>
                          </a:uFill>
                          <a:latin typeface="+mj-lt"/>
                          <a:ea typeface="+mn-ea"/>
                          <a:cs typeface="+mn-cs"/>
                        </a:rPr>
                        <a:t> в дозе  450–600 мг</a:t>
                      </a:r>
                    </a:p>
                  </a:txBody>
                  <a:tcPr marL="108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 </a:t>
                      </a:r>
                    </a:p>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4C</a:t>
                      </a:r>
                      <a:endParaRPr lang="ru-RU" sz="1050" b="0" kern="1200" dirty="0">
                        <a:solidFill>
                          <a:schemeClr val="dk1"/>
                        </a:solidFill>
                        <a:effectLst/>
                        <a:uFill>
                          <a:solidFill>
                            <a:srgbClr val="000000"/>
                          </a:solidFill>
                        </a:uFill>
                        <a:latin typeface="+mj-lt"/>
                        <a:ea typeface="+mn-ea"/>
                        <a:cs typeface="+mn-cs"/>
                      </a:endParaRPr>
                    </a:p>
                  </a:txBody>
                  <a:tcPr marL="108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p>
                      <a:pPr marL="0" indent="0" algn="ctr">
                        <a:lnSpc>
                          <a:spcPct val="100000"/>
                        </a:lnSpc>
                        <a:spcAft>
                          <a:spcPts val="0"/>
                        </a:spcAft>
                        <a:tabLst/>
                      </a:pPr>
                      <a:r>
                        <a:rPr lang="en-US" sz="1050" b="0" kern="1200" dirty="0" err="1">
                          <a:solidFill>
                            <a:schemeClr val="dk1"/>
                          </a:solidFill>
                          <a:effectLst/>
                          <a:uFill>
                            <a:solidFill>
                              <a:srgbClr val="000000"/>
                            </a:solidFill>
                          </a:uFill>
                          <a:latin typeface="+mj-lt"/>
                          <a:ea typeface="+mn-ea"/>
                          <a:cs typeface="+mn-cs"/>
                        </a:rPr>
                        <a:t>IIaB</a:t>
                      </a:r>
                      <a:endParaRPr lang="ru-RU" sz="1050" b="0" kern="1200" dirty="0">
                        <a:solidFill>
                          <a:schemeClr val="dk1"/>
                        </a:solidFill>
                        <a:effectLst/>
                        <a:uFill>
                          <a:solidFill>
                            <a:srgbClr val="000000"/>
                          </a:solidFill>
                        </a:uFill>
                        <a:latin typeface="+mj-lt"/>
                        <a:ea typeface="+mn-ea"/>
                        <a:cs typeface="+mn-cs"/>
                      </a:endParaRPr>
                    </a:p>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108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Внутривенное введение </a:t>
                      </a:r>
                      <a:r>
                        <a:rPr lang="ru-RU" sz="1050" b="0" kern="1200" dirty="0" err="1">
                          <a:solidFill>
                            <a:schemeClr val="dk1"/>
                          </a:solidFill>
                          <a:effectLst/>
                          <a:uFill>
                            <a:solidFill>
                              <a:srgbClr val="000000"/>
                            </a:solidFill>
                          </a:uFill>
                          <a:latin typeface="+mj-lt"/>
                          <a:ea typeface="+mn-ea"/>
                          <a:cs typeface="+mn-cs"/>
                        </a:rPr>
                        <a:t>пропафенона</a:t>
                      </a:r>
                      <a:r>
                        <a:rPr lang="ru-RU" sz="1050" b="0" kern="1200" dirty="0">
                          <a:solidFill>
                            <a:schemeClr val="dk1"/>
                          </a:solidFill>
                          <a:effectLst/>
                          <a:uFill>
                            <a:solidFill>
                              <a:srgbClr val="000000"/>
                            </a:solidFill>
                          </a:uFill>
                          <a:latin typeface="+mj-lt"/>
                          <a:ea typeface="+mn-ea"/>
                          <a:cs typeface="+mn-cs"/>
                        </a:rPr>
                        <a:t> рекомендовано для купирования ФП продолжительностью до 48 </a:t>
                      </a:r>
                      <a:r>
                        <a:rPr lang="ru-RU" sz="1050" b="0" kern="1200" dirty="0" smtClean="0">
                          <a:solidFill>
                            <a:schemeClr val="dk1"/>
                          </a:solidFill>
                          <a:effectLst/>
                          <a:uFill>
                            <a:solidFill>
                              <a:srgbClr val="000000"/>
                            </a:solidFill>
                          </a:uFill>
                          <a:latin typeface="+mj-lt"/>
                          <a:ea typeface="+mn-ea"/>
                          <a:cs typeface="+mn-cs"/>
                        </a:rPr>
                        <a:t>часов           </a:t>
                      </a:r>
                      <a:r>
                        <a:rPr lang="ru-RU" sz="1050" b="0" kern="1200" dirty="0">
                          <a:solidFill>
                            <a:schemeClr val="dk1"/>
                          </a:solidFill>
                          <a:effectLst/>
                          <a:uFill>
                            <a:solidFill>
                              <a:srgbClr val="000000"/>
                            </a:solidFill>
                          </a:uFill>
                          <a:latin typeface="+mj-lt"/>
                          <a:ea typeface="+mn-ea"/>
                          <a:cs typeface="+mn-cs"/>
                        </a:rPr>
                        <a:t>у пациентов, не имеющих противопоказаний к применению препарата </a:t>
                      </a:r>
                    </a:p>
                  </a:txBody>
                  <a:tcPr marL="108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 </a:t>
                      </a:r>
                    </a:p>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2A</a:t>
                      </a:r>
                      <a:endParaRPr lang="ru-RU" sz="1050" b="0" kern="1200" dirty="0">
                        <a:solidFill>
                          <a:schemeClr val="dk1"/>
                        </a:solidFill>
                        <a:effectLst/>
                        <a:uFill>
                          <a:solidFill>
                            <a:srgbClr val="000000"/>
                          </a:solidFill>
                        </a:uFill>
                        <a:latin typeface="+mj-lt"/>
                        <a:ea typeface="+mn-ea"/>
                        <a:cs typeface="+mn-cs"/>
                      </a:endParaRPr>
                    </a:p>
                  </a:txBody>
                  <a:tcPr marL="108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 </a:t>
                      </a:r>
                    </a:p>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a:t>
                      </a:r>
                      <a:r>
                        <a:rPr lang="ru-RU" sz="1050" b="0" kern="1200" dirty="0">
                          <a:solidFill>
                            <a:schemeClr val="dk1"/>
                          </a:solidFill>
                          <a:effectLst/>
                          <a:uFill>
                            <a:solidFill>
                              <a:srgbClr val="000000"/>
                            </a:solidFill>
                          </a:uFill>
                          <a:latin typeface="+mj-lt"/>
                          <a:ea typeface="+mn-ea"/>
                          <a:cs typeface="+mn-cs"/>
                        </a:rPr>
                        <a:t>А</a:t>
                      </a:r>
                    </a:p>
                  </a:txBody>
                  <a:tcPr marL="108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34888">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Внутривенное введение </a:t>
                      </a:r>
                      <a:r>
                        <a:rPr lang="ru-RU" sz="1050" b="0" kern="1200" dirty="0" err="1">
                          <a:solidFill>
                            <a:schemeClr val="dk1"/>
                          </a:solidFill>
                          <a:effectLst/>
                          <a:uFill>
                            <a:solidFill>
                              <a:srgbClr val="000000"/>
                            </a:solidFill>
                          </a:uFill>
                          <a:latin typeface="+mj-lt"/>
                          <a:ea typeface="+mn-ea"/>
                          <a:cs typeface="+mn-cs"/>
                        </a:rPr>
                        <a:t>прокаинамида</a:t>
                      </a:r>
                      <a:r>
                        <a:rPr lang="ru-RU" sz="1050" b="0" kern="1200" dirty="0">
                          <a:solidFill>
                            <a:schemeClr val="dk1"/>
                          </a:solidFill>
                          <a:effectLst/>
                          <a:uFill>
                            <a:solidFill>
                              <a:srgbClr val="000000"/>
                            </a:solidFill>
                          </a:uFill>
                          <a:latin typeface="+mj-lt"/>
                          <a:ea typeface="+mn-ea"/>
                          <a:cs typeface="+mn-cs"/>
                        </a:rPr>
                        <a:t> рекомендовано для купирования ФП продолжительностью до 48 часов у пациентов, не имеющих противопоказаний к применению препарата </a:t>
                      </a:r>
                    </a:p>
                  </a:txBody>
                  <a:tcPr marL="108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 </a:t>
                      </a:r>
                    </a:p>
                    <a:p>
                      <a:pPr marL="0" indent="0" algn="ctr">
                        <a:lnSpc>
                          <a:spcPct val="100000"/>
                        </a:lnSpc>
                        <a:spcAft>
                          <a:spcPts val="0"/>
                        </a:spcAft>
                        <a:tabLst>
                          <a:tab pos="23813" algn="l"/>
                        </a:tabLst>
                      </a:pPr>
                      <a:r>
                        <a:rPr lang="en-US" sz="1050" b="0" kern="1200" dirty="0">
                          <a:solidFill>
                            <a:schemeClr val="dk1"/>
                          </a:solidFill>
                          <a:effectLst/>
                          <a:uFill>
                            <a:solidFill>
                              <a:srgbClr val="000000"/>
                            </a:solidFill>
                          </a:uFill>
                          <a:latin typeface="+mj-lt"/>
                          <a:ea typeface="+mn-ea"/>
                          <a:cs typeface="+mn-cs"/>
                        </a:rPr>
                        <a:t>2A</a:t>
                      </a:r>
                      <a:r>
                        <a:rPr lang="ru-RU" sz="1050" b="0" kern="1200" dirty="0">
                          <a:solidFill>
                            <a:schemeClr val="dk1"/>
                          </a:solidFill>
                          <a:effectLst/>
                          <a:uFill>
                            <a:solidFill>
                              <a:srgbClr val="000000"/>
                            </a:solidFill>
                          </a:uFill>
                          <a:latin typeface="+mj-lt"/>
                          <a:ea typeface="+mn-ea"/>
                          <a:cs typeface="+mn-cs"/>
                        </a:rPr>
                        <a:t> </a:t>
                      </a:r>
                    </a:p>
                  </a:txBody>
                  <a:tcPr marL="108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 </a:t>
                      </a:r>
                    </a:p>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a:t>
                      </a:r>
                      <a:r>
                        <a:rPr lang="ru-RU" sz="1050" b="0" kern="1200" dirty="0">
                          <a:solidFill>
                            <a:schemeClr val="dk1"/>
                          </a:solidFill>
                          <a:effectLst/>
                          <a:uFill>
                            <a:solidFill>
                              <a:srgbClr val="000000"/>
                            </a:solidFill>
                          </a:uFill>
                          <a:latin typeface="+mj-lt"/>
                          <a:ea typeface="+mn-ea"/>
                          <a:cs typeface="+mn-cs"/>
                        </a:rPr>
                        <a:t>С</a:t>
                      </a:r>
                    </a:p>
                  </a:txBody>
                  <a:tcPr marL="108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Внутривенное введение </a:t>
                      </a:r>
                      <a:r>
                        <a:rPr lang="ru-RU" sz="1050" b="0" kern="1200" dirty="0" err="1">
                          <a:solidFill>
                            <a:schemeClr val="dk1"/>
                          </a:solidFill>
                          <a:effectLst/>
                          <a:uFill>
                            <a:solidFill>
                              <a:srgbClr val="000000"/>
                            </a:solidFill>
                          </a:uFill>
                          <a:latin typeface="+mj-lt"/>
                          <a:ea typeface="+mn-ea"/>
                          <a:cs typeface="+mn-cs"/>
                        </a:rPr>
                        <a:t>амиодарона</a:t>
                      </a:r>
                      <a:r>
                        <a:rPr lang="ru-RU" sz="1050" b="0" kern="1200" dirty="0">
                          <a:solidFill>
                            <a:schemeClr val="dk1"/>
                          </a:solidFill>
                          <a:effectLst/>
                          <a:uFill>
                            <a:solidFill>
                              <a:srgbClr val="000000"/>
                            </a:solidFill>
                          </a:uFill>
                          <a:latin typeface="+mj-lt"/>
                          <a:ea typeface="+mn-ea"/>
                          <a:cs typeface="+mn-cs"/>
                        </a:rPr>
                        <a:t> рекомендовано для купирования ФП продолжительностью до 48 часов</a:t>
                      </a:r>
                      <a:r>
                        <a:rPr lang="ru-RU" sz="1050" b="0" kern="1200" dirty="0" smtClean="0">
                          <a:solidFill>
                            <a:schemeClr val="dk1"/>
                          </a:solidFill>
                          <a:effectLst/>
                          <a:uFill>
                            <a:solidFill>
                              <a:srgbClr val="000000"/>
                            </a:solidFill>
                          </a:uFill>
                          <a:latin typeface="+mj-lt"/>
                          <a:ea typeface="+mn-ea"/>
                          <a:cs typeface="+mn-cs"/>
                        </a:rPr>
                        <a:t>,           </a:t>
                      </a:r>
                      <a:r>
                        <a:rPr lang="ru-RU" sz="1050" b="0" kern="1200" dirty="0">
                          <a:solidFill>
                            <a:schemeClr val="dk1"/>
                          </a:solidFill>
                          <a:effectLst/>
                          <a:uFill>
                            <a:solidFill>
                              <a:srgbClr val="000000"/>
                            </a:solidFill>
                          </a:uFill>
                          <a:latin typeface="+mj-lt"/>
                          <a:ea typeface="+mn-ea"/>
                          <a:cs typeface="+mn-cs"/>
                        </a:rPr>
                        <a:t>у пациентов, не имеющих противопоказаний к применению препарата</a:t>
                      </a:r>
                    </a:p>
                  </a:txBody>
                  <a:tcPr marL="108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 </a:t>
                      </a:r>
                    </a:p>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1A</a:t>
                      </a:r>
                      <a:endParaRPr lang="ru-RU" sz="1050" b="0" kern="1200" dirty="0">
                        <a:solidFill>
                          <a:schemeClr val="dk1"/>
                        </a:solidFill>
                        <a:effectLst/>
                        <a:uFill>
                          <a:solidFill>
                            <a:srgbClr val="000000"/>
                          </a:solidFill>
                        </a:uFill>
                        <a:latin typeface="+mj-lt"/>
                        <a:ea typeface="+mn-ea"/>
                        <a:cs typeface="+mn-cs"/>
                      </a:endParaRPr>
                    </a:p>
                  </a:txBody>
                  <a:tcPr marL="108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 </a:t>
                      </a:r>
                    </a:p>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a:t>
                      </a:r>
                      <a:r>
                        <a:rPr lang="ru-RU" sz="1050" b="0" kern="1200" dirty="0">
                          <a:solidFill>
                            <a:schemeClr val="dk1"/>
                          </a:solidFill>
                          <a:effectLst/>
                          <a:uFill>
                            <a:solidFill>
                              <a:srgbClr val="000000"/>
                            </a:solidFill>
                          </a:uFill>
                          <a:latin typeface="+mj-lt"/>
                          <a:ea typeface="+mn-ea"/>
                          <a:cs typeface="+mn-cs"/>
                        </a:rPr>
                        <a:t>А</a:t>
                      </a:r>
                    </a:p>
                  </a:txBody>
                  <a:tcPr marL="108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21000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Внутривенное введение 4-Нитро-N-[(1RS)-1-(4-фторфенил)-2-(1-этилпиперидин-4-ил)этил] </a:t>
                      </a:r>
                      <a:r>
                        <a:rPr lang="ru-RU" sz="1050" b="0" kern="1200" dirty="0" err="1">
                          <a:solidFill>
                            <a:schemeClr val="dk1"/>
                          </a:solidFill>
                          <a:effectLst/>
                          <a:uFill>
                            <a:solidFill>
                              <a:srgbClr val="000000"/>
                            </a:solidFill>
                          </a:uFill>
                          <a:latin typeface="+mj-lt"/>
                          <a:ea typeface="+mn-ea"/>
                          <a:cs typeface="+mn-cs"/>
                        </a:rPr>
                        <a:t>бензамида</a:t>
                      </a:r>
                      <a:r>
                        <a:rPr lang="ru-RU" sz="1050" b="0" kern="1200" dirty="0">
                          <a:solidFill>
                            <a:schemeClr val="dk1"/>
                          </a:solidFill>
                          <a:effectLst/>
                          <a:uFill>
                            <a:solidFill>
                              <a:srgbClr val="000000"/>
                            </a:solidFill>
                          </a:uFill>
                          <a:latin typeface="+mj-lt"/>
                          <a:ea typeface="+mn-ea"/>
                          <a:cs typeface="+mn-cs"/>
                        </a:rPr>
                        <a:t> гидрохлорида рекомендовано для купирования ФП любой продолжительности, в том числе </a:t>
                      </a:r>
                      <a:r>
                        <a:rPr lang="ru-RU" sz="1050" b="0" kern="1200" dirty="0" err="1">
                          <a:solidFill>
                            <a:schemeClr val="dk1"/>
                          </a:solidFill>
                          <a:effectLst/>
                          <a:uFill>
                            <a:solidFill>
                              <a:srgbClr val="000000"/>
                            </a:solidFill>
                          </a:uFill>
                          <a:latin typeface="+mj-lt"/>
                          <a:ea typeface="+mn-ea"/>
                          <a:cs typeface="+mn-cs"/>
                        </a:rPr>
                        <a:t>персистирующей</a:t>
                      </a:r>
                      <a:r>
                        <a:rPr lang="ru-RU" sz="1050" b="0" kern="1200" dirty="0">
                          <a:solidFill>
                            <a:schemeClr val="dk1"/>
                          </a:solidFill>
                          <a:effectLst/>
                          <a:uFill>
                            <a:solidFill>
                              <a:srgbClr val="000000"/>
                            </a:solidFill>
                          </a:uFill>
                          <a:latin typeface="+mj-lt"/>
                          <a:ea typeface="+mn-ea"/>
                          <a:cs typeface="+mn-cs"/>
                        </a:rPr>
                        <a:t> и длительно </a:t>
                      </a:r>
                      <a:r>
                        <a:rPr lang="ru-RU" sz="1050" b="0" kern="1200" dirty="0" err="1">
                          <a:solidFill>
                            <a:schemeClr val="dk1"/>
                          </a:solidFill>
                          <a:effectLst/>
                          <a:uFill>
                            <a:solidFill>
                              <a:srgbClr val="000000"/>
                            </a:solidFill>
                          </a:uFill>
                          <a:latin typeface="+mj-lt"/>
                          <a:ea typeface="+mn-ea"/>
                          <a:cs typeface="+mn-cs"/>
                        </a:rPr>
                        <a:t>персистирующей</a:t>
                      </a:r>
                      <a:r>
                        <a:rPr lang="ru-RU" sz="1050" b="0" kern="1200" dirty="0">
                          <a:solidFill>
                            <a:schemeClr val="dk1"/>
                          </a:solidFill>
                          <a:effectLst/>
                          <a:uFill>
                            <a:solidFill>
                              <a:srgbClr val="000000"/>
                            </a:solidFill>
                          </a:uFill>
                          <a:latin typeface="+mj-lt"/>
                          <a:ea typeface="+mn-ea"/>
                          <a:cs typeface="+mn-cs"/>
                        </a:rPr>
                        <a:t> форм аритмии, у пациентов, не имеющих противопоказаний к применению препарата</a:t>
                      </a:r>
                    </a:p>
                  </a:txBody>
                  <a:tcPr marL="108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2A</a:t>
                      </a:r>
                      <a:endParaRPr lang="ru-RU" sz="1050" b="0" kern="1200" dirty="0">
                        <a:solidFill>
                          <a:schemeClr val="dk1"/>
                        </a:solidFill>
                        <a:effectLst/>
                        <a:uFill>
                          <a:solidFill>
                            <a:srgbClr val="000000"/>
                          </a:solidFill>
                        </a:uFill>
                        <a:latin typeface="+mj-lt"/>
                        <a:ea typeface="+mn-ea"/>
                        <a:cs typeface="+mn-cs"/>
                      </a:endParaRPr>
                    </a:p>
                  </a:txBody>
                  <a:tcPr marL="108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a:t>
                      </a:r>
                    </a:p>
                  </a:txBody>
                  <a:tcPr marL="108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0" y="1"/>
            <a:ext cx="4139952" cy="57742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01452" y="51470"/>
            <a:ext cx="4286572" cy="369332"/>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Медикаментозная </a:t>
            </a:r>
            <a:r>
              <a:rPr lang="ru-RU" sz="1800" b="1" dirty="0" err="1">
                <a:solidFill>
                  <a:srgbClr val="005DAC"/>
                </a:solidFill>
                <a:latin typeface="Calibri" panose="020F0502020204030204" pitchFamily="34" charset="0"/>
              </a:rPr>
              <a:t>кардиоверсия</a:t>
            </a:r>
            <a:r>
              <a:rPr lang="ru-RU" sz="1800" b="1" dirty="0">
                <a:solidFill>
                  <a:srgbClr val="005DAC"/>
                </a:solidFill>
                <a:latin typeface="Calibri" panose="020F0502020204030204" pitchFamily="34" charset="0"/>
              </a:rPr>
              <a:t> </a:t>
            </a: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27937686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6"/>
          <p:cNvGraphicFramePr>
            <a:graphicFrameLocks noGrp="1"/>
          </p:cNvGraphicFramePr>
          <p:nvPr>
            <p:ph idx="1"/>
            <p:extLst>
              <p:ext uri="{D42A27DB-BD31-4B8C-83A1-F6EECF244321}">
                <p14:modId xmlns:p14="http://schemas.microsoft.com/office/powerpoint/2010/main" val="4093573515"/>
              </p:ext>
            </p:extLst>
          </p:nvPr>
        </p:nvGraphicFramePr>
        <p:xfrm>
          <a:off x="539551" y="843558"/>
          <a:ext cx="7560840" cy="2814300"/>
        </p:xfrm>
        <a:graphic>
          <a:graphicData uri="http://schemas.openxmlformats.org/drawingml/2006/table">
            <a:tbl>
              <a:tblPr firstRow="1" bandRow="1">
                <a:tableStyleId>{B301B821-A1FF-4177-AEE7-76D212191A09}</a:tableStyleId>
              </a:tblPr>
              <a:tblGrid>
                <a:gridCol w="6596028">
                  <a:extLst>
                    <a:ext uri="{9D8B030D-6E8A-4147-A177-3AD203B41FA5}">
                      <a16:colId xmlns:a16="http://schemas.microsoft.com/office/drawing/2014/main" val="20000"/>
                    </a:ext>
                  </a:extLst>
                </a:gridCol>
                <a:gridCol w="533013">
                  <a:extLst>
                    <a:ext uri="{9D8B030D-6E8A-4147-A177-3AD203B41FA5}">
                      <a16:colId xmlns:a16="http://schemas.microsoft.com/office/drawing/2014/main" val="20001"/>
                    </a:ext>
                  </a:extLst>
                </a:gridCol>
                <a:gridCol w="431799">
                  <a:extLst>
                    <a:ext uri="{9D8B030D-6E8A-4147-A177-3AD203B41FA5}">
                      <a16:colId xmlns:a16="http://schemas.microsoft.com/office/drawing/2014/main" val="20002"/>
                    </a:ext>
                  </a:extLst>
                </a:gridCol>
              </a:tblGrid>
              <a:tr h="27325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Плановая электрическая </a:t>
                      </a:r>
                      <a:r>
                        <a:rPr lang="ru-RU" sz="1050" b="0" kern="1200" dirty="0" err="1">
                          <a:solidFill>
                            <a:schemeClr val="dk1"/>
                          </a:solidFill>
                          <a:effectLst/>
                          <a:uFill>
                            <a:solidFill>
                              <a:srgbClr val="000000"/>
                            </a:solidFill>
                          </a:uFill>
                          <a:latin typeface="+mj-lt"/>
                          <a:ea typeface="+mn-ea"/>
                          <a:cs typeface="+mn-cs"/>
                        </a:rPr>
                        <a:t>кардиоверсия</a:t>
                      </a:r>
                      <a:r>
                        <a:rPr lang="ru-RU" sz="1050" b="0" kern="1200" dirty="0">
                          <a:solidFill>
                            <a:schemeClr val="dk1"/>
                          </a:solidFill>
                          <a:effectLst/>
                          <a:uFill>
                            <a:solidFill>
                              <a:srgbClr val="000000"/>
                            </a:solidFill>
                          </a:uFill>
                          <a:latin typeface="+mj-lt"/>
                          <a:ea typeface="+mn-ea"/>
                          <a:cs typeface="+mn-cs"/>
                        </a:rPr>
                        <a:t> с целью купирования аритмии рекомендуется при неэффективности ААП, противопоказании к их применению, а также в случае, если лечащий врач и пациент отдают предпочтение этому способу восстановления ритма </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 </a:t>
                      </a:r>
                    </a:p>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 </a:t>
                      </a:r>
                    </a:p>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a:t>
                      </a:r>
                      <a:r>
                        <a:rPr lang="ru-RU" sz="1050" b="0" kern="1200" dirty="0">
                          <a:solidFill>
                            <a:schemeClr val="dk1"/>
                          </a:solidFill>
                          <a:effectLst/>
                          <a:uFill>
                            <a:solidFill>
                              <a:srgbClr val="000000"/>
                            </a:solidFill>
                          </a:uFill>
                          <a:latin typeface="+mj-lt"/>
                          <a:ea typeface="+mn-ea"/>
                          <a:cs typeface="+mn-cs"/>
                        </a:rPr>
                        <a:t>С</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Предварительное назначение </a:t>
                      </a:r>
                      <a:r>
                        <a:rPr lang="ru-RU" sz="1050" b="0" kern="1200" dirty="0" err="1">
                          <a:solidFill>
                            <a:schemeClr val="dk1"/>
                          </a:solidFill>
                          <a:effectLst/>
                          <a:uFill>
                            <a:solidFill>
                              <a:srgbClr val="000000"/>
                            </a:solidFill>
                          </a:uFill>
                          <a:latin typeface="+mj-lt"/>
                          <a:ea typeface="+mn-ea"/>
                          <a:cs typeface="+mn-cs"/>
                        </a:rPr>
                        <a:t>амиодарона</a:t>
                      </a:r>
                      <a:r>
                        <a:rPr lang="ru-RU" sz="1050" b="0" kern="1200" dirty="0">
                          <a:solidFill>
                            <a:schemeClr val="dk1"/>
                          </a:solidFill>
                          <a:effectLst/>
                          <a:uFill>
                            <a:solidFill>
                              <a:srgbClr val="000000"/>
                            </a:solidFill>
                          </a:uFill>
                          <a:latin typeface="+mj-lt"/>
                          <a:ea typeface="+mn-ea"/>
                          <a:cs typeface="+mn-cs"/>
                        </a:rPr>
                        <a:t>, </a:t>
                      </a:r>
                      <a:r>
                        <a:rPr lang="ru-RU" sz="1050" b="0" kern="1200" dirty="0" err="1">
                          <a:solidFill>
                            <a:schemeClr val="dk1"/>
                          </a:solidFill>
                          <a:effectLst/>
                          <a:uFill>
                            <a:solidFill>
                              <a:srgbClr val="000000"/>
                            </a:solidFill>
                          </a:uFill>
                          <a:latin typeface="+mj-lt"/>
                          <a:ea typeface="+mn-ea"/>
                          <a:cs typeface="+mn-cs"/>
                        </a:rPr>
                        <a:t>соталола</a:t>
                      </a:r>
                      <a:r>
                        <a:rPr lang="ru-RU" sz="1050" b="0" kern="1200" dirty="0">
                          <a:solidFill>
                            <a:schemeClr val="dk1"/>
                          </a:solidFill>
                          <a:effectLst/>
                          <a:uFill>
                            <a:solidFill>
                              <a:srgbClr val="000000"/>
                            </a:solidFill>
                          </a:uFill>
                          <a:latin typeface="+mj-lt"/>
                          <a:ea typeface="+mn-ea"/>
                          <a:cs typeface="+mn-cs"/>
                        </a:rPr>
                        <a:t> или </a:t>
                      </a:r>
                      <a:r>
                        <a:rPr lang="ru-RU" sz="1050" b="0" kern="1200" dirty="0" err="1">
                          <a:solidFill>
                            <a:schemeClr val="dk1"/>
                          </a:solidFill>
                          <a:effectLst/>
                          <a:uFill>
                            <a:solidFill>
                              <a:srgbClr val="000000"/>
                            </a:solidFill>
                          </a:uFill>
                          <a:latin typeface="+mj-lt"/>
                          <a:ea typeface="+mn-ea"/>
                          <a:cs typeface="+mn-cs"/>
                        </a:rPr>
                        <a:t>пропафенона</a:t>
                      </a:r>
                      <a:r>
                        <a:rPr lang="ru-RU" sz="1050" b="0" kern="1200" dirty="0">
                          <a:solidFill>
                            <a:schemeClr val="dk1"/>
                          </a:solidFill>
                          <a:effectLst/>
                          <a:uFill>
                            <a:solidFill>
                              <a:srgbClr val="000000"/>
                            </a:solidFill>
                          </a:uFill>
                          <a:latin typeface="+mj-lt"/>
                          <a:ea typeface="+mn-ea"/>
                          <a:cs typeface="+mn-cs"/>
                        </a:rPr>
                        <a:t> рекомендовано рассматривать для повышения эффективности электрической </a:t>
                      </a:r>
                      <a:r>
                        <a:rPr lang="ru-RU" sz="1050" b="0" kern="1200" dirty="0" err="1">
                          <a:solidFill>
                            <a:schemeClr val="dk1"/>
                          </a:solidFill>
                          <a:effectLst/>
                          <a:uFill>
                            <a:solidFill>
                              <a:srgbClr val="000000"/>
                            </a:solidFill>
                          </a:uFill>
                          <a:latin typeface="+mj-lt"/>
                          <a:ea typeface="+mn-ea"/>
                          <a:cs typeface="+mn-cs"/>
                        </a:rPr>
                        <a:t>кардиоверсии</a:t>
                      </a:r>
                      <a:r>
                        <a:rPr lang="ru-RU" sz="1050" b="0" kern="1200" dirty="0">
                          <a:solidFill>
                            <a:schemeClr val="dk1"/>
                          </a:solidFill>
                          <a:effectLst/>
                          <a:uFill>
                            <a:solidFill>
                              <a:srgbClr val="000000"/>
                            </a:solidFill>
                          </a:uFill>
                          <a:latin typeface="+mj-lt"/>
                          <a:ea typeface="+mn-ea"/>
                          <a:cs typeface="+mn-cs"/>
                        </a:rPr>
                        <a:t> и профилактики рецидивов ФП</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2B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 </a:t>
                      </a:r>
                      <a:r>
                        <a:rPr lang="en-US" sz="1050" b="0" kern="1200" dirty="0" err="1">
                          <a:solidFill>
                            <a:schemeClr val="dk1"/>
                          </a:solidFill>
                          <a:effectLst/>
                          <a:uFill>
                            <a:solidFill>
                              <a:srgbClr val="000000"/>
                            </a:solidFill>
                          </a:uFill>
                          <a:latin typeface="+mj-lt"/>
                          <a:ea typeface="+mn-ea"/>
                          <a:cs typeface="+mn-cs"/>
                        </a:rPr>
                        <a:t>IIaB</a:t>
                      </a:r>
                      <a:endParaRPr lang="ru-RU" sz="1050" b="0" kern="1200" dirty="0">
                        <a:solidFill>
                          <a:schemeClr val="dk1"/>
                        </a:solidFill>
                        <a:effectLst/>
                        <a:uFill>
                          <a:solidFill>
                            <a:srgbClr val="000000"/>
                          </a:solidFill>
                        </a:uFill>
                        <a:latin typeface="+mj-lt"/>
                        <a:ea typeface="+mn-ea"/>
                        <a:cs typeface="+mn-cs"/>
                      </a:endParaRPr>
                    </a:p>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34888">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Проведение неотложной </a:t>
                      </a:r>
                      <a:r>
                        <a:rPr lang="ru-RU" sz="1050" b="0" kern="1200" dirty="0" err="1">
                          <a:solidFill>
                            <a:schemeClr val="dk1"/>
                          </a:solidFill>
                          <a:effectLst/>
                          <a:uFill>
                            <a:solidFill>
                              <a:srgbClr val="000000"/>
                            </a:solidFill>
                          </a:uFill>
                          <a:latin typeface="+mj-lt"/>
                          <a:ea typeface="+mn-ea"/>
                          <a:cs typeface="+mn-cs"/>
                        </a:rPr>
                        <a:t>кардиоверсии</a:t>
                      </a:r>
                      <a:r>
                        <a:rPr lang="ru-RU" sz="1050" b="0" kern="1200" dirty="0">
                          <a:solidFill>
                            <a:schemeClr val="dk1"/>
                          </a:solidFill>
                          <a:effectLst/>
                          <a:uFill>
                            <a:solidFill>
                              <a:srgbClr val="000000"/>
                            </a:solidFill>
                          </a:uFill>
                          <a:latin typeface="+mj-lt"/>
                          <a:ea typeface="+mn-ea"/>
                          <a:cs typeface="+mn-cs"/>
                        </a:rPr>
                        <a:t> для купирования аритмии рекомендуется пациентам с ФП и синдромом преждевременного возбуждения желудочков при наличии высокой частоты ритма желудочков и нестабильной гемодинамики</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4C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0">
                <a:tc gridSpan="3">
                  <a:txBody>
                    <a:bodyPr/>
                    <a:lstStyle/>
                    <a:p>
                      <a:pPr marL="0" indent="28575" algn="l" defTabSz="914400" rtl="0" eaLnBrk="1" latinLnBrk="0" hangingPunct="1">
                        <a:lnSpc>
                          <a:spcPct val="150000"/>
                        </a:lnSpc>
                        <a:spcAft>
                          <a:spcPts val="0"/>
                        </a:spcAft>
                        <a:tabLst>
                          <a:tab pos="449263" algn="l"/>
                          <a:tab pos="1371600" algn="l"/>
                          <a:tab pos="1828800" algn="l"/>
                          <a:tab pos="2286000" algn="l"/>
                          <a:tab pos="2743200" algn="l"/>
                          <a:tab pos="3200400" algn="l"/>
                          <a:tab pos="3657600" algn="l"/>
                          <a:tab pos="4114800" algn="l"/>
                          <a:tab pos="4572000" algn="l"/>
                          <a:tab pos="5029200" algn="l"/>
                          <a:tab pos="5486400" algn="l"/>
                        </a:tabLst>
                      </a:pPr>
                      <a:r>
                        <a:rPr lang="ru-RU" sz="1200" b="1" kern="1200" dirty="0">
                          <a:ln>
                            <a:noFill/>
                          </a:ln>
                          <a:solidFill>
                            <a:schemeClr val="tx1"/>
                          </a:solidFill>
                          <a:latin typeface="+mj-lt"/>
                          <a:ea typeface="+mn-ea"/>
                          <a:cs typeface="+mn-cs"/>
                        </a:rPr>
                        <a:t>Профилактика инсульта у пациентов с ФП/ТП при проведении </a:t>
                      </a:r>
                      <a:r>
                        <a:rPr lang="ru-RU" sz="1200" b="1" kern="1200" dirty="0" err="1">
                          <a:ln>
                            <a:noFill/>
                          </a:ln>
                          <a:solidFill>
                            <a:schemeClr val="tx1"/>
                          </a:solidFill>
                          <a:latin typeface="+mj-lt"/>
                          <a:ea typeface="+mn-ea"/>
                          <a:cs typeface="+mn-cs"/>
                        </a:rPr>
                        <a:t>кардиоверсии</a:t>
                      </a:r>
                      <a:r>
                        <a:rPr lang="ru-RU" sz="1200" b="1" kern="1200" dirty="0">
                          <a:ln>
                            <a:noFill/>
                          </a:ln>
                          <a:solidFill>
                            <a:schemeClr val="tx1"/>
                          </a:solidFill>
                          <a:latin typeface="+mj-lt"/>
                          <a:ea typeface="+mn-ea"/>
                          <a:cs typeface="+mn-cs"/>
                        </a:rPr>
                        <a:t> </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hMerge="1">
                  <a:txBody>
                    <a:bodyPr/>
                    <a:lstStyle/>
                    <a:p>
                      <a:endParaRPr lang="ru-R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hMerge="1">
                  <a:txBody>
                    <a:bodyPr/>
                    <a:lstStyle/>
                    <a:p>
                      <a:pPr marL="0" indent="20638" algn="just">
                        <a:lnSpc>
                          <a:spcPct val="150000"/>
                        </a:lnSpc>
                        <a:spcAft>
                          <a:spcPts val="0"/>
                        </a:spcAft>
                        <a:tabLst/>
                      </a:pPr>
                      <a:endParaRPr lang="ru-RU" sz="1800" b="0" dirty="0">
                        <a:solidFill>
                          <a:srgbClr val="000000"/>
                        </a:solidFill>
                        <a:effectLst/>
                        <a:uFill>
                          <a:solidFill>
                            <a:srgbClr val="000000"/>
                          </a:solidFill>
                        </a:uFill>
                        <a:latin typeface="Cambria" panose="02040503050406030204" pitchFamily="18" charset="0"/>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21000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При любом способе восстановления синусового ритма, в </a:t>
                      </a:r>
                      <a:r>
                        <a:rPr lang="ru-RU" sz="1050" b="0" kern="1200" dirty="0" err="1">
                          <a:solidFill>
                            <a:schemeClr val="dk1"/>
                          </a:solidFill>
                          <a:effectLst/>
                          <a:uFill>
                            <a:solidFill>
                              <a:srgbClr val="000000"/>
                            </a:solidFill>
                          </a:uFill>
                          <a:latin typeface="+mj-lt"/>
                          <a:ea typeface="+mn-ea"/>
                          <a:cs typeface="+mn-cs"/>
                        </a:rPr>
                        <a:t>срокии</a:t>
                      </a:r>
                      <a:r>
                        <a:rPr lang="ru-RU" sz="1050" b="0" kern="1200" dirty="0">
                          <a:solidFill>
                            <a:schemeClr val="dk1"/>
                          </a:solidFill>
                          <a:effectLst/>
                          <a:uFill>
                            <a:solidFill>
                              <a:srgbClr val="000000"/>
                            </a:solidFill>
                          </a:uFill>
                          <a:latin typeface="+mj-lt"/>
                          <a:ea typeface="+mn-ea"/>
                          <a:cs typeface="+mn-cs"/>
                        </a:rPr>
                        <a:t> до 48 часов от начала пароксизма ФП, пациенту, который не получает </a:t>
                      </a:r>
                      <a:r>
                        <a:rPr lang="ru-RU" sz="1050" b="0" kern="1200" dirty="0" err="1">
                          <a:solidFill>
                            <a:schemeClr val="dk1"/>
                          </a:solidFill>
                          <a:effectLst/>
                          <a:uFill>
                            <a:solidFill>
                              <a:srgbClr val="000000"/>
                            </a:solidFill>
                          </a:uFill>
                          <a:latin typeface="+mj-lt"/>
                          <a:ea typeface="+mn-ea"/>
                          <a:cs typeface="+mn-cs"/>
                        </a:rPr>
                        <a:t>антикоагулянтную</a:t>
                      </a:r>
                      <a:r>
                        <a:rPr lang="ru-RU" sz="1050" b="0" kern="1200" dirty="0">
                          <a:solidFill>
                            <a:schemeClr val="dk1"/>
                          </a:solidFill>
                          <a:effectLst/>
                          <a:uFill>
                            <a:solidFill>
                              <a:srgbClr val="000000"/>
                            </a:solidFill>
                          </a:uFill>
                          <a:latin typeface="+mj-lt"/>
                          <a:ea typeface="+mn-ea"/>
                          <a:cs typeface="+mn-cs"/>
                        </a:rPr>
                        <a:t> терапию, рекомендовано как можно быстрее начать введение гепарина натрия или </a:t>
                      </a:r>
                      <a:r>
                        <a:rPr lang="ru-RU" sz="1050" b="0" kern="1200" dirty="0" err="1">
                          <a:solidFill>
                            <a:schemeClr val="dk1"/>
                          </a:solidFill>
                          <a:effectLst/>
                          <a:uFill>
                            <a:solidFill>
                              <a:srgbClr val="000000"/>
                            </a:solidFill>
                          </a:uFill>
                          <a:latin typeface="+mj-lt"/>
                          <a:ea typeface="+mn-ea"/>
                          <a:cs typeface="+mn-cs"/>
                        </a:rPr>
                        <a:t>эноксапарина</a:t>
                      </a:r>
                      <a:r>
                        <a:rPr lang="ru-RU" sz="1050" b="0" kern="1200" dirty="0">
                          <a:solidFill>
                            <a:schemeClr val="dk1"/>
                          </a:solidFill>
                          <a:effectLst/>
                          <a:uFill>
                            <a:solidFill>
                              <a:srgbClr val="000000"/>
                            </a:solidFill>
                          </a:uFill>
                          <a:latin typeface="+mj-lt"/>
                          <a:ea typeface="+mn-ea"/>
                          <a:cs typeface="+mn-cs"/>
                        </a:rPr>
                        <a:t> натрия в дозах, одобренных для лечения венозного тромбоза</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3B</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p>
                      <a:pPr marL="0" indent="0" algn="ctr">
                        <a:lnSpc>
                          <a:spcPct val="100000"/>
                        </a:lnSpc>
                        <a:spcAft>
                          <a:spcPts val="0"/>
                        </a:spcAft>
                        <a:tabLst/>
                      </a:pPr>
                      <a:r>
                        <a:rPr lang="en-US" sz="1050" b="0" kern="1200" dirty="0" err="1">
                          <a:solidFill>
                            <a:schemeClr val="dk1"/>
                          </a:solidFill>
                          <a:effectLst/>
                          <a:uFill>
                            <a:solidFill>
                              <a:srgbClr val="000000"/>
                            </a:solidFill>
                          </a:uFill>
                          <a:latin typeface="+mj-lt"/>
                          <a:ea typeface="+mn-ea"/>
                          <a:cs typeface="+mn-cs"/>
                        </a:rPr>
                        <a:t>IIaB</a:t>
                      </a:r>
                      <a:endParaRPr lang="ru-RU" sz="1050" b="0" kern="1200" dirty="0">
                        <a:solidFill>
                          <a:schemeClr val="dk1"/>
                        </a:solidFill>
                        <a:effectLst/>
                        <a:uFill>
                          <a:solidFill>
                            <a:srgbClr val="000000"/>
                          </a:solidFill>
                        </a:uFill>
                        <a:latin typeface="+mj-lt"/>
                        <a:ea typeface="+mn-ea"/>
                        <a:cs typeface="+mn-cs"/>
                      </a:endParaRPr>
                    </a:p>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0" y="1"/>
            <a:ext cx="3779912" cy="57742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01452" y="51470"/>
            <a:ext cx="4286572" cy="369332"/>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Электрическая </a:t>
            </a:r>
            <a:r>
              <a:rPr lang="ru-RU" sz="1800" b="1" dirty="0" err="1">
                <a:solidFill>
                  <a:srgbClr val="005DAC"/>
                </a:solidFill>
                <a:latin typeface="Calibri" panose="020F0502020204030204" pitchFamily="34" charset="0"/>
              </a:rPr>
              <a:t>кардиоверсия</a:t>
            </a:r>
            <a:r>
              <a:rPr lang="ru-RU" sz="1800" b="1" dirty="0">
                <a:solidFill>
                  <a:srgbClr val="005DAC"/>
                </a:solidFill>
                <a:latin typeface="Calibri" panose="020F0502020204030204" pitchFamily="34" charset="0"/>
              </a:rPr>
              <a:t> </a:t>
            </a: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168569822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0" y="1"/>
            <a:ext cx="6372200" cy="5370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Заголовок 1"/>
          <p:cNvSpPr>
            <a:spLocks noGrp="1"/>
          </p:cNvSpPr>
          <p:nvPr>
            <p:ph type="title"/>
          </p:nvPr>
        </p:nvSpPr>
        <p:spPr>
          <a:xfrm>
            <a:off x="501452" y="51470"/>
            <a:ext cx="6302796" cy="369332"/>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Профилактика рецидивов фибрилляции предсердий</a:t>
            </a:r>
          </a:p>
        </p:txBody>
      </p:sp>
      <p:graphicFrame>
        <p:nvGraphicFramePr>
          <p:cNvPr id="6" name="Содержимое 6"/>
          <p:cNvGraphicFramePr>
            <a:graphicFrameLocks noGrp="1"/>
          </p:cNvGraphicFramePr>
          <p:nvPr>
            <p:ph idx="1"/>
            <p:extLst>
              <p:ext uri="{D42A27DB-BD31-4B8C-83A1-F6EECF244321}">
                <p14:modId xmlns:p14="http://schemas.microsoft.com/office/powerpoint/2010/main" val="1803217741"/>
              </p:ext>
            </p:extLst>
          </p:nvPr>
        </p:nvGraphicFramePr>
        <p:xfrm>
          <a:off x="3907160" y="712421"/>
          <a:ext cx="4787156" cy="4300200"/>
        </p:xfrm>
        <a:graphic>
          <a:graphicData uri="http://schemas.openxmlformats.org/drawingml/2006/table">
            <a:tbl>
              <a:tblPr firstRow="1" bandRow="1">
                <a:tableStyleId>{B301B821-A1FF-4177-AEE7-76D212191A09}</a:tableStyleId>
              </a:tblPr>
              <a:tblGrid>
                <a:gridCol w="3905200">
                  <a:extLst>
                    <a:ext uri="{9D8B030D-6E8A-4147-A177-3AD203B41FA5}">
                      <a16:colId xmlns:a16="http://schemas.microsoft.com/office/drawing/2014/main" val="20000"/>
                    </a:ext>
                  </a:extLst>
                </a:gridCol>
                <a:gridCol w="505438">
                  <a:extLst>
                    <a:ext uri="{9D8B030D-6E8A-4147-A177-3AD203B41FA5}">
                      <a16:colId xmlns:a16="http://schemas.microsoft.com/office/drawing/2014/main" val="20001"/>
                    </a:ext>
                  </a:extLst>
                </a:gridCol>
                <a:gridCol w="376518">
                  <a:extLst>
                    <a:ext uri="{9D8B030D-6E8A-4147-A177-3AD203B41FA5}">
                      <a16:colId xmlns:a16="http://schemas.microsoft.com/office/drawing/2014/main" val="20002"/>
                    </a:ext>
                  </a:extLst>
                </a:gridCol>
              </a:tblGrid>
              <a:tr h="27325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374820">
                <a:tc>
                  <a:txBody>
                    <a:bodyPr/>
                    <a:lstStyle/>
                    <a:p>
                      <a:pPr marL="0" indent="0" algn="just">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Назначение ингибиторов </a:t>
                      </a:r>
                      <a:r>
                        <a:rPr lang="ru-RU" sz="1100" b="0" kern="1200" dirty="0" err="1">
                          <a:solidFill>
                            <a:schemeClr val="dk1"/>
                          </a:solidFill>
                          <a:effectLst/>
                          <a:uFill>
                            <a:solidFill>
                              <a:srgbClr val="000000"/>
                            </a:solidFill>
                          </a:uFill>
                          <a:latin typeface="+mj-lt"/>
                          <a:ea typeface="+mn-ea"/>
                          <a:cs typeface="+mn-cs"/>
                        </a:rPr>
                        <a:t>ангиотензин</a:t>
                      </a:r>
                      <a:r>
                        <a:rPr lang="ru-RU" sz="1100" b="0" kern="1200" dirty="0">
                          <a:solidFill>
                            <a:schemeClr val="dk1"/>
                          </a:solidFill>
                          <a:effectLst/>
                          <a:uFill>
                            <a:solidFill>
                              <a:srgbClr val="000000"/>
                            </a:solidFill>
                          </a:uFill>
                          <a:latin typeface="+mj-lt"/>
                          <a:ea typeface="+mn-ea"/>
                          <a:cs typeface="+mn-cs"/>
                        </a:rPr>
                        <a:t>-превращающего фермента (АПФ) и антагонистов </a:t>
                      </a:r>
                      <a:r>
                        <a:rPr lang="ru-RU" sz="1100" b="0" kern="1200" dirty="0" err="1">
                          <a:solidFill>
                            <a:schemeClr val="dk1"/>
                          </a:solidFill>
                          <a:effectLst/>
                          <a:uFill>
                            <a:solidFill>
                              <a:srgbClr val="000000"/>
                            </a:solidFill>
                          </a:uFill>
                          <a:latin typeface="+mj-lt"/>
                          <a:ea typeface="+mn-ea"/>
                          <a:cs typeface="+mn-cs"/>
                        </a:rPr>
                        <a:t>ангиотензина</a:t>
                      </a:r>
                      <a:r>
                        <a:rPr lang="ru-RU" sz="1100" b="0" kern="1200" dirty="0">
                          <a:solidFill>
                            <a:schemeClr val="dk1"/>
                          </a:solidFill>
                          <a:effectLst/>
                          <a:uFill>
                            <a:solidFill>
                              <a:srgbClr val="000000"/>
                            </a:solidFill>
                          </a:uFill>
                          <a:latin typeface="+mj-lt"/>
                          <a:ea typeface="+mn-ea"/>
                          <a:cs typeface="+mn-cs"/>
                        </a:rPr>
                        <a:t> </a:t>
                      </a:r>
                      <a:r>
                        <a:rPr lang="ru-RU" sz="1100" b="0" kern="1200" dirty="0" smtClean="0">
                          <a:solidFill>
                            <a:schemeClr val="dk1"/>
                          </a:solidFill>
                          <a:effectLst/>
                          <a:uFill>
                            <a:solidFill>
                              <a:srgbClr val="000000"/>
                            </a:solidFill>
                          </a:uFill>
                          <a:latin typeface="+mj-lt"/>
                          <a:ea typeface="+mn-ea"/>
                          <a:cs typeface="+mn-cs"/>
                        </a:rPr>
                        <a:t>                                        </a:t>
                      </a:r>
                      <a:r>
                        <a:rPr lang="en-US" sz="1100" b="0" kern="1200" dirty="0" smtClean="0">
                          <a:solidFill>
                            <a:schemeClr val="dk1"/>
                          </a:solidFill>
                          <a:effectLst/>
                          <a:uFill>
                            <a:solidFill>
                              <a:srgbClr val="000000"/>
                            </a:solidFill>
                          </a:uFill>
                          <a:latin typeface="+mj-lt"/>
                          <a:ea typeface="+mn-ea"/>
                          <a:cs typeface="+mn-cs"/>
                        </a:rPr>
                        <a:t>II</a:t>
                      </a:r>
                      <a:r>
                        <a:rPr lang="ru-RU" sz="1100" b="0" kern="1200" dirty="0" smtClean="0">
                          <a:solidFill>
                            <a:schemeClr val="dk1"/>
                          </a:solidFill>
                          <a:effectLst/>
                          <a:uFill>
                            <a:solidFill>
                              <a:srgbClr val="000000"/>
                            </a:solidFill>
                          </a:uFill>
                          <a:latin typeface="+mj-lt"/>
                          <a:ea typeface="+mn-ea"/>
                          <a:cs typeface="+mn-cs"/>
                        </a:rPr>
                        <a:t> </a:t>
                      </a:r>
                      <a:r>
                        <a:rPr lang="ru-RU" sz="1100" b="0" kern="1200" dirty="0">
                          <a:solidFill>
                            <a:schemeClr val="dk1"/>
                          </a:solidFill>
                          <a:effectLst/>
                          <a:uFill>
                            <a:solidFill>
                              <a:srgbClr val="000000"/>
                            </a:solidFill>
                          </a:uFill>
                          <a:latin typeface="+mj-lt"/>
                          <a:ea typeface="+mn-ea"/>
                          <a:cs typeface="+mn-cs"/>
                        </a:rPr>
                        <a:t>рекомендовано для профилактики ФП пациентам с СН </a:t>
                      </a:r>
                      <a:r>
                        <a:rPr lang="ru-RU" sz="1100" b="0" kern="1200" dirty="0" smtClean="0">
                          <a:solidFill>
                            <a:schemeClr val="dk1"/>
                          </a:solidFill>
                          <a:effectLst/>
                          <a:uFill>
                            <a:solidFill>
                              <a:srgbClr val="000000"/>
                            </a:solidFill>
                          </a:uFill>
                          <a:latin typeface="+mj-lt"/>
                          <a:ea typeface="+mn-ea"/>
                          <a:cs typeface="+mn-cs"/>
                        </a:rPr>
                        <a:t>                       и </a:t>
                      </a:r>
                      <a:r>
                        <a:rPr lang="ru-RU" sz="1100" b="0" kern="1200" dirty="0">
                          <a:solidFill>
                            <a:schemeClr val="dk1"/>
                          </a:solidFill>
                          <a:effectLst/>
                          <a:uFill>
                            <a:solidFill>
                              <a:srgbClr val="000000"/>
                            </a:solidFill>
                          </a:uFill>
                          <a:latin typeface="+mj-lt"/>
                          <a:ea typeface="+mn-ea"/>
                          <a:cs typeface="+mn-cs"/>
                        </a:rPr>
                        <a:t>сниженной ФВ ЛЖ</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1</a:t>
                      </a:r>
                      <a:r>
                        <a:rPr lang="en-US" sz="1100" b="0" kern="1200" dirty="0">
                          <a:solidFill>
                            <a:schemeClr val="dk1"/>
                          </a:solidFill>
                          <a:effectLst/>
                          <a:uFill>
                            <a:solidFill>
                              <a:srgbClr val="000000"/>
                            </a:solidFill>
                          </a:uFill>
                          <a:latin typeface="+mj-lt"/>
                          <a:ea typeface="+mn-ea"/>
                          <a:cs typeface="+mn-cs"/>
                        </a:rPr>
                        <a:t>A</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100" b="0" kern="1200" dirty="0" err="1">
                          <a:solidFill>
                            <a:schemeClr val="dk1"/>
                          </a:solidFill>
                          <a:effectLst/>
                          <a:uFill>
                            <a:solidFill>
                              <a:srgbClr val="000000"/>
                            </a:solidFill>
                          </a:uFill>
                          <a:latin typeface="+mj-lt"/>
                          <a:ea typeface="+mn-ea"/>
                          <a:cs typeface="+mn-cs"/>
                        </a:rPr>
                        <a:t>IIaB</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368796">
                <a:tc>
                  <a:txBody>
                    <a:bodyPr/>
                    <a:lstStyle/>
                    <a:p>
                      <a:pPr marL="0" indent="0" algn="just">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Назначение ингибиторов АПФ и антагонистов </a:t>
                      </a:r>
                      <a:r>
                        <a:rPr lang="ru-RU" sz="1100" b="0" kern="1200" dirty="0" err="1">
                          <a:solidFill>
                            <a:schemeClr val="dk1"/>
                          </a:solidFill>
                          <a:effectLst/>
                          <a:uFill>
                            <a:solidFill>
                              <a:srgbClr val="000000"/>
                            </a:solidFill>
                          </a:uFill>
                          <a:latin typeface="+mj-lt"/>
                          <a:ea typeface="+mn-ea"/>
                          <a:cs typeface="+mn-cs"/>
                        </a:rPr>
                        <a:t>ангиотензина</a:t>
                      </a:r>
                      <a:r>
                        <a:rPr lang="ru-RU" sz="1100" b="0" kern="1200" dirty="0">
                          <a:solidFill>
                            <a:schemeClr val="dk1"/>
                          </a:solidFill>
                          <a:effectLst/>
                          <a:uFill>
                            <a:solidFill>
                              <a:srgbClr val="000000"/>
                            </a:solidFill>
                          </a:uFill>
                          <a:latin typeface="+mj-lt"/>
                          <a:ea typeface="+mn-ea"/>
                          <a:cs typeface="+mn-cs"/>
                        </a:rPr>
                        <a:t> </a:t>
                      </a:r>
                      <a:r>
                        <a:rPr lang="ru-RU" sz="1100" b="0" kern="1200" dirty="0" smtClean="0">
                          <a:solidFill>
                            <a:schemeClr val="dk1"/>
                          </a:solidFill>
                          <a:effectLst/>
                          <a:uFill>
                            <a:solidFill>
                              <a:srgbClr val="000000"/>
                            </a:solidFill>
                          </a:uFill>
                          <a:latin typeface="+mj-lt"/>
                          <a:ea typeface="+mn-ea"/>
                          <a:cs typeface="+mn-cs"/>
                        </a:rPr>
                        <a:t>                </a:t>
                      </a:r>
                      <a:r>
                        <a:rPr lang="en-US" sz="1100" b="0" kern="1200" dirty="0" smtClean="0">
                          <a:solidFill>
                            <a:schemeClr val="dk1"/>
                          </a:solidFill>
                          <a:effectLst/>
                          <a:uFill>
                            <a:solidFill>
                              <a:srgbClr val="000000"/>
                            </a:solidFill>
                          </a:uFill>
                          <a:latin typeface="+mj-lt"/>
                          <a:ea typeface="+mn-ea"/>
                          <a:cs typeface="+mn-cs"/>
                        </a:rPr>
                        <a:t>II</a:t>
                      </a:r>
                      <a:r>
                        <a:rPr lang="ru-RU" sz="1100" b="0" kern="1200" dirty="0" smtClean="0">
                          <a:solidFill>
                            <a:schemeClr val="dk1"/>
                          </a:solidFill>
                          <a:effectLst/>
                          <a:uFill>
                            <a:solidFill>
                              <a:srgbClr val="000000"/>
                            </a:solidFill>
                          </a:uFill>
                          <a:latin typeface="+mj-lt"/>
                          <a:ea typeface="+mn-ea"/>
                          <a:cs typeface="+mn-cs"/>
                        </a:rPr>
                        <a:t> </a:t>
                      </a:r>
                      <a:r>
                        <a:rPr lang="ru-RU" sz="1100" b="0" kern="1200" dirty="0">
                          <a:solidFill>
                            <a:schemeClr val="dk1"/>
                          </a:solidFill>
                          <a:effectLst/>
                          <a:uFill>
                            <a:solidFill>
                              <a:srgbClr val="000000"/>
                            </a:solidFill>
                          </a:uFill>
                          <a:latin typeface="+mj-lt"/>
                          <a:ea typeface="+mn-ea"/>
                          <a:cs typeface="+mn-cs"/>
                        </a:rPr>
                        <a:t>рекомендовано с целью профилактики ФП пациентам с АГ, особенно при наличии гипертрофии ЛЖ</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1A</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100" b="0" kern="1200" dirty="0" err="1">
                          <a:solidFill>
                            <a:schemeClr val="dk1"/>
                          </a:solidFill>
                          <a:effectLst/>
                          <a:uFill>
                            <a:solidFill>
                              <a:srgbClr val="000000"/>
                            </a:solidFill>
                          </a:uFill>
                          <a:latin typeface="+mj-lt"/>
                          <a:ea typeface="+mn-ea"/>
                          <a:cs typeface="+mn-cs"/>
                        </a:rPr>
                        <a:t>IIaB</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68796">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100" b="0" kern="1200" dirty="0">
                          <a:solidFill>
                            <a:schemeClr val="dk1"/>
                          </a:solidFill>
                          <a:effectLst/>
                          <a:uFill>
                            <a:solidFill>
                              <a:srgbClr val="000000"/>
                            </a:solidFill>
                          </a:uFill>
                          <a:latin typeface="+mj-lt"/>
                          <a:ea typeface="+mn-ea"/>
                          <a:cs typeface="+mn-cs"/>
                        </a:rPr>
                        <a:t>Назначение ингибиторов АПФ или антагонистов </a:t>
                      </a:r>
                      <a:r>
                        <a:rPr lang="ru-RU" sz="1100" b="0" kern="1200" dirty="0" err="1">
                          <a:solidFill>
                            <a:schemeClr val="dk1"/>
                          </a:solidFill>
                          <a:effectLst/>
                          <a:uFill>
                            <a:solidFill>
                              <a:srgbClr val="000000"/>
                            </a:solidFill>
                          </a:uFill>
                          <a:latin typeface="+mj-lt"/>
                          <a:ea typeface="+mn-ea"/>
                          <a:cs typeface="+mn-cs"/>
                        </a:rPr>
                        <a:t>ангиотензина</a:t>
                      </a:r>
                      <a:r>
                        <a:rPr lang="ru-RU" sz="1100" b="0" kern="1200" dirty="0">
                          <a:solidFill>
                            <a:schemeClr val="dk1"/>
                          </a:solidFill>
                          <a:effectLst/>
                          <a:uFill>
                            <a:solidFill>
                              <a:srgbClr val="000000"/>
                            </a:solidFill>
                          </a:uFill>
                          <a:latin typeface="+mj-lt"/>
                          <a:ea typeface="+mn-ea"/>
                          <a:cs typeface="+mn-cs"/>
                        </a:rPr>
                        <a:t> </a:t>
                      </a:r>
                      <a:r>
                        <a:rPr lang="en-US" sz="1100" b="0" kern="1200" dirty="0">
                          <a:solidFill>
                            <a:schemeClr val="dk1"/>
                          </a:solidFill>
                          <a:effectLst/>
                          <a:uFill>
                            <a:solidFill>
                              <a:srgbClr val="000000"/>
                            </a:solidFill>
                          </a:uFill>
                          <a:latin typeface="+mj-lt"/>
                          <a:ea typeface="+mn-ea"/>
                          <a:cs typeface="+mn-cs"/>
                        </a:rPr>
                        <a:t>II</a:t>
                      </a:r>
                      <a:r>
                        <a:rPr lang="ru-RU" sz="1100" b="0" kern="1200" dirty="0">
                          <a:solidFill>
                            <a:schemeClr val="dk1"/>
                          </a:solidFill>
                          <a:effectLst/>
                          <a:uFill>
                            <a:solidFill>
                              <a:srgbClr val="000000"/>
                            </a:solidFill>
                          </a:uFill>
                          <a:latin typeface="+mj-lt"/>
                          <a:ea typeface="+mn-ea"/>
                          <a:cs typeface="+mn-cs"/>
                        </a:rPr>
                        <a:t> не рекомендуются для вторичной профилактики ФП пациентам, не имеющим АГ и СН</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1B</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IIIB</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334888">
                <a:tc>
                  <a:txBody>
                    <a:bodyPr/>
                    <a:lstStyle/>
                    <a:p>
                      <a:pPr marL="0" indent="0" algn="just">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Пациентам, длительно принимающим ААТ, рекомендовано периодическое прохождение обследования с проведением ЭКГ, </a:t>
                      </a:r>
                      <a:r>
                        <a:rPr lang="ru-RU" sz="1100" b="0" kern="1200" dirty="0" err="1">
                          <a:solidFill>
                            <a:schemeClr val="dk1"/>
                          </a:solidFill>
                          <a:effectLst/>
                          <a:uFill>
                            <a:solidFill>
                              <a:srgbClr val="000000"/>
                            </a:solidFill>
                          </a:uFill>
                          <a:latin typeface="+mj-lt"/>
                          <a:ea typeface="+mn-ea"/>
                          <a:cs typeface="+mn-cs"/>
                        </a:rPr>
                        <a:t>ЭхоКГ</a:t>
                      </a:r>
                      <a:r>
                        <a:rPr lang="ru-RU" sz="1100" b="0" kern="1200" dirty="0">
                          <a:solidFill>
                            <a:schemeClr val="dk1"/>
                          </a:solidFill>
                          <a:effectLst/>
                          <a:uFill>
                            <a:solidFill>
                              <a:srgbClr val="000000"/>
                            </a:solidFill>
                          </a:uFill>
                          <a:latin typeface="+mj-lt"/>
                          <a:ea typeface="+mn-ea"/>
                          <a:cs typeface="+mn-cs"/>
                        </a:rPr>
                        <a:t>, стресс-</a:t>
                      </a:r>
                      <a:r>
                        <a:rPr lang="ru-RU" sz="1100" b="0" kern="1200" dirty="0" err="1">
                          <a:solidFill>
                            <a:schemeClr val="dk1"/>
                          </a:solidFill>
                          <a:effectLst/>
                          <a:uFill>
                            <a:solidFill>
                              <a:srgbClr val="000000"/>
                            </a:solidFill>
                          </a:uFill>
                          <a:latin typeface="+mj-lt"/>
                          <a:ea typeface="+mn-ea"/>
                          <a:cs typeface="+mn-cs"/>
                        </a:rPr>
                        <a:t>ЭхоКГ</a:t>
                      </a:r>
                      <a:r>
                        <a:rPr lang="ru-RU" sz="1100" b="0" kern="1200" dirty="0">
                          <a:solidFill>
                            <a:schemeClr val="dk1"/>
                          </a:solidFill>
                          <a:effectLst/>
                          <a:uFill>
                            <a:solidFill>
                              <a:srgbClr val="000000"/>
                            </a:solidFill>
                          </a:uFill>
                          <a:latin typeface="+mj-lt"/>
                          <a:ea typeface="+mn-ea"/>
                          <a:cs typeface="+mn-cs"/>
                        </a:rPr>
                        <a:t> для подтверждения соответствия критериям безопасного выбора ААП </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4C</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IB</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3"/>
                  </a:ext>
                </a:extLst>
              </a:tr>
              <a:tr h="210000">
                <a:tc>
                  <a:txBody>
                    <a:bodyPr/>
                    <a:lstStyle/>
                    <a:p>
                      <a:pPr marL="0" indent="0" algn="just">
                        <a:lnSpc>
                          <a:spcPct val="100000"/>
                        </a:lnSpc>
                        <a:spcAft>
                          <a:spcPts val="0"/>
                        </a:spcAft>
                        <a:tabLst/>
                      </a:pPr>
                      <a:r>
                        <a:rPr lang="ru-RU" sz="1100" b="0" kern="1200" dirty="0">
                          <a:solidFill>
                            <a:schemeClr val="dk1"/>
                          </a:solidFill>
                          <a:effectLst/>
                          <a:uFill>
                            <a:solidFill>
                              <a:srgbClr val="000000"/>
                            </a:solidFill>
                          </a:uFill>
                          <a:latin typeface="+mj-lt"/>
                          <a:ea typeface="+mn-ea"/>
                          <a:cs typeface="+mn-cs"/>
                        </a:rPr>
                        <a:t>Для более успешного поддержания синусового ритма кроме назначения ААП рекомендовано контролировать факторы риска сердечно-сосудистых осложнений (СН, артериальная гипертония (АГ), сахарный диабет (СД), индекс массы тела </a:t>
                      </a:r>
                      <a:r>
                        <a:rPr lang="ru-RU" sz="1100" b="0" kern="1200" dirty="0" smtClean="0">
                          <a:solidFill>
                            <a:schemeClr val="dk1"/>
                          </a:solidFill>
                          <a:effectLst/>
                          <a:uFill>
                            <a:solidFill>
                              <a:srgbClr val="000000"/>
                            </a:solidFill>
                          </a:uFill>
                          <a:latin typeface="+mj-lt"/>
                          <a:ea typeface="+mn-ea"/>
                          <a:cs typeface="+mn-cs"/>
                        </a:rPr>
                        <a:t>               и </a:t>
                      </a:r>
                      <a:r>
                        <a:rPr lang="ru-RU" sz="1100" b="0" kern="1200" dirty="0">
                          <a:solidFill>
                            <a:schemeClr val="dk1"/>
                          </a:solidFill>
                          <a:effectLst/>
                          <a:uFill>
                            <a:solidFill>
                              <a:srgbClr val="000000"/>
                            </a:solidFill>
                          </a:uFill>
                          <a:latin typeface="+mj-lt"/>
                          <a:ea typeface="+mn-ea"/>
                          <a:cs typeface="+mn-cs"/>
                        </a:rPr>
                        <a:t>т.д.) и возможные провоцирующие факторы ФП — стресс, алкоголь, физические перегрузки, электролитные сдвиги, тиреотоксикоз </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100" b="0" kern="1200" dirty="0">
                          <a:solidFill>
                            <a:schemeClr val="dk1"/>
                          </a:solidFill>
                          <a:effectLst/>
                          <a:uFill>
                            <a:solidFill>
                              <a:srgbClr val="000000"/>
                            </a:solidFill>
                          </a:uFill>
                          <a:latin typeface="+mj-lt"/>
                          <a:ea typeface="+mn-ea"/>
                          <a:cs typeface="+mn-cs"/>
                        </a:rPr>
                        <a:t>1A</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100" b="0" kern="1200" dirty="0" err="1">
                          <a:solidFill>
                            <a:schemeClr val="dk1"/>
                          </a:solidFill>
                          <a:effectLst/>
                          <a:uFill>
                            <a:solidFill>
                              <a:srgbClr val="000000"/>
                            </a:solidFill>
                          </a:uFill>
                          <a:latin typeface="+mj-lt"/>
                          <a:ea typeface="+mn-ea"/>
                          <a:cs typeface="+mn-cs"/>
                        </a:rPr>
                        <a:t>IIaB</a:t>
                      </a:r>
                      <a:endParaRPr lang="ru-RU" sz="11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4"/>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pic>
        <p:nvPicPr>
          <p:cNvPr id="12" name="Рисунок 11">
            <a:extLst>
              <a:ext uri="{FF2B5EF4-FFF2-40B4-BE49-F238E27FC236}">
                <a16:creationId xmlns:a16="http://schemas.microsoft.com/office/drawing/2014/main" id="{CD622330-9960-184B-9463-6D19FEF60A73}"/>
              </a:ext>
            </a:extLst>
          </p:cNvPr>
          <p:cNvPicPr/>
          <p:nvPr/>
        </p:nvPicPr>
        <p:blipFill>
          <a:blip r:embed="rId3" cstate="print">
            <a:extLst>
              <a:ext uri="{28A0092B-C50C-407E-A947-70E740481C1C}">
                <a14:useLocalDpi xmlns:a14="http://schemas.microsoft.com/office/drawing/2010/main" val="0"/>
              </a:ext>
            </a:extLst>
          </a:blip>
          <a:stretch>
            <a:fillRect/>
          </a:stretch>
        </p:blipFill>
        <p:spPr bwMode="auto">
          <a:xfrm>
            <a:off x="291049" y="771550"/>
            <a:ext cx="3416855" cy="3953750"/>
          </a:xfrm>
          <a:prstGeom prst="rect">
            <a:avLst/>
          </a:prstGeom>
          <a:noFill/>
          <a:ln>
            <a:noFill/>
          </a:ln>
        </p:spPr>
      </p:pic>
    </p:spTree>
    <p:extLst>
      <p:ext uri="{BB962C8B-B14F-4D97-AF65-F5344CB8AC3E}">
        <p14:creationId xmlns:p14="http://schemas.microsoft.com/office/powerpoint/2010/main" val="985579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6"/>
          <p:cNvGraphicFramePr>
            <a:graphicFrameLocks noGrp="1"/>
          </p:cNvGraphicFramePr>
          <p:nvPr>
            <p:ph idx="1"/>
            <p:extLst>
              <p:ext uri="{D42A27DB-BD31-4B8C-83A1-F6EECF244321}">
                <p14:modId xmlns:p14="http://schemas.microsoft.com/office/powerpoint/2010/main" val="878770144"/>
              </p:ext>
            </p:extLst>
          </p:nvPr>
        </p:nvGraphicFramePr>
        <p:xfrm>
          <a:off x="539551" y="771550"/>
          <a:ext cx="7920880" cy="3950640"/>
        </p:xfrm>
        <a:graphic>
          <a:graphicData uri="http://schemas.openxmlformats.org/drawingml/2006/table">
            <a:tbl>
              <a:tblPr firstRow="1" bandRow="1">
                <a:tableStyleId>{B301B821-A1FF-4177-AEE7-76D212191A09}</a:tableStyleId>
              </a:tblPr>
              <a:tblGrid>
                <a:gridCol w="6910125">
                  <a:extLst>
                    <a:ext uri="{9D8B030D-6E8A-4147-A177-3AD203B41FA5}">
                      <a16:colId xmlns:a16="http://schemas.microsoft.com/office/drawing/2014/main" val="20000"/>
                    </a:ext>
                  </a:extLst>
                </a:gridCol>
                <a:gridCol w="558394">
                  <a:extLst>
                    <a:ext uri="{9D8B030D-6E8A-4147-A177-3AD203B41FA5}">
                      <a16:colId xmlns:a16="http://schemas.microsoft.com/office/drawing/2014/main" val="20001"/>
                    </a:ext>
                  </a:extLst>
                </a:gridCol>
                <a:gridCol w="452361">
                  <a:extLst>
                    <a:ext uri="{9D8B030D-6E8A-4147-A177-3AD203B41FA5}">
                      <a16:colId xmlns:a16="http://schemas.microsoft.com/office/drawing/2014/main" val="20002"/>
                    </a:ext>
                  </a:extLst>
                </a:gridCol>
              </a:tblGrid>
              <a:tr h="27325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L="0" indent="0" algn="just">
                        <a:lnSpc>
                          <a:spcPct val="100000"/>
                        </a:lnSpc>
                        <a:spcAft>
                          <a:spcPts val="0"/>
                        </a:spcAft>
                        <a:tabLst/>
                      </a:pPr>
                      <a:r>
                        <a:rPr lang="ru-RU" sz="900" b="0" kern="1200" dirty="0">
                          <a:solidFill>
                            <a:schemeClr val="dk1"/>
                          </a:solidFill>
                          <a:effectLst/>
                          <a:uFill>
                            <a:solidFill>
                              <a:srgbClr val="000000"/>
                            </a:solidFill>
                          </a:uFill>
                          <a:latin typeface="+mj-lt"/>
                          <a:ea typeface="+mn-ea"/>
                          <a:cs typeface="+mn-cs"/>
                        </a:rPr>
                        <a:t>Длительная медикаментозная ААТ рекомендуется для контроля ритма у пациентов с симптоматичной рецидивирующей ФП, </a:t>
                      </a:r>
                      <a:r>
                        <a:rPr lang="ru-RU" sz="900" b="0" kern="1200" dirty="0" err="1">
                          <a:solidFill>
                            <a:schemeClr val="dk1"/>
                          </a:solidFill>
                          <a:effectLst/>
                          <a:uFill>
                            <a:solidFill>
                              <a:srgbClr val="000000"/>
                            </a:solidFill>
                          </a:uFill>
                          <a:latin typeface="+mj-lt"/>
                          <a:ea typeface="+mn-ea"/>
                          <a:cs typeface="+mn-cs"/>
                        </a:rPr>
                        <a:t>персистирущей</a:t>
                      </a:r>
                      <a:r>
                        <a:rPr lang="ru-RU" sz="900" b="0" kern="1200" dirty="0">
                          <a:solidFill>
                            <a:schemeClr val="dk1"/>
                          </a:solidFill>
                          <a:effectLst/>
                          <a:uFill>
                            <a:solidFill>
                              <a:srgbClr val="000000"/>
                            </a:solidFill>
                          </a:uFill>
                          <a:latin typeface="+mj-lt"/>
                          <a:ea typeface="+mn-ea"/>
                          <a:cs typeface="+mn-cs"/>
                        </a:rPr>
                        <a:t> формой ФП после </a:t>
                      </a:r>
                      <a:r>
                        <a:rPr lang="ru-RU" sz="900" b="0" kern="1200" dirty="0" err="1">
                          <a:solidFill>
                            <a:schemeClr val="dk1"/>
                          </a:solidFill>
                          <a:effectLst/>
                          <a:uFill>
                            <a:solidFill>
                              <a:srgbClr val="000000"/>
                            </a:solidFill>
                          </a:uFill>
                          <a:latin typeface="+mj-lt"/>
                          <a:ea typeface="+mn-ea"/>
                          <a:cs typeface="+mn-cs"/>
                        </a:rPr>
                        <a:t>кардиоверсии</a:t>
                      </a:r>
                      <a:r>
                        <a:rPr lang="ru-RU" sz="900" b="0" kern="1200" dirty="0">
                          <a:solidFill>
                            <a:schemeClr val="dk1"/>
                          </a:solidFill>
                          <a:effectLst/>
                          <a:uFill>
                            <a:solidFill>
                              <a:srgbClr val="000000"/>
                            </a:solidFill>
                          </a:uFill>
                          <a:latin typeface="+mj-lt"/>
                          <a:ea typeface="+mn-ea"/>
                          <a:cs typeface="+mn-cs"/>
                        </a:rPr>
                        <a:t> и у пациентов после абляции ФП/ТП в течение первых 3 месяцев или неопределенно долго (как составляющая часть гибридного подхода)</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ru-RU" sz="900" b="0" kern="1200" dirty="0">
                          <a:solidFill>
                            <a:schemeClr val="dk1"/>
                          </a:solidFill>
                          <a:effectLst/>
                          <a:uFill>
                            <a:solidFill>
                              <a:srgbClr val="000000"/>
                            </a:solidFill>
                          </a:uFill>
                          <a:latin typeface="+mj-lt"/>
                          <a:ea typeface="+mn-ea"/>
                          <a:cs typeface="+mn-cs"/>
                        </a:rPr>
                        <a:t> </a:t>
                      </a:r>
                      <a:r>
                        <a:rPr lang="en-US" sz="900" b="0" kern="1200" dirty="0" smtClean="0">
                          <a:solidFill>
                            <a:schemeClr val="dk1"/>
                          </a:solidFill>
                          <a:effectLst/>
                          <a:uFill>
                            <a:solidFill>
                              <a:srgbClr val="000000"/>
                            </a:solidFill>
                          </a:uFill>
                          <a:latin typeface="+mj-lt"/>
                          <a:ea typeface="+mn-ea"/>
                          <a:cs typeface="+mn-cs"/>
                        </a:rPr>
                        <a:t>2A</a:t>
                      </a:r>
                      <a:endParaRPr lang="ru-RU" sz="9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900" b="0" kern="1200" dirty="0" smtClean="0">
                          <a:solidFill>
                            <a:schemeClr val="dk1"/>
                          </a:solidFill>
                          <a:effectLst/>
                          <a:uFill>
                            <a:solidFill>
                              <a:srgbClr val="000000"/>
                            </a:solidFill>
                          </a:uFill>
                          <a:latin typeface="+mj-lt"/>
                          <a:ea typeface="+mn-ea"/>
                          <a:cs typeface="+mn-cs"/>
                        </a:rPr>
                        <a:t>I</a:t>
                      </a:r>
                      <a:r>
                        <a:rPr lang="ru-RU" sz="900" b="0" kern="1200" dirty="0">
                          <a:solidFill>
                            <a:schemeClr val="dk1"/>
                          </a:solidFill>
                          <a:effectLst/>
                          <a:uFill>
                            <a:solidFill>
                              <a:srgbClr val="000000"/>
                            </a:solidFill>
                          </a:uFill>
                          <a:latin typeface="+mj-lt"/>
                          <a:ea typeface="+mn-ea"/>
                          <a:cs typeface="+mn-cs"/>
                        </a:rPr>
                        <a:t>В</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142800">
                <a:tc>
                  <a:txBody>
                    <a:bodyPr/>
                    <a:lstStyle/>
                    <a:p>
                      <a:pPr marL="0" indent="0" algn="just">
                        <a:lnSpc>
                          <a:spcPct val="100000"/>
                        </a:lnSpc>
                        <a:spcAft>
                          <a:spcPts val="0"/>
                        </a:spcAft>
                        <a:tabLst/>
                      </a:pPr>
                      <a:r>
                        <a:rPr lang="ru-RU" sz="900" b="0" kern="1200" dirty="0">
                          <a:solidFill>
                            <a:schemeClr val="dk1"/>
                          </a:solidFill>
                          <a:effectLst/>
                          <a:uFill>
                            <a:solidFill>
                              <a:srgbClr val="000000"/>
                            </a:solidFill>
                          </a:uFill>
                          <a:latin typeface="+mj-lt"/>
                          <a:ea typeface="+mn-ea"/>
                          <a:cs typeface="+mn-cs"/>
                        </a:rPr>
                        <a:t>У пациентов без структурных заболеваний сердца профилактику рецидивов ФП рекомендовано начинать с бета-адреноблокаторов, особенно когда аритмия четко связана с психическим или физическим напряжением</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900" b="0" kern="1200" dirty="0" smtClean="0">
                          <a:solidFill>
                            <a:schemeClr val="dk1"/>
                          </a:solidFill>
                          <a:effectLst/>
                          <a:uFill>
                            <a:solidFill>
                              <a:srgbClr val="000000"/>
                            </a:solidFill>
                          </a:uFill>
                          <a:latin typeface="+mj-lt"/>
                          <a:ea typeface="+mn-ea"/>
                          <a:cs typeface="+mn-cs"/>
                        </a:rPr>
                        <a:t>2A</a:t>
                      </a:r>
                      <a:endParaRPr lang="ru-RU" sz="9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900" b="0" kern="1200" dirty="0" smtClean="0">
                          <a:solidFill>
                            <a:schemeClr val="dk1"/>
                          </a:solidFill>
                          <a:effectLst/>
                          <a:uFill>
                            <a:solidFill>
                              <a:srgbClr val="000000"/>
                            </a:solidFill>
                          </a:uFill>
                          <a:latin typeface="+mj-lt"/>
                          <a:ea typeface="+mn-ea"/>
                          <a:cs typeface="+mn-cs"/>
                        </a:rPr>
                        <a:t>I</a:t>
                      </a:r>
                      <a:r>
                        <a:rPr lang="ru-RU" sz="900" b="0" kern="1200" dirty="0">
                          <a:solidFill>
                            <a:schemeClr val="dk1"/>
                          </a:solidFill>
                          <a:effectLst/>
                          <a:uFill>
                            <a:solidFill>
                              <a:srgbClr val="000000"/>
                            </a:solidFill>
                          </a:uFill>
                          <a:latin typeface="+mj-lt"/>
                          <a:ea typeface="+mn-ea"/>
                          <a:cs typeface="+mn-cs"/>
                        </a:rPr>
                        <a:t>В</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34888">
                <a:tc>
                  <a:txBody>
                    <a:bodyPr/>
                    <a:lstStyle/>
                    <a:p>
                      <a:pPr marL="0" indent="0" algn="just">
                        <a:lnSpc>
                          <a:spcPct val="100000"/>
                        </a:lnSpc>
                        <a:spcAft>
                          <a:spcPts val="0"/>
                        </a:spcAft>
                        <a:tabLst/>
                      </a:pPr>
                      <a:r>
                        <a:rPr lang="ru-RU" sz="900" b="0" kern="1200" dirty="0">
                          <a:solidFill>
                            <a:schemeClr val="dk1"/>
                          </a:solidFill>
                          <a:effectLst/>
                          <a:uFill>
                            <a:solidFill>
                              <a:srgbClr val="000000"/>
                            </a:solidFill>
                          </a:uFill>
                          <a:latin typeface="+mj-lt"/>
                          <a:ea typeface="+mn-ea"/>
                          <a:cs typeface="+mn-cs"/>
                        </a:rPr>
                        <a:t>У пациентов без структурного заболевания сердца для профилактики рецидивов ФП рекомендуется назначение антиаритмических препаратов </a:t>
                      </a:r>
                      <a:r>
                        <a:rPr lang="en-US" sz="900" b="0" kern="1200" dirty="0">
                          <a:solidFill>
                            <a:schemeClr val="dk1"/>
                          </a:solidFill>
                          <a:effectLst/>
                          <a:uFill>
                            <a:solidFill>
                              <a:srgbClr val="000000"/>
                            </a:solidFill>
                          </a:uFill>
                          <a:latin typeface="+mj-lt"/>
                          <a:ea typeface="+mn-ea"/>
                          <a:cs typeface="+mn-cs"/>
                        </a:rPr>
                        <a:t>I</a:t>
                      </a:r>
                      <a:r>
                        <a:rPr lang="ru-RU" sz="900" b="0" kern="1200" dirty="0">
                          <a:solidFill>
                            <a:schemeClr val="dk1"/>
                          </a:solidFill>
                          <a:effectLst/>
                          <a:uFill>
                            <a:solidFill>
                              <a:srgbClr val="000000"/>
                            </a:solidFill>
                          </a:uFill>
                          <a:latin typeface="+mj-lt"/>
                          <a:ea typeface="+mn-ea"/>
                          <a:cs typeface="+mn-cs"/>
                        </a:rPr>
                        <a:t> и </a:t>
                      </a:r>
                      <a:r>
                        <a:rPr lang="en-US" sz="900" b="0" kern="1200" dirty="0">
                          <a:solidFill>
                            <a:schemeClr val="dk1"/>
                          </a:solidFill>
                          <a:effectLst/>
                          <a:uFill>
                            <a:solidFill>
                              <a:srgbClr val="000000"/>
                            </a:solidFill>
                          </a:uFill>
                          <a:latin typeface="+mj-lt"/>
                          <a:ea typeface="+mn-ea"/>
                          <a:cs typeface="+mn-cs"/>
                        </a:rPr>
                        <a:t>III</a:t>
                      </a:r>
                      <a:r>
                        <a:rPr lang="ru-RU" sz="900" b="0" kern="1200" dirty="0">
                          <a:solidFill>
                            <a:schemeClr val="dk1"/>
                          </a:solidFill>
                          <a:effectLst/>
                          <a:uFill>
                            <a:solidFill>
                              <a:srgbClr val="000000"/>
                            </a:solidFill>
                          </a:uFill>
                          <a:latin typeface="+mj-lt"/>
                          <a:ea typeface="+mn-ea"/>
                          <a:cs typeface="+mn-cs"/>
                        </a:rPr>
                        <a:t> класса: </a:t>
                      </a:r>
                      <a:r>
                        <a:rPr lang="ru-RU" sz="900" b="0" kern="1200" dirty="0" err="1">
                          <a:solidFill>
                            <a:schemeClr val="dk1"/>
                          </a:solidFill>
                          <a:effectLst/>
                          <a:uFill>
                            <a:solidFill>
                              <a:srgbClr val="000000"/>
                            </a:solidFill>
                          </a:uFill>
                          <a:latin typeface="+mj-lt"/>
                          <a:ea typeface="+mn-ea"/>
                          <a:cs typeface="+mn-cs"/>
                        </a:rPr>
                        <a:t>пропафенона</a:t>
                      </a:r>
                      <a:r>
                        <a:rPr lang="ru-RU" sz="900" b="0" kern="1200" dirty="0">
                          <a:solidFill>
                            <a:schemeClr val="dk1"/>
                          </a:solidFill>
                          <a:effectLst/>
                          <a:uFill>
                            <a:solidFill>
                              <a:srgbClr val="000000"/>
                            </a:solidFill>
                          </a:uFill>
                          <a:latin typeface="+mj-lt"/>
                          <a:ea typeface="+mn-ea"/>
                          <a:cs typeface="+mn-cs"/>
                        </a:rPr>
                        <a:t>, </a:t>
                      </a:r>
                      <a:r>
                        <a:rPr lang="ru-RU" sz="900" b="0" kern="1200" dirty="0" err="1">
                          <a:solidFill>
                            <a:schemeClr val="dk1"/>
                          </a:solidFill>
                          <a:effectLst/>
                          <a:uFill>
                            <a:solidFill>
                              <a:srgbClr val="000000"/>
                            </a:solidFill>
                          </a:uFill>
                          <a:latin typeface="+mj-lt"/>
                          <a:ea typeface="+mn-ea"/>
                          <a:cs typeface="+mn-cs"/>
                        </a:rPr>
                        <a:t>лаппаконитина</a:t>
                      </a:r>
                      <a:r>
                        <a:rPr lang="ru-RU" sz="900" b="0" kern="1200" dirty="0">
                          <a:solidFill>
                            <a:schemeClr val="dk1"/>
                          </a:solidFill>
                          <a:effectLst/>
                          <a:uFill>
                            <a:solidFill>
                              <a:srgbClr val="000000"/>
                            </a:solidFill>
                          </a:uFill>
                          <a:latin typeface="+mj-lt"/>
                          <a:ea typeface="+mn-ea"/>
                          <a:cs typeface="+mn-cs"/>
                        </a:rPr>
                        <a:t> </a:t>
                      </a:r>
                      <a:r>
                        <a:rPr lang="ru-RU" sz="900" b="0" kern="1200" dirty="0" err="1">
                          <a:solidFill>
                            <a:schemeClr val="dk1"/>
                          </a:solidFill>
                          <a:effectLst/>
                          <a:uFill>
                            <a:solidFill>
                              <a:srgbClr val="000000"/>
                            </a:solidFill>
                          </a:uFill>
                          <a:latin typeface="+mj-lt"/>
                          <a:ea typeface="+mn-ea"/>
                          <a:cs typeface="+mn-cs"/>
                        </a:rPr>
                        <a:t>гидробромида</a:t>
                      </a:r>
                      <a:r>
                        <a:rPr lang="ru-RU" sz="900" b="0" kern="1200" dirty="0">
                          <a:solidFill>
                            <a:schemeClr val="dk1"/>
                          </a:solidFill>
                          <a:effectLst/>
                          <a:uFill>
                            <a:solidFill>
                              <a:srgbClr val="000000"/>
                            </a:solidFill>
                          </a:uFill>
                          <a:latin typeface="+mj-lt"/>
                          <a:ea typeface="+mn-ea"/>
                          <a:cs typeface="+mn-cs"/>
                        </a:rPr>
                        <a:t>, </a:t>
                      </a:r>
                      <a:r>
                        <a:rPr lang="ru-RU" sz="900" b="0" kern="1200" dirty="0" err="1">
                          <a:solidFill>
                            <a:schemeClr val="dk1"/>
                          </a:solidFill>
                          <a:effectLst/>
                          <a:uFill>
                            <a:solidFill>
                              <a:srgbClr val="000000"/>
                            </a:solidFill>
                          </a:uFill>
                          <a:latin typeface="+mj-lt"/>
                          <a:ea typeface="+mn-ea"/>
                          <a:cs typeface="+mn-cs"/>
                        </a:rPr>
                        <a:t>Диэтиламинпропионил-этоксикарбонил</a:t>
                      </a:r>
                      <a:r>
                        <a:rPr lang="ru-RU" sz="900" b="0" kern="1200" dirty="0">
                          <a:solidFill>
                            <a:schemeClr val="dk1"/>
                          </a:solidFill>
                          <a:effectLst/>
                          <a:uFill>
                            <a:solidFill>
                              <a:srgbClr val="000000"/>
                            </a:solidFill>
                          </a:uFill>
                          <a:latin typeface="+mj-lt"/>
                          <a:ea typeface="+mn-ea"/>
                          <a:cs typeface="+mn-cs"/>
                        </a:rPr>
                        <a:t>- </a:t>
                      </a:r>
                      <a:r>
                        <a:rPr lang="ru-RU" sz="900" b="0" kern="1200" dirty="0" err="1">
                          <a:solidFill>
                            <a:schemeClr val="dk1"/>
                          </a:solidFill>
                          <a:effectLst/>
                          <a:uFill>
                            <a:solidFill>
                              <a:srgbClr val="000000"/>
                            </a:solidFill>
                          </a:uFill>
                          <a:latin typeface="+mj-lt"/>
                          <a:ea typeface="+mn-ea"/>
                          <a:cs typeface="+mn-cs"/>
                        </a:rPr>
                        <a:t>аминофенотиазина</a:t>
                      </a:r>
                      <a:r>
                        <a:rPr lang="ru-RU" sz="900" b="0" kern="1200" dirty="0">
                          <a:solidFill>
                            <a:schemeClr val="dk1"/>
                          </a:solidFill>
                          <a:effectLst/>
                          <a:uFill>
                            <a:solidFill>
                              <a:srgbClr val="000000"/>
                            </a:solidFill>
                          </a:uFill>
                          <a:latin typeface="+mj-lt"/>
                          <a:ea typeface="+mn-ea"/>
                          <a:cs typeface="+mn-cs"/>
                        </a:rPr>
                        <a:t>, </a:t>
                      </a:r>
                      <a:r>
                        <a:rPr lang="ru-RU" sz="900" b="0" kern="1200" dirty="0" err="1">
                          <a:solidFill>
                            <a:schemeClr val="dk1"/>
                          </a:solidFill>
                          <a:effectLst/>
                          <a:uFill>
                            <a:solidFill>
                              <a:srgbClr val="000000"/>
                            </a:solidFill>
                          </a:uFill>
                          <a:latin typeface="+mj-lt"/>
                          <a:ea typeface="+mn-ea"/>
                          <a:cs typeface="+mn-cs"/>
                        </a:rPr>
                        <a:t>соталола</a:t>
                      </a:r>
                      <a:r>
                        <a:rPr lang="ru-RU" sz="900" b="0" kern="1200" dirty="0">
                          <a:solidFill>
                            <a:schemeClr val="dk1"/>
                          </a:solidFill>
                          <a:effectLst/>
                          <a:uFill>
                            <a:solidFill>
                              <a:srgbClr val="000000"/>
                            </a:solidFill>
                          </a:uFill>
                          <a:latin typeface="+mj-lt"/>
                          <a:ea typeface="+mn-ea"/>
                          <a:cs typeface="+mn-cs"/>
                        </a:rPr>
                        <a:t>.</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ru-RU" sz="900" b="0" kern="1200" dirty="0">
                          <a:solidFill>
                            <a:schemeClr val="dk1"/>
                          </a:solidFill>
                          <a:effectLst/>
                          <a:uFill>
                            <a:solidFill>
                              <a:srgbClr val="000000"/>
                            </a:solidFill>
                          </a:uFill>
                          <a:latin typeface="+mj-lt"/>
                          <a:ea typeface="+mn-ea"/>
                          <a:cs typeface="+mn-cs"/>
                        </a:rPr>
                        <a:t> </a:t>
                      </a:r>
                      <a:r>
                        <a:rPr lang="en-US" sz="900" b="0" kern="1200" dirty="0" smtClean="0">
                          <a:solidFill>
                            <a:schemeClr val="dk1"/>
                          </a:solidFill>
                          <a:effectLst/>
                          <a:uFill>
                            <a:solidFill>
                              <a:srgbClr val="000000"/>
                            </a:solidFill>
                          </a:uFill>
                          <a:latin typeface="+mj-lt"/>
                          <a:ea typeface="+mn-ea"/>
                          <a:cs typeface="+mn-cs"/>
                        </a:rPr>
                        <a:t>2A</a:t>
                      </a:r>
                      <a:endParaRPr lang="ru-RU" sz="9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900" b="0" kern="1200" dirty="0" smtClean="0">
                          <a:solidFill>
                            <a:schemeClr val="dk1"/>
                          </a:solidFill>
                          <a:effectLst/>
                          <a:uFill>
                            <a:solidFill>
                              <a:srgbClr val="000000"/>
                            </a:solidFill>
                          </a:uFill>
                          <a:latin typeface="+mj-lt"/>
                          <a:ea typeface="+mn-ea"/>
                          <a:cs typeface="+mn-cs"/>
                        </a:rPr>
                        <a:t>IB</a:t>
                      </a:r>
                      <a:endParaRPr lang="ru-RU" sz="9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150808">
                <a:tc>
                  <a:txBody>
                    <a:bodyPr/>
                    <a:lstStyle/>
                    <a:p>
                      <a:pPr marL="0" indent="0" algn="just">
                        <a:lnSpc>
                          <a:spcPct val="100000"/>
                        </a:lnSpc>
                        <a:spcAft>
                          <a:spcPts val="0"/>
                        </a:spcAft>
                        <a:tabLst/>
                      </a:pPr>
                      <a:r>
                        <a:rPr lang="ru-RU" sz="900" b="0" kern="1200" dirty="0">
                          <a:solidFill>
                            <a:schemeClr val="dk1"/>
                          </a:solidFill>
                          <a:effectLst/>
                          <a:uFill>
                            <a:solidFill>
                              <a:srgbClr val="000000"/>
                            </a:solidFill>
                          </a:uFill>
                          <a:latin typeface="+mj-lt"/>
                          <a:ea typeface="+mn-ea"/>
                          <a:cs typeface="+mn-cs"/>
                        </a:rPr>
                        <a:t>Назначение </a:t>
                      </a:r>
                      <a:r>
                        <a:rPr lang="ru-RU" sz="900" b="0" kern="1200" dirty="0" err="1">
                          <a:solidFill>
                            <a:schemeClr val="dk1"/>
                          </a:solidFill>
                          <a:effectLst/>
                          <a:uFill>
                            <a:solidFill>
                              <a:srgbClr val="000000"/>
                            </a:solidFill>
                          </a:uFill>
                          <a:latin typeface="+mj-lt"/>
                          <a:ea typeface="+mn-ea"/>
                          <a:cs typeface="+mn-cs"/>
                        </a:rPr>
                        <a:t>амиодарона</a:t>
                      </a:r>
                      <a:r>
                        <a:rPr lang="ru-RU" sz="900" b="0" kern="1200" dirty="0">
                          <a:solidFill>
                            <a:schemeClr val="dk1"/>
                          </a:solidFill>
                          <a:effectLst/>
                          <a:uFill>
                            <a:solidFill>
                              <a:srgbClr val="000000"/>
                            </a:solidFill>
                          </a:uFill>
                          <a:latin typeface="+mj-lt"/>
                          <a:ea typeface="+mn-ea"/>
                          <a:cs typeface="+mn-cs"/>
                        </a:rPr>
                        <a:t> с целью профилактики рецидивов ФП у пациентов без структурных заболеваний сердца рекомендовано при невозможности использования или неэффективности бета-адреноблокаторов, </a:t>
                      </a:r>
                      <a:r>
                        <a:rPr lang="ru-RU" sz="900" b="0" kern="1200" dirty="0" err="1">
                          <a:solidFill>
                            <a:schemeClr val="dk1"/>
                          </a:solidFill>
                          <a:effectLst/>
                          <a:uFill>
                            <a:solidFill>
                              <a:srgbClr val="000000"/>
                            </a:solidFill>
                          </a:uFill>
                          <a:latin typeface="+mj-lt"/>
                          <a:ea typeface="+mn-ea"/>
                          <a:cs typeface="+mn-cs"/>
                        </a:rPr>
                        <a:t>пропафенона</a:t>
                      </a:r>
                      <a:r>
                        <a:rPr lang="ru-RU" sz="900" b="0" kern="1200" dirty="0">
                          <a:solidFill>
                            <a:schemeClr val="dk1"/>
                          </a:solidFill>
                          <a:effectLst/>
                          <a:uFill>
                            <a:solidFill>
                              <a:srgbClr val="000000"/>
                            </a:solidFill>
                          </a:uFill>
                          <a:latin typeface="+mj-lt"/>
                          <a:ea typeface="+mn-ea"/>
                          <a:cs typeface="+mn-cs"/>
                        </a:rPr>
                        <a:t>, </a:t>
                      </a:r>
                      <a:r>
                        <a:rPr lang="ru-RU" sz="900" b="0" kern="1200" dirty="0" err="1">
                          <a:solidFill>
                            <a:schemeClr val="dk1"/>
                          </a:solidFill>
                          <a:effectLst/>
                          <a:uFill>
                            <a:solidFill>
                              <a:srgbClr val="000000"/>
                            </a:solidFill>
                          </a:uFill>
                          <a:latin typeface="+mj-lt"/>
                          <a:ea typeface="+mn-ea"/>
                          <a:cs typeface="+mn-cs"/>
                        </a:rPr>
                        <a:t>лаппаконитина</a:t>
                      </a:r>
                      <a:r>
                        <a:rPr lang="ru-RU" sz="900" b="0" kern="1200" dirty="0">
                          <a:solidFill>
                            <a:schemeClr val="dk1"/>
                          </a:solidFill>
                          <a:effectLst/>
                          <a:uFill>
                            <a:solidFill>
                              <a:srgbClr val="000000"/>
                            </a:solidFill>
                          </a:uFill>
                          <a:latin typeface="+mj-lt"/>
                          <a:ea typeface="+mn-ea"/>
                          <a:cs typeface="+mn-cs"/>
                        </a:rPr>
                        <a:t> </a:t>
                      </a:r>
                      <a:r>
                        <a:rPr lang="ru-RU" sz="900" b="0" kern="1200" dirty="0" err="1">
                          <a:solidFill>
                            <a:schemeClr val="dk1"/>
                          </a:solidFill>
                          <a:effectLst/>
                          <a:uFill>
                            <a:solidFill>
                              <a:srgbClr val="000000"/>
                            </a:solidFill>
                          </a:uFill>
                          <a:latin typeface="+mj-lt"/>
                          <a:ea typeface="+mn-ea"/>
                          <a:cs typeface="+mn-cs"/>
                        </a:rPr>
                        <a:t>гидробромида</a:t>
                      </a:r>
                      <a:r>
                        <a:rPr lang="ru-RU" sz="900" b="0" kern="1200" dirty="0">
                          <a:solidFill>
                            <a:schemeClr val="dk1"/>
                          </a:solidFill>
                          <a:effectLst/>
                          <a:uFill>
                            <a:solidFill>
                              <a:srgbClr val="000000"/>
                            </a:solidFill>
                          </a:uFill>
                          <a:latin typeface="+mj-lt"/>
                          <a:ea typeface="+mn-ea"/>
                          <a:cs typeface="+mn-cs"/>
                        </a:rPr>
                        <a:t>, </a:t>
                      </a:r>
                      <a:r>
                        <a:rPr lang="ru-RU" sz="900" b="0" kern="1200" dirty="0" err="1">
                          <a:solidFill>
                            <a:schemeClr val="dk1"/>
                          </a:solidFill>
                          <a:effectLst/>
                          <a:uFill>
                            <a:solidFill>
                              <a:srgbClr val="000000"/>
                            </a:solidFill>
                          </a:uFill>
                          <a:latin typeface="+mj-lt"/>
                          <a:ea typeface="+mn-ea"/>
                          <a:cs typeface="+mn-cs"/>
                        </a:rPr>
                        <a:t>Диэтиламинпропионил-этоксикарбонил</a:t>
                      </a:r>
                      <a:r>
                        <a:rPr lang="ru-RU" sz="900" b="0" kern="1200" dirty="0">
                          <a:solidFill>
                            <a:schemeClr val="dk1"/>
                          </a:solidFill>
                          <a:effectLst/>
                          <a:uFill>
                            <a:solidFill>
                              <a:srgbClr val="000000"/>
                            </a:solidFill>
                          </a:uFill>
                          <a:latin typeface="+mj-lt"/>
                          <a:ea typeface="+mn-ea"/>
                          <a:cs typeface="+mn-cs"/>
                        </a:rPr>
                        <a:t>- </a:t>
                      </a:r>
                      <a:r>
                        <a:rPr lang="ru-RU" sz="900" b="0" kern="1200" dirty="0" err="1">
                          <a:solidFill>
                            <a:schemeClr val="dk1"/>
                          </a:solidFill>
                          <a:effectLst/>
                          <a:uFill>
                            <a:solidFill>
                              <a:srgbClr val="000000"/>
                            </a:solidFill>
                          </a:uFill>
                          <a:latin typeface="+mj-lt"/>
                          <a:ea typeface="+mn-ea"/>
                          <a:cs typeface="+mn-cs"/>
                        </a:rPr>
                        <a:t>аминофенотиазина</a:t>
                      </a:r>
                      <a:r>
                        <a:rPr lang="ru-RU" sz="900" b="0" kern="1200" dirty="0">
                          <a:solidFill>
                            <a:schemeClr val="dk1"/>
                          </a:solidFill>
                          <a:effectLst/>
                          <a:uFill>
                            <a:solidFill>
                              <a:srgbClr val="000000"/>
                            </a:solidFill>
                          </a:uFill>
                          <a:latin typeface="+mj-lt"/>
                          <a:ea typeface="+mn-ea"/>
                          <a:cs typeface="+mn-cs"/>
                        </a:rPr>
                        <a:t>, </a:t>
                      </a:r>
                      <a:r>
                        <a:rPr lang="ru-RU" sz="900" b="0" kern="1200" dirty="0" err="1">
                          <a:solidFill>
                            <a:schemeClr val="dk1"/>
                          </a:solidFill>
                          <a:effectLst/>
                          <a:uFill>
                            <a:solidFill>
                              <a:srgbClr val="000000"/>
                            </a:solidFill>
                          </a:uFill>
                          <a:latin typeface="+mj-lt"/>
                          <a:ea typeface="+mn-ea"/>
                          <a:cs typeface="+mn-cs"/>
                        </a:rPr>
                        <a:t>соталола</a:t>
                      </a:r>
                      <a:endParaRPr lang="ru-RU" sz="900" b="0" kern="1200" dirty="0">
                        <a:solidFill>
                          <a:schemeClr val="dk1"/>
                        </a:solidFill>
                        <a:effectLst/>
                        <a:uFill>
                          <a:solidFill>
                            <a:srgbClr val="000000"/>
                          </a:solidFill>
                        </a:uFill>
                        <a:latin typeface="+mj-lt"/>
                        <a:ea typeface="+mn-ea"/>
                        <a:cs typeface="+mn-cs"/>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ru-RU" sz="900" b="0" kern="1200" dirty="0">
                          <a:solidFill>
                            <a:schemeClr val="dk1"/>
                          </a:solidFill>
                          <a:effectLst/>
                          <a:uFill>
                            <a:solidFill>
                              <a:srgbClr val="000000"/>
                            </a:solidFill>
                          </a:uFill>
                          <a:latin typeface="+mj-lt"/>
                          <a:ea typeface="+mn-ea"/>
                          <a:cs typeface="+mn-cs"/>
                        </a:rPr>
                        <a:t> </a:t>
                      </a:r>
                      <a:r>
                        <a:rPr lang="en-US" sz="900" b="0" kern="1200" dirty="0" smtClean="0">
                          <a:solidFill>
                            <a:schemeClr val="dk1"/>
                          </a:solidFill>
                          <a:effectLst/>
                          <a:uFill>
                            <a:solidFill>
                              <a:srgbClr val="000000"/>
                            </a:solidFill>
                          </a:uFill>
                          <a:latin typeface="+mj-lt"/>
                          <a:ea typeface="+mn-ea"/>
                          <a:cs typeface="+mn-cs"/>
                        </a:rPr>
                        <a:t>1A</a:t>
                      </a:r>
                      <a:endParaRPr lang="ru-RU" sz="9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ru-RU" sz="900" b="0" kern="1200" dirty="0">
                          <a:solidFill>
                            <a:schemeClr val="dk1"/>
                          </a:solidFill>
                          <a:effectLst/>
                          <a:uFill>
                            <a:solidFill>
                              <a:srgbClr val="000000"/>
                            </a:solidFill>
                          </a:uFill>
                          <a:latin typeface="+mj-lt"/>
                          <a:ea typeface="+mn-ea"/>
                          <a:cs typeface="+mn-cs"/>
                        </a:rPr>
                        <a:t> </a:t>
                      </a:r>
                      <a:r>
                        <a:rPr lang="en-US" sz="900" b="0" kern="1200" dirty="0" smtClean="0">
                          <a:solidFill>
                            <a:schemeClr val="dk1"/>
                          </a:solidFill>
                          <a:effectLst/>
                          <a:uFill>
                            <a:solidFill>
                              <a:srgbClr val="000000"/>
                            </a:solidFill>
                          </a:uFill>
                          <a:latin typeface="+mj-lt"/>
                          <a:ea typeface="+mn-ea"/>
                          <a:cs typeface="+mn-cs"/>
                        </a:rPr>
                        <a:t>I</a:t>
                      </a:r>
                      <a:r>
                        <a:rPr lang="ru-RU" sz="900" b="0" kern="1200" dirty="0">
                          <a:solidFill>
                            <a:schemeClr val="dk1"/>
                          </a:solidFill>
                          <a:effectLst/>
                          <a:uFill>
                            <a:solidFill>
                              <a:srgbClr val="000000"/>
                            </a:solidFill>
                          </a:uFill>
                          <a:latin typeface="+mj-lt"/>
                          <a:ea typeface="+mn-ea"/>
                          <a:cs typeface="+mn-cs"/>
                        </a:rPr>
                        <a:t>В</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210000">
                <a:tc>
                  <a:txBody>
                    <a:bodyPr/>
                    <a:lstStyle/>
                    <a:p>
                      <a:pPr marL="0" indent="0" algn="just">
                        <a:lnSpc>
                          <a:spcPct val="100000"/>
                        </a:lnSpc>
                        <a:spcAft>
                          <a:spcPts val="0"/>
                        </a:spcAft>
                        <a:tabLst/>
                      </a:pPr>
                      <a:r>
                        <a:rPr lang="ru-RU" sz="900" b="0" kern="1200" dirty="0">
                          <a:solidFill>
                            <a:schemeClr val="dk1"/>
                          </a:solidFill>
                          <a:effectLst/>
                          <a:uFill>
                            <a:solidFill>
                              <a:srgbClr val="000000"/>
                            </a:solidFill>
                          </a:uFill>
                          <a:latin typeface="+mj-lt"/>
                          <a:ea typeface="+mn-ea"/>
                          <a:cs typeface="+mn-cs"/>
                        </a:rPr>
                        <a:t>С целью профилактики рецидивов ФП пациентам с ИБС рекомендовано назначение </a:t>
                      </a:r>
                      <a:r>
                        <a:rPr lang="ru-RU" sz="900" b="0" kern="1200" dirty="0" err="1">
                          <a:solidFill>
                            <a:schemeClr val="dk1"/>
                          </a:solidFill>
                          <a:effectLst/>
                          <a:uFill>
                            <a:solidFill>
                              <a:srgbClr val="000000"/>
                            </a:solidFill>
                          </a:uFill>
                          <a:latin typeface="+mj-lt"/>
                          <a:ea typeface="+mn-ea"/>
                          <a:cs typeface="+mn-cs"/>
                        </a:rPr>
                        <a:t>соталола</a:t>
                      </a:r>
                      <a:endParaRPr lang="ru-RU" sz="900" b="0" kern="1200" dirty="0">
                        <a:solidFill>
                          <a:schemeClr val="dk1"/>
                        </a:solidFill>
                        <a:effectLst/>
                        <a:uFill>
                          <a:solidFill>
                            <a:srgbClr val="000000"/>
                          </a:solidFill>
                        </a:uFill>
                        <a:latin typeface="+mj-lt"/>
                        <a:ea typeface="+mn-ea"/>
                        <a:cs typeface="+mn-cs"/>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900" b="0" kern="1200" dirty="0">
                          <a:solidFill>
                            <a:schemeClr val="dk1"/>
                          </a:solidFill>
                          <a:effectLst/>
                          <a:uFill>
                            <a:solidFill>
                              <a:srgbClr val="000000"/>
                            </a:solidFill>
                          </a:uFill>
                          <a:latin typeface="+mj-lt"/>
                          <a:ea typeface="+mn-ea"/>
                          <a:cs typeface="+mn-cs"/>
                        </a:rPr>
                        <a:t>1A</a:t>
                      </a:r>
                      <a:endParaRPr lang="ru-RU" sz="9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900" b="0" kern="1200" dirty="0">
                          <a:solidFill>
                            <a:schemeClr val="dk1"/>
                          </a:solidFill>
                          <a:effectLst/>
                          <a:uFill>
                            <a:solidFill>
                              <a:srgbClr val="000000"/>
                            </a:solidFill>
                          </a:uFill>
                          <a:latin typeface="+mj-lt"/>
                          <a:ea typeface="+mn-ea"/>
                          <a:cs typeface="+mn-cs"/>
                        </a:rPr>
                        <a:t>IA</a:t>
                      </a:r>
                      <a:endParaRPr lang="ru-RU" sz="9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210000">
                <a:tc>
                  <a:txBody>
                    <a:bodyPr/>
                    <a:lstStyle/>
                    <a:p>
                      <a:pPr marL="0" indent="0" algn="just">
                        <a:lnSpc>
                          <a:spcPct val="100000"/>
                        </a:lnSpc>
                        <a:spcAft>
                          <a:spcPts val="0"/>
                        </a:spcAft>
                        <a:tabLst/>
                      </a:pPr>
                      <a:r>
                        <a:rPr lang="ru-RU" sz="900" b="0" kern="1200" dirty="0">
                          <a:solidFill>
                            <a:schemeClr val="dk1"/>
                          </a:solidFill>
                          <a:effectLst/>
                          <a:uFill>
                            <a:solidFill>
                              <a:srgbClr val="000000"/>
                            </a:solidFill>
                          </a:uFill>
                          <a:latin typeface="+mj-lt"/>
                          <a:ea typeface="+mn-ea"/>
                          <a:cs typeface="+mn-cs"/>
                        </a:rPr>
                        <a:t>Назначение </a:t>
                      </a:r>
                      <a:r>
                        <a:rPr lang="ru-RU" sz="900" b="0" kern="1200" dirty="0" err="1">
                          <a:solidFill>
                            <a:schemeClr val="dk1"/>
                          </a:solidFill>
                          <a:effectLst/>
                          <a:uFill>
                            <a:solidFill>
                              <a:srgbClr val="000000"/>
                            </a:solidFill>
                          </a:uFill>
                          <a:latin typeface="+mj-lt"/>
                          <a:ea typeface="+mn-ea"/>
                          <a:cs typeface="+mn-cs"/>
                        </a:rPr>
                        <a:t>амиодарона</a:t>
                      </a:r>
                      <a:r>
                        <a:rPr lang="ru-RU" sz="900" b="0" kern="1200" dirty="0">
                          <a:solidFill>
                            <a:schemeClr val="dk1"/>
                          </a:solidFill>
                          <a:effectLst/>
                          <a:uFill>
                            <a:solidFill>
                              <a:srgbClr val="000000"/>
                            </a:solidFill>
                          </a:uFill>
                          <a:latin typeface="+mj-lt"/>
                          <a:ea typeface="+mn-ea"/>
                          <a:cs typeface="+mn-cs"/>
                        </a:rPr>
                        <a:t> с целью профилактики ФП рекомендовано пациентам с ИБС при неэффективности </a:t>
                      </a:r>
                      <a:r>
                        <a:rPr lang="ru-RU" sz="900" b="0" kern="1200" dirty="0" err="1">
                          <a:solidFill>
                            <a:schemeClr val="dk1"/>
                          </a:solidFill>
                          <a:effectLst/>
                          <a:uFill>
                            <a:solidFill>
                              <a:srgbClr val="000000"/>
                            </a:solidFill>
                          </a:uFill>
                          <a:latin typeface="+mj-lt"/>
                          <a:ea typeface="+mn-ea"/>
                          <a:cs typeface="+mn-cs"/>
                        </a:rPr>
                        <a:t>соталола</a:t>
                      </a:r>
                      <a:endParaRPr lang="ru-RU" sz="900" b="0" kern="1200" dirty="0">
                        <a:solidFill>
                          <a:schemeClr val="dk1"/>
                        </a:solidFill>
                        <a:effectLst/>
                        <a:uFill>
                          <a:solidFill>
                            <a:srgbClr val="000000"/>
                          </a:solidFill>
                        </a:uFill>
                        <a:latin typeface="+mj-lt"/>
                        <a:ea typeface="+mn-ea"/>
                        <a:cs typeface="+mn-cs"/>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900" b="0" kern="1200" dirty="0">
                          <a:solidFill>
                            <a:schemeClr val="dk1"/>
                          </a:solidFill>
                          <a:effectLst/>
                          <a:uFill>
                            <a:solidFill>
                              <a:srgbClr val="000000"/>
                            </a:solidFill>
                          </a:uFill>
                          <a:latin typeface="+mj-lt"/>
                          <a:ea typeface="+mn-ea"/>
                          <a:cs typeface="+mn-cs"/>
                        </a:rPr>
                        <a:t>1A</a:t>
                      </a:r>
                      <a:endParaRPr lang="ru-RU" sz="9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900" b="0" kern="1200" dirty="0">
                          <a:solidFill>
                            <a:schemeClr val="dk1"/>
                          </a:solidFill>
                          <a:effectLst/>
                          <a:uFill>
                            <a:solidFill>
                              <a:srgbClr val="000000"/>
                            </a:solidFill>
                          </a:uFill>
                          <a:latin typeface="+mj-lt"/>
                          <a:ea typeface="+mn-ea"/>
                          <a:cs typeface="+mn-cs"/>
                        </a:rPr>
                        <a:t>IA</a:t>
                      </a:r>
                      <a:endParaRPr lang="ru-RU" sz="9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6"/>
                  </a:ext>
                </a:extLst>
              </a:tr>
              <a:tr h="210000">
                <a:tc>
                  <a:txBody>
                    <a:bodyPr/>
                    <a:lstStyle/>
                    <a:p>
                      <a:pPr marL="0" indent="0" algn="just">
                        <a:lnSpc>
                          <a:spcPct val="100000"/>
                        </a:lnSpc>
                        <a:spcAft>
                          <a:spcPts val="0"/>
                        </a:spcAft>
                        <a:tabLst/>
                      </a:pPr>
                      <a:r>
                        <a:rPr lang="ru-RU" sz="900" b="0" kern="1200" dirty="0">
                          <a:solidFill>
                            <a:schemeClr val="dk1"/>
                          </a:solidFill>
                          <a:effectLst/>
                          <a:uFill>
                            <a:solidFill>
                              <a:srgbClr val="000000"/>
                            </a:solidFill>
                          </a:uFill>
                          <a:latin typeface="+mj-lt"/>
                          <a:ea typeface="+mn-ea"/>
                          <a:cs typeface="+mn-cs"/>
                        </a:rPr>
                        <a:t>С целью профилактики ФП пациентам с СН рекомендовано назначение </a:t>
                      </a:r>
                      <a:r>
                        <a:rPr lang="ru-RU" sz="900" b="0" kern="1200" dirty="0" err="1">
                          <a:solidFill>
                            <a:schemeClr val="dk1"/>
                          </a:solidFill>
                          <a:effectLst/>
                          <a:uFill>
                            <a:solidFill>
                              <a:srgbClr val="000000"/>
                            </a:solidFill>
                          </a:uFill>
                          <a:latin typeface="+mj-lt"/>
                          <a:ea typeface="+mn-ea"/>
                          <a:cs typeface="+mn-cs"/>
                        </a:rPr>
                        <a:t>амиодарона</a:t>
                      </a:r>
                      <a:endParaRPr lang="ru-RU" sz="900" b="0" kern="1200" dirty="0">
                        <a:solidFill>
                          <a:schemeClr val="dk1"/>
                        </a:solidFill>
                        <a:effectLst/>
                        <a:uFill>
                          <a:solidFill>
                            <a:srgbClr val="000000"/>
                          </a:solidFill>
                        </a:uFill>
                        <a:latin typeface="+mj-lt"/>
                        <a:ea typeface="+mn-ea"/>
                        <a:cs typeface="+mn-cs"/>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900" b="0" kern="1200" dirty="0">
                          <a:solidFill>
                            <a:schemeClr val="dk1"/>
                          </a:solidFill>
                          <a:effectLst/>
                          <a:uFill>
                            <a:solidFill>
                              <a:srgbClr val="000000"/>
                            </a:solidFill>
                          </a:uFill>
                          <a:latin typeface="+mj-lt"/>
                          <a:ea typeface="+mn-ea"/>
                          <a:cs typeface="+mn-cs"/>
                        </a:rPr>
                        <a:t>2B</a:t>
                      </a:r>
                      <a:endParaRPr lang="ru-RU" sz="9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900" b="0" kern="1200" dirty="0">
                          <a:solidFill>
                            <a:schemeClr val="dk1"/>
                          </a:solidFill>
                          <a:effectLst/>
                          <a:uFill>
                            <a:solidFill>
                              <a:srgbClr val="000000"/>
                            </a:solidFill>
                          </a:uFill>
                          <a:latin typeface="+mj-lt"/>
                          <a:ea typeface="+mn-ea"/>
                          <a:cs typeface="+mn-cs"/>
                        </a:rPr>
                        <a:t>I</a:t>
                      </a:r>
                      <a:r>
                        <a:rPr lang="ru-RU" sz="900" b="0" kern="1200" dirty="0">
                          <a:solidFill>
                            <a:schemeClr val="dk1"/>
                          </a:solidFill>
                          <a:effectLst/>
                          <a:uFill>
                            <a:solidFill>
                              <a:srgbClr val="000000"/>
                            </a:solidFill>
                          </a:uFill>
                          <a:latin typeface="+mj-lt"/>
                          <a:ea typeface="+mn-ea"/>
                          <a:cs typeface="+mn-cs"/>
                        </a:rPr>
                        <a:t>А</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7"/>
                  </a:ext>
                </a:extLst>
              </a:tr>
              <a:tr h="210000">
                <a:tc>
                  <a:txBody>
                    <a:bodyPr/>
                    <a:lstStyle/>
                    <a:p>
                      <a:pPr lvl="0" indent="0" algn="just">
                        <a:lnSpc>
                          <a:spcPct val="100000"/>
                        </a:lnSpc>
                      </a:pPr>
                      <a:r>
                        <a:rPr lang="ru-RU" sz="900" b="0" kern="1200" dirty="0">
                          <a:solidFill>
                            <a:schemeClr val="dk1"/>
                          </a:solidFill>
                          <a:effectLst/>
                          <a:uFill>
                            <a:solidFill>
                              <a:srgbClr val="000000"/>
                            </a:solidFill>
                          </a:uFill>
                          <a:latin typeface="+mj-lt"/>
                          <a:ea typeface="+mn-ea"/>
                          <a:cs typeface="+mn-cs"/>
                        </a:rPr>
                        <a:t>Назначение ААП </a:t>
                      </a:r>
                      <a:r>
                        <a:rPr lang="ru-RU" sz="900" b="0" kern="1200" dirty="0" err="1">
                          <a:solidFill>
                            <a:schemeClr val="dk1"/>
                          </a:solidFill>
                          <a:effectLst/>
                          <a:uFill>
                            <a:solidFill>
                              <a:srgbClr val="000000"/>
                            </a:solidFill>
                          </a:uFill>
                          <a:latin typeface="+mj-lt"/>
                          <a:ea typeface="+mn-ea"/>
                          <a:cs typeface="+mn-cs"/>
                        </a:rPr>
                        <a:t>I</a:t>
                      </a:r>
                      <a:r>
                        <a:rPr lang="ru-RU" sz="900" b="0" kern="1200" dirty="0">
                          <a:solidFill>
                            <a:schemeClr val="dk1"/>
                          </a:solidFill>
                          <a:effectLst/>
                          <a:uFill>
                            <a:solidFill>
                              <a:srgbClr val="000000"/>
                            </a:solidFill>
                          </a:uFill>
                          <a:latin typeface="+mj-lt"/>
                          <a:ea typeface="+mn-ea"/>
                          <a:cs typeface="+mn-cs"/>
                        </a:rPr>
                        <a:t> класса не рекомендован пациентам с признаками структурного поражения сердца, в том числе при наличии СН, при снижении ФВ ЛЖ до 40% и менее, а также при гипертрофии миокарда (толщина стенок ЛЖ 15 мм и более, по данным </a:t>
                      </a:r>
                      <a:r>
                        <a:rPr lang="ru-RU" sz="900" b="0" kern="1200" dirty="0" err="1">
                          <a:solidFill>
                            <a:schemeClr val="dk1"/>
                          </a:solidFill>
                          <a:effectLst/>
                          <a:uFill>
                            <a:solidFill>
                              <a:srgbClr val="000000"/>
                            </a:solidFill>
                          </a:uFill>
                          <a:latin typeface="+mj-lt"/>
                          <a:ea typeface="+mn-ea"/>
                          <a:cs typeface="+mn-cs"/>
                        </a:rPr>
                        <a:t>ЭхоКГ</a:t>
                      </a:r>
                      <a:r>
                        <a:rPr lang="ru-RU" sz="900" b="0" kern="1200" dirty="0">
                          <a:solidFill>
                            <a:schemeClr val="dk1"/>
                          </a:solidFill>
                          <a:effectLst/>
                          <a:uFill>
                            <a:solidFill>
                              <a:srgbClr val="000000"/>
                            </a:solidFill>
                          </a:uFill>
                          <a:latin typeface="+mj-lt"/>
                          <a:ea typeface="+mn-ea"/>
                          <a:cs typeface="+mn-cs"/>
                        </a:rPr>
                        <a:t>), так как препараты данной группы способны потенцировать возникновение </a:t>
                      </a:r>
                      <a:r>
                        <a:rPr lang="ru-RU" sz="900" b="0" kern="1200" dirty="0" err="1">
                          <a:solidFill>
                            <a:schemeClr val="dk1"/>
                          </a:solidFill>
                          <a:effectLst/>
                          <a:uFill>
                            <a:solidFill>
                              <a:srgbClr val="000000"/>
                            </a:solidFill>
                          </a:uFill>
                          <a:latin typeface="+mj-lt"/>
                          <a:ea typeface="+mn-ea"/>
                          <a:cs typeface="+mn-cs"/>
                        </a:rPr>
                        <a:t>жизнеугрожающих</a:t>
                      </a:r>
                      <a:r>
                        <a:rPr lang="ru-RU" sz="900" b="0" kern="1200" dirty="0">
                          <a:solidFill>
                            <a:schemeClr val="dk1"/>
                          </a:solidFill>
                          <a:effectLst/>
                          <a:uFill>
                            <a:solidFill>
                              <a:srgbClr val="000000"/>
                            </a:solidFill>
                          </a:uFill>
                          <a:latin typeface="+mj-lt"/>
                          <a:ea typeface="+mn-ea"/>
                          <a:cs typeface="+mn-cs"/>
                        </a:rPr>
                        <a:t> желудочковых аритмий</a:t>
                      </a:r>
                      <a:r>
                        <a:rPr lang="en-US" sz="900" b="0" kern="1200" dirty="0">
                          <a:solidFill>
                            <a:schemeClr val="dk1"/>
                          </a:solidFill>
                          <a:effectLst/>
                          <a:uFill>
                            <a:solidFill>
                              <a:srgbClr val="000000"/>
                            </a:solidFill>
                          </a:uFill>
                          <a:latin typeface="+mj-lt"/>
                          <a:ea typeface="+mn-ea"/>
                          <a:cs typeface="+mn-cs"/>
                        </a:rPr>
                        <a:t>.</a:t>
                      </a:r>
                      <a:endParaRPr lang="ru-RU" sz="900" b="0" kern="1200" dirty="0">
                        <a:solidFill>
                          <a:schemeClr val="dk1"/>
                        </a:solidFill>
                        <a:effectLst/>
                        <a:uFill>
                          <a:solidFill>
                            <a:srgbClr val="000000"/>
                          </a:solidFill>
                        </a:uFill>
                        <a:latin typeface="+mj-lt"/>
                        <a:ea typeface="+mn-ea"/>
                        <a:cs typeface="+mn-cs"/>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900" b="0" kern="1200" dirty="0">
                          <a:solidFill>
                            <a:schemeClr val="dk1"/>
                          </a:solidFill>
                          <a:effectLst/>
                          <a:uFill>
                            <a:solidFill>
                              <a:srgbClr val="000000"/>
                            </a:solidFill>
                          </a:uFill>
                          <a:latin typeface="+mj-lt"/>
                          <a:ea typeface="+mn-ea"/>
                          <a:cs typeface="+mn-cs"/>
                        </a:rPr>
                        <a:t>1A</a:t>
                      </a:r>
                      <a:endParaRPr lang="ru-RU" sz="9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900" b="0" kern="1200" dirty="0">
                          <a:solidFill>
                            <a:schemeClr val="dk1"/>
                          </a:solidFill>
                          <a:effectLst/>
                          <a:uFill>
                            <a:solidFill>
                              <a:srgbClr val="000000"/>
                            </a:solidFill>
                          </a:uFill>
                          <a:latin typeface="+mj-lt"/>
                          <a:ea typeface="+mn-ea"/>
                          <a:cs typeface="+mn-cs"/>
                        </a:rPr>
                        <a:t>IIIA</a:t>
                      </a:r>
                      <a:endParaRPr lang="ru-RU" sz="9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8"/>
                  </a:ext>
                </a:extLst>
              </a:tr>
              <a:tr h="210000">
                <a:tc>
                  <a:txBody>
                    <a:bodyPr/>
                    <a:lstStyle/>
                    <a:p>
                      <a:pPr marL="0" indent="0" algn="just">
                        <a:lnSpc>
                          <a:spcPct val="100000"/>
                        </a:lnSpc>
                        <a:spcAft>
                          <a:spcPts val="0"/>
                        </a:spcAft>
                        <a:tabLst/>
                      </a:pPr>
                      <a:r>
                        <a:rPr lang="x-none" sz="900" b="0" kern="1200">
                          <a:solidFill>
                            <a:schemeClr val="dk1"/>
                          </a:solidFill>
                          <a:effectLst/>
                          <a:uFill>
                            <a:solidFill>
                              <a:srgbClr val="000000"/>
                            </a:solidFill>
                          </a:uFill>
                          <a:latin typeface="+mj-lt"/>
                          <a:ea typeface="+mn-ea"/>
                          <a:cs typeface="+mn-cs"/>
                        </a:rPr>
                        <a:t>Пациентам, длительно принимающим ААТ, рекомендован регулярный контроль длительности интервалов </a:t>
                      </a:r>
                      <a:r>
                        <a:rPr lang="en-US" sz="900" b="0" kern="1200" dirty="0">
                          <a:solidFill>
                            <a:schemeClr val="dk1"/>
                          </a:solidFill>
                          <a:effectLst/>
                          <a:uFill>
                            <a:solidFill>
                              <a:srgbClr val="000000"/>
                            </a:solidFill>
                          </a:uFill>
                          <a:latin typeface="+mj-lt"/>
                          <a:ea typeface="+mn-ea"/>
                          <a:cs typeface="+mn-cs"/>
                        </a:rPr>
                        <a:t>PQ</a:t>
                      </a:r>
                      <a:r>
                        <a:rPr lang="x-none" sz="900" b="0" kern="1200">
                          <a:solidFill>
                            <a:schemeClr val="dk1"/>
                          </a:solidFill>
                          <a:effectLst/>
                          <a:uFill>
                            <a:solidFill>
                              <a:srgbClr val="000000"/>
                            </a:solidFill>
                          </a:uFill>
                          <a:latin typeface="+mj-lt"/>
                          <a:ea typeface="+mn-ea"/>
                          <a:cs typeface="+mn-cs"/>
                        </a:rPr>
                        <a:t>, </a:t>
                      </a:r>
                      <a:r>
                        <a:rPr lang="en-US" sz="900" b="0" kern="1200" dirty="0">
                          <a:solidFill>
                            <a:schemeClr val="dk1"/>
                          </a:solidFill>
                          <a:effectLst/>
                          <a:uFill>
                            <a:solidFill>
                              <a:srgbClr val="000000"/>
                            </a:solidFill>
                          </a:uFill>
                          <a:latin typeface="+mj-lt"/>
                          <a:ea typeface="+mn-ea"/>
                          <a:cs typeface="+mn-cs"/>
                        </a:rPr>
                        <a:t>QRS</a:t>
                      </a:r>
                      <a:r>
                        <a:rPr lang="x-none" sz="900" b="0" kern="1200">
                          <a:solidFill>
                            <a:schemeClr val="dk1"/>
                          </a:solidFill>
                          <a:effectLst/>
                          <a:uFill>
                            <a:solidFill>
                              <a:srgbClr val="000000"/>
                            </a:solidFill>
                          </a:uFill>
                          <a:latin typeface="+mj-lt"/>
                          <a:ea typeface="+mn-ea"/>
                          <a:cs typeface="+mn-cs"/>
                        </a:rPr>
                        <a:t>, </a:t>
                      </a:r>
                      <a:r>
                        <a:rPr lang="en-US" sz="900" b="0" kern="1200" dirty="0">
                          <a:solidFill>
                            <a:schemeClr val="dk1"/>
                          </a:solidFill>
                          <a:effectLst/>
                          <a:uFill>
                            <a:solidFill>
                              <a:srgbClr val="000000"/>
                            </a:solidFill>
                          </a:uFill>
                          <a:latin typeface="+mj-lt"/>
                          <a:ea typeface="+mn-ea"/>
                          <a:cs typeface="+mn-cs"/>
                        </a:rPr>
                        <a:t>QT</a:t>
                      </a:r>
                      <a:r>
                        <a:rPr lang="x-none" sz="900" b="0" kern="1200">
                          <a:solidFill>
                            <a:schemeClr val="dk1"/>
                          </a:solidFill>
                          <a:effectLst/>
                          <a:uFill>
                            <a:solidFill>
                              <a:srgbClr val="000000"/>
                            </a:solidFill>
                          </a:uFill>
                          <a:latin typeface="+mj-lt"/>
                          <a:ea typeface="+mn-ea"/>
                          <a:cs typeface="+mn-cs"/>
                        </a:rPr>
                        <a:t> и частоты сердечных сокращений с помощью ЭКГ и холтеровского мониторирования ЭКГ для оценки возможного риска проаритмического действия ААП и своевременного выявления клинически значимых нарушений проводимости и/или дисфункции синусового узла, обусловленных действием ААП</a:t>
                      </a:r>
                      <a:endParaRPr lang="ru-RU" sz="900" b="0" kern="1200" dirty="0">
                        <a:solidFill>
                          <a:schemeClr val="dk1"/>
                        </a:solidFill>
                        <a:effectLst/>
                        <a:uFill>
                          <a:solidFill>
                            <a:srgbClr val="000000"/>
                          </a:solidFill>
                        </a:uFill>
                        <a:latin typeface="+mj-lt"/>
                        <a:ea typeface="+mn-ea"/>
                        <a:cs typeface="+mn-cs"/>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ru-RU" sz="900" b="0" kern="1200" dirty="0">
                          <a:solidFill>
                            <a:schemeClr val="dk1"/>
                          </a:solidFill>
                          <a:effectLst/>
                          <a:uFill>
                            <a:solidFill>
                              <a:srgbClr val="000000"/>
                            </a:solidFill>
                          </a:uFill>
                          <a:latin typeface="+mj-lt"/>
                          <a:ea typeface="+mn-ea"/>
                          <a:cs typeface="+mn-cs"/>
                        </a:rPr>
                        <a:t> </a:t>
                      </a:r>
                      <a:r>
                        <a:rPr lang="en-US" sz="900" b="0" kern="1200" dirty="0" smtClean="0">
                          <a:solidFill>
                            <a:schemeClr val="dk1"/>
                          </a:solidFill>
                          <a:effectLst/>
                          <a:uFill>
                            <a:solidFill>
                              <a:srgbClr val="000000"/>
                            </a:solidFill>
                          </a:uFill>
                          <a:latin typeface="+mj-lt"/>
                          <a:ea typeface="+mn-ea"/>
                          <a:cs typeface="+mn-cs"/>
                        </a:rPr>
                        <a:t>4C</a:t>
                      </a:r>
                      <a:endParaRPr lang="ru-RU" sz="90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900" b="0" kern="1200" dirty="0" smtClean="0">
                          <a:solidFill>
                            <a:schemeClr val="dk1"/>
                          </a:solidFill>
                          <a:effectLst/>
                          <a:uFill>
                            <a:solidFill>
                              <a:srgbClr val="000000"/>
                            </a:solidFill>
                          </a:uFill>
                          <a:latin typeface="+mj-lt"/>
                          <a:ea typeface="+mn-ea"/>
                          <a:cs typeface="+mn-cs"/>
                        </a:rPr>
                        <a:t>I</a:t>
                      </a:r>
                      <a:r>
                        <a:rPr lang="ru-RU" sz="900" b="0" kern="1200" dirty="0">
                          <a:solidFill>
                            <a:schemeClr val="dk1"/>
                          </a:solidFill>
                          <a:effectLst/>
                          <a:uFill>
                            <a:solidFill>
                              <a:srgbClr val="000000"/>
                            </a:solidFill>
                          </a:uFill>
                          <a:latin typeface="+mj-lt"/>
                          <a:ea typeface="+mn-ea"/>
                          <a:cs typeface="+mn-cs"/>
                        </a:rPr>
                        <a:t>В</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9"/>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0" y="1"/>
            <a:ext cx="6444208" cy="57742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01452" y="51470"/>
            <a:ext cx="5870748" cy="369332"/>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Рекомендации по профилактике пароксизмов </a:t>
            </a:r>
            <a:r>
              <a:rPr lang="ru-RU" sz="1800" b="1" dirty="0">
                <a:solidFill>
                  <a:srgbClr val="005DAC"/>
                </a:solidFill>
                <a:latin typeface="Calibri" panose="020F0502020204030204" pitchFamily="34" charset="0"/>
              </a:rPr>
              <a:t>ФП/ТП</a:t>
            </a:r>
            <a:endParaRPr lang="ru-RU" sz="1800" b="1" dirty="0">
              <a:solidFill>
                <a:srgbClr val="005DAC"/>
              </a:solidFill>
              <a:latin typeface="Calibri" panose="020F0502020204030204" pitchFamily="34" charset="0"/>
            </a:endParaRP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24997524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6"/>
          <p:cNvGraphicFramePr>
            <a:graphicFrameLocks noGrp="1"/>
          </p:cNvGraphicFramePr>
          <p:nvPr>
            <p:ph idx="1"/>
            <p:extLst>
              <p:ext uri="{D42A27DB-BD31-4B8C-83A1-F6EECF244321}">
                <p14:modId xmlns:p14="http://schemas.microsoft.com/office/powerpoint/2010/main" val="2595019354"/>
              </p:ext>
            </p:extLst>
          </p:nvPr>
        </p:nvGraphicFramePr>
        <p:xfrm>
          <a:off x="539551" y="987574"/>
          <a:ext cx="7920880" cy="3588120"/>
        </p:xfrm>
        <a:graphic>
          <a:graphicData uri="http://schemas.openxmlformats.org/drawingml/2006/table">
            <a:tbl>
              <a:tblPr firstRow="1" bandRow="1">
                <a:tableStyleId>{B301B821-A1FF-4177-AEE7-76D212191A09}</a:tableStyleId>
              </a:tblPr>
              <a:tblGrid>
                <a:gridCol w="6910125">
                  <a:extLst>
                    <a:ext uri="{9D8B030D-6E8A-4147-A177-3AD203B41FA5}">
                      <a16:colId xmlns:a16="http://schemas.microsoft.com/office/drawing/2014/main" val="20000"/>
                    </a:ext>
                  </a:extLst>
                </a:gridCol>
                <a:gridCol w="558394">
                  <a:extLst>
                    <a:ext uri="{9D8B030D-6E8A-4147-A177-3AD203B41FA5}">
                      <a16:colId xmlns:a16="http://schemas.microsoft.com/office/drawing/2014/main" val="20001"/>
                    </a:ext>
                  </a:extLst>
                </a:gridCol>
                <a:gridCol w="452361">
                  <a:extLst>
                    <a:ext uri="{9D8B030D-6E8A-4147-A177-3AD203B41FA5}">
                      <a16:colId xmlns:a16="http://schemas.microsoft.com/office/drawing/2014/main" val="20002"/>
                    </a:ext>
                  </a:extLst>
                </a:gridCol>
              </a:tblGrid>
              <a:tr h="27325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L="0" indent="17463" algn="just">
                        <a:lnSpc>
                          <a:spcPct val="150000"/>
                        </a:lnSpc>
                        <a:spcAft>
                          <a:spcPts val="0"/>
                        </a:spcAft>
                        <a:tabLst/>
                      </a:pPr>
                      <a:r>
                        <a:rPr lang="ru-RU" sz="1050" b="0" kern="1200" dirty="0" err="1">
                          <a:solidFill>
                            <a:schemeClr val="dk1"/>
                          </a:solidFill>
                          <a:effectLst/>
                          <a:uFill>
                            <a:solidFill>
                              <a:srgbClr val="000000"/>
                            </a:solidFill>
                          </a:uFill>
                          <a:latin typeface="+mj-lt"/>
                          <a:ea typeface="+mn-ea"/>
                          <a:cs typeface="+mn-cs"/>
                        </a:rPr>
                        <a:t>Катетерная</a:t>
                      </a:r>
                      <a:r>
                        <a:rPr lang="ru-RU" sz="1050" b="0" kern="1200" dirty="0">
                          <a:solidFill>
                            <a:schemeClr val="dk1"/>
                          </a:solidFill>
                          <a:effectLst/>
                          <a:uFill>
                            <a:solidFill>
                              <a:srgbClr val="000000"/>
                            </a:solidFill>
                          </a:uFill>
                          <a:latin typeface="+mj-lt"/>
                          <a:ea typeface="+mn-ea"/>
                          <a:cs typeface="+mn-cs"/>
                        </a:rPr>
                        <a:t> абляция пароксизмальной ФП рекомендуется пациентам, которые имеют симптоматические рецидивы ФП на фоне ААТ, а также предпочитают дальнейший контроль ритма. Выполнение процедуры рекомендовано проводить в опытном центре врачом, который получил соответствующую подготовку</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17463" algn="ctr">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2</a:t>
                      </a:r>
                      <a:r>
                        <a:rPr lang="en-US" sz="1050" b="0" kern="1200" dirty="0">
                          <a:solidFill>
                            <a:schemeClr val="dk1"/>
                          </a:solidFill>
                          <a:effectLst/>
                          <a:uFill>
                            <a:solidFill>
                              <a:srgbClr val="000000"/>
                            </a:solidFill>
                          </a:uFill>
                          <a:latin typeface="+mj-lt"/>
                          <a:ea typeface="+mn-ea"/>
                          <a:cs typeface="+mn-cs"/>
                        </a:rPr>
                        <a:t>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1746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IA</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142800">
                <a:tc>
                  <a:txBody>
                    <a:bodyPr/>
                    <a:lstStyle/>
                    <a:p>
                      <a:pPr marL="0" indent="17463" algn="just">
                        <a:lnSpc>
                          <a:spcPct val="150000"/>
                        </a:lnSpc>
                        <a:spcAft>
                          <a:spcPts val="0"/>
                        </a:spcAft>
                        <a:tabLst>
                          <a:tab pos="484188" algn="l"/>
                        </a:tabLst>
                      </a:pPr>
                      <a:r>
                        <a:rPr lang="ru-RU" sz="1050" b="0" kern="1200" dirty="0">
                          <a:solidFill>
                            <a:schemeClr val="dk1"/>
                          </a:solidFill>
                          <a:effectLst/>
                          <a:uFill>
                            <a:solidFill>
                              <a:srgbClr val="000000"/>
                            </a:solidFill>
                          </a:uFill>
                          <a:latin typeface="+mj-lt"/>
                          <a:ea typeface="+mn-ea"/>
                          <a:cs typeface="+mn-cs"/>
                        </a:rPr>
                        <a:t>Выполнение абляции </a:t>
                      </a:r>
                      <a:r>
                        <a:rPr lang="ru-RU" sz="1050" b="0" kern="1200" dirty="0" err="1">
                          <a:solidFill>
                            <a:schemeClr val="dk1"/>
                          </a:solidFill>
                          <a:effectLst/>
                          <a:uFill>
                            <a:solidFill>
                              <a:srgbClr val="000000"/>
                            </a:solidFill>
                          </a:uFill>
                          <a:latin typeface="+mj-lt"/>
                          <a:ea typeface="+mn-ea"/>
                          <a:cs typeface="+mn-cs"/>
                        </a:rPr>
                        <a:t>аритмогеннх</a:t>
                      </a:r>
                      <a:r>
                        <a:rPr lang="ru-RU" sz="1050" b="0" kern="1200" dirty="0">
                          <a:solidFill>
                            <a:schemeClr val="dk1"/>
                          </a:solidFill>
                          <a:effectLst/>
                          <a:uFill>
                            <a:solidFill>
                              <a:srgbClr val="000000"/>
                            </a:solidFill>
                          </a:uFill>
                          <a:latin typeface="+mj-lt"/>
                          <a:ea typeface="+mn-ea"/>
                          <a:cs typeface="+mn-cs"/>
                        </a:rPr>
                        <a:t> зон типичного трепетания предсердий рекомендовано для профилактики рецидивов трепетания предсердий в рамках процедуры абляции ФП, если оно документировано ранее или выявлено во время абляции ФП</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1746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4C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17463" algn="ctr">
                        <a:lnSpc>
                          <a:spcPct val="150000"/>
                        </a:lnSpc>
                        <a:spcAft>
                          <a:spcPts val="0"/>
                        </a:spcAft>
                        <a:tabLst/>
                      </a:pPr>
                      <a:r>
                        <a:rPr lang="en-US" sz="1050" b="0" kern="1200" dirty="0" err="1">
                          <a:solidFill>
                            <a:schemeClr val="dk1"/>
                          </a:solidFill>
                          <a:effectLst/>
                          <a:uFill>
                            <a:solidFill>
                              <a:srgbClr val="000000"/>
                            </a:solidFill>
                          </a:uFill>
                          <a:latin typeface="+mj-lt"/>
                          <a:ea typeface="+mn-ea"/>
                          <a:cs typeface="+mn-cs"/>
                        </a:rPr>
                        <a:t>IIaB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34888">
                <a:tc>
                  <a:txBody>
                    <a:bodyPr/>
                    <a:lstStyle/>
                    <a:p>
                      <a:pPr marL="0" indent="17463" algn="just">
                        <a:lnSpc>
                          <a:spcPct val="150000"/>
                        </a:lnSpc>
                        <a:spcAft>
                          <a:spcPts val="0"/>
                        </a:spcAft>
                        <a:tabLst/>
                      </a:pPr>
                      <a:r>
                        <a:rPr lang="ru-RU" sz="1050" b="0" kern="1200" dirty="0" err="1">
                          <a:solidFill>
                            <a:schemeClr val="dk1"/>
                          </a:solidFill>
                          <a:effectLst/>
                          <a:uFill>
                            <a:solidFill>
                              <a:srgbClr val="000000"/>
                            </a:solidFill>
                          </a:uFill>
                          <a:latin typeface="+mj-lt"/>
                          <a:ea typeface="+mn-ea"/>
                          <a:cs typeface="+mn-cs"/>
                        </a:rPr>
                        <a:t>Катетерная</a:t>
                      </a:r>
                      <a:r>
                        <a:rPr lang="ru-RU" sz="1050" b="0" kern="1200" dirty="0">
                          <a:solidFill>
                            <a:schemeClr val="dk1"/>
                          </a:solidFill>
                          <a:effectLst/>
                          <a:uFill>
                            <a:solidFill>
                              <a:srgbClr val="000000"/>
                            </a:solidFill>
                          </a:uFill>
                          <a:latin typeface="+mj-lt"/>
                          <a:ea typeface="+mn-ea"/>
                          <a:cs typeface="+mn-cs"/>
                        </a:rPr>
                        <a:t> абляция ФП рекомендована в качестве способа лечения первой линии для профилактики рецидивов ФП и улучшения симптомов отдельным пациентам с симптоматической пароксизмальной ФП в качестве альтернативы антиаритмической лекарственной терапии, с учетом выбора пациента, соотношения эффективности и риска</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1746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2A</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17463" algn="ctr">
                        <a:lnSpc>
                          <a:spcPct val="150000"/>
                        </a:lnSpc>
                        <a:spcAft>
                          <a:spcPts val="0"/>
                        </a:spcAft>
                        <a:tabLst/>
                      </a:pPr>
                      <a:r>
                        <a:rPr lang="en-US" sz="1050" b="0" kern="1200" dirty="0" err="1">
                          <a:solidFill>
                            <a:schemeClr val="dk1"/>
                          </a:solidFill>
                          <a:effectLst/>
                          <a:uFill>
                            <a:solidFill>
                              <a:srgbClr val="000000"/>
                            </a:solidFill>
                          </a:uFill>
                          <a:latin typeface="+mj-lt"/>
                          <a:ea typeface="+mn-ea"/>
                          <a:cs typeface="+mn-cs"/>
                        </a:rPr>
                        <a:t>IIaB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150808">
                <a:tc>
                  <a:txBody>
                    <a:bodyPr/>
                    <a:lstStyle/>
                    <a:p>
                      <a:pPr marL="0" indent="17463"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В качестве </a:t>
                      </a:r>
                      <a:r>
                        <a:rPr lang="ru-RU" sz="1050" b="0" kern="1200" dirty="0" err="1">
                          <a:solidFill>
                            <a:schemeClr val="dk1"/>
                          </a:solidFill>
                          <a:effectLst/>
                          <a:uFill>
                            <a:solidFill>
                              <a:srgbClr val="000000"/>
                            </a:solidFill>
                          </a:uFill>
                          <a:latin typeface="+mj-lt"/>
                          <a:ea typeface="+mn-ea"/>
                          <a:cs typeface="+mn-cs"/>
                        </a:rPr>
                        <a:t>катетерного</a:t>
                      </a:r>
                      <a:r>
                        <a:rPr lang="ru-RU" sz="1050" b="0" kern="1200" dirty="0">
                          <a:solidFill>
                            <a:schemeClr val="dk1"/>
                          </a:solidFill>
                          <a:effectLst/>
                          <a:uFill>
                            <a:solidFill>
                              <a:srgbClr val="000000"/>
                            </a:solidFill>
                          </a:uFill>
                          <a:latin typeface="+mj-lt"/>
                          <a:ea typeface="+mn-ea"/>
                          <a:cs typeface="+mn-cs"/>
                        </a:rPr>
                        <a:t> лечения ФП рекомендуется проводить </a:t>
                      </a:r>
                      <a:r>
                        <a:rPr lang="ru-RU" sz="1050" b="0" kern="1200" dirty="0" err="1">
                          <a:solidFill>
                            <a:schemeClr val="dk1"/>
                          </a:solidFill>
                          <a:effectLst/>
                          <a:uFill>
                            <a:solidFill>
                              <a:srgbClr val="000000"/>
                            </a:solidFill>
                          </a:uFill>
                          <a:latin typeface="+mj-lt"/>
                          <a:ea typeface="+mn-ea"/>
                          <a:cs typeface="+mn-cs"/>
                        </a:rPr>
                        <a:t>антральную</a:t>
                      </a:r>
                      <a:r>
                        <a:rPr lang="ru-RU" sz="1050" b="0" kern="1200" dirty="0">
                          <a:solidFill>
                            <a:schemeClr val="dk1"/>
                          </a:solidFill>
                          <a:effectLst/>
                          <a:uFill>
                            <a:solidFill>
                              <a:srgbClr val="000000"/>
                            </a:solidFill>
                          </a:uFill>
                          <a:latin typeface="+mj-lt"/>
                          <a:ea typeface="+mn-ea"/>
                          <a:cs typeface="+mn-cs"/>
                        </a:rPr>
                        <a:t> изоляцию легочных вен, которую выполняют с использованием </a:t>
                      </a:r>
                      <a:r>
                        <a:rPr lang="ru-RU" sz="1050" b="0" kern="1200" dirty="0" err="1">
                          <a:solidFill>
                            <a:schemeClr val="dk1"/>
                          </a:solidFill>
                          <a:effectLst/>
                          <a:uFill>
                            <a:solidFill>
                              <a:srgbClr val="000000"/>
                            </a:solidFill>
                          </a:uFill>
                          <a:latin typeface="+mj-lt"/>
                          <a:ea typeface="+mn-ea"/>
                          <a:cs typeface="+mn-cs"/>
                        </a:rPr>
                        <a:t>криобаллонной</a:t>
                      </a:r>
                      <a:r>
                        <a:rPr lang="ru-RU" sz="1050" b="0" kern="1200" dirty="0">
                          <a:solidFill>
                            <a:schemeClr val="dk1"/>
                          </a:solidFill>
                          <a:effectLst/>
                          <a:uFill>
                            <a:solidFill>
                              <a:srgbClr val="000000"/>
                            </a:solidFill>
                          </a:uFill>
                          <a:latin typeface="+mj-lt"/>
                          <a:ea typeface="+mn-ea"/>
                          <a:cs typeface="+mn-cs"/>
                        </a:rPr>
                        <a:t> и радиочастотной энергии (в том числе электродами с измерением силы прилегания), а также трехмерных навигационных систем картирования.</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1746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2A</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1746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IB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0" y="1"/>
            <a:ext cx="4644008" cy="697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01452" y="51470"/>
            <a:ext cx="4214564" cy="646331"/>
          </a:xfrm>
        </p:spPr>
        <p:txBody>
          <a:bodyPr vert="horz" wrap="square" lIns="91440" tIns="45720" rIns="91440" bIns="45720" rtlCol="0" anchor="ctr">
            <a:spAutoFit/>
          </a:bodyPr>
          <a:lstStyle/>
          <a:p>
            <a:pPr algn="l"/>
            <a:r>
              <a:rPr lang="ru-RU" sz="1800" b="1" dirty="0" err="1">
                <a:solidFill>
                  <a:srgbClr val="005DAC"/>
                </a:solidFill>
                <a:latin typeface="Calibri" panose="020F0502020204030204" pitchFamily="34" charset="0"/>
              </a:rPr>
              <a:t>Катетерная</a:t>
            </a:r>
            <a:r>
              <a:rPr lang="ru-RU" sz="1800" b="1" dirty="0">
                <a:solidFill>
                  <a:srgbClr val="005DAC"/>
                </a:solidFill>
                <a:latin typeface="Calibri" panose="020F0502020204030204" pitchFamily="34" charset="0"/>
              </a:rPr>
              <a:t> абляция при фибрилляции </a:t>
            </a:r>
            <a:r>
              <a:rPr lang="ru-RU" sz="1800" b="1" dirty="0">
                <a:solidFill>
                  <a:srgbClr val="005DAC"/>
                </a:solidFill>
                <a:latin typeface="Calibri" panose="020F0502020204030204" pitchFamily="34" charset="0"/>
              </a:rPr>
              <a:t>и </a:t>
            </a:r>
            <a:r>
              <a:rPr lang="ru-RU" sz="1800" b="1" dirty="0">
                <a:solidFill>
                  <a:srgbClr val="005DAC"/>
                </a:solidFill>
                <a:latin typeface="Calibri" panose="020F0502020204030204" pitchFamily="34" charset="0"/>
              </a:rPr>
              <a:t>трепетанию предсердий </a:t>
            </a: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15309924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6"/>
          <p:cNvGraphicFramePr>
            <a:graphicFrameLocks noGrp="1"/>
          </p:cNvGraphicFramePr>
          <p:nvPr>
            <p:ph idx="1"/>
            <p:extLst>
              <p:ext uri="{D42A27DB-BD31-4B8C-83A1-F6EECF244321}">
                <p14:modId xmlns:p14="http://schemas.microsoft.com/office/powerpoint/2010/main" val="3389271305"/>
              </p:ext>
            </p:extLst>
          </p:nvPr>
        </p:nvGraphicFramePr>
        <p:xfrm>
          <a:off x="539551" y="898699"/>
          <a:ext cx="7920880" cy="3108060"/>
        </p:xfrm>
        <a:graphic>
          <a:graphicData uri="http://schemas.openxmlformats.org/drawingml/2006/table">
            <a:tbl>
              <a:tblPr firstRow="1" bandRow="1">
                <a:tableStyleId>{B301B821-A1FF-4177-AEE7-76D212191A09}</a:tableStyleId>
              </a:tblPr>
              <a:tblGrid>
                <a:gridCol w="6910125">
                  <a:extLst>
                    <a:ext uri="{9D8B030D-6E8A-4147-A177-3AD203B41FA5}">
                      <a16:colId xmlns:a16="http://schemas.microsoft.com/office/drawing/2014/main" val="20000"/>
                    </a:ext>
                  </a:extLst>
                </a:gridCol>
                <a:gridCol w="558394">
                  <a:extLst>
                    <a:ext uri="{9D8B030D-6E8A-4147-A177-3AD203B41FA5}">
                      <a16:colId xmlns:a16="http://schemas.microsoft.com/office/drawing/2014/main" val="20001"/>
                    </a:ext>
                  </a:extLst>
                </a:gridCol>
                <a:gridCol w="452361">
                  <a:extLst>
                    <a:ext uri="{9D8B030D-6E8A-4147-A177-3AD203B41FA5}">
                      <a16:colId xmlns:a16="http://schemas.microsoft.com/office/drawing/2014/main" val="20002"/>
                    </a:ext>
                  </a:extLst>
                </a:gridCol>
              </a:tblGrid>
              <a:tr h="27325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L="0" indent="0"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Абляция при ФП рекомендована симптоматичным пациентам с ФП и сердечной недостаточностью со сниженной фракцией выброса для улучшения симптомов и функции сердца, когда в качестве причины сердечной недостаточности предполагается </a:t>
                      </a:r>
                      <a:r>
                        <a:rPr lang="ru-RU" sz="1050" b="0" kern="1200" dirty="0" err="1">
                          <a:solidFill>
                            <a:schemeClr val="dk1"/>
                          </a:solidFill>
                          <a:effectLst/>
                          <a:uFill>
                            <a:solidFill>
                              <a:srgbClr val="000000"/>
                            </a:solidFill>
                          </a:uFill>
                          <a:latin typeface="+mj-lt"/>
                          <a:ea typeface="+mn-ea"/>
                          <a:cs typeface="+mn-cs"/>
                        </a:rPr>
                        <a:t>тахизависимая</a:t>
                      </a:r>
                      <a:r>
                        <a:rPr lang="ru-RU" sz="1050" b="0" kern="1200" dirty="0">
                          <a:solidFill>
                            <a:schemeClr val="dk1"/>
                          </a:solidFill>
                          <a:effectLst/>
                          <a:uFill>
                            <a:solidFill>
                              <a:srgbClr val="000000"/>
                            </a:solidFill>
                          </a:uFill>
                          <a:latin typeface="+mj-lt"/>
                          <a:ea typeface="+mn-ea"/>
                          <a:cs typeface="+mn-cs"/>
                        </a:rPr>
                        <a:t> (</a:t>
                      </a:r>
                      <a:r>
                        <a:rPr lang="ru-RU" sz="1050" b="0" kern="1200" dirty="0" err="1">
                          <a:solidFill>
                            <a:schemeClr val="dk1"/>
                          </a:solidFill>
                          <a:effectLst/>
                          <a:uFill>
                            <a:solidFill>
                              <a:srgbClr val="000000"/>
                            </a:solidFill>
                          </a:uFill>
                          <a:latin typeface="+mj-lt"/>
                          <a:ea typeface="+mn-ea"/>
                          <a:cs typeface="+mn-cs"/>
                        </a:rPr>
                        <a:t>аритмогенная</a:t>
                      </a:r>
                      <a:r>
                        <a:rPr lang="ru-RU" sz="1050" b="0" kern="1200" dirty="0">
                          <a:solidFill>
                            <a:schemeClr val="dk1"/>
                          </a:solidFill>
                          <a:effectLst/>
                          <a:uFill>
                            <a:solidFill>
                              <a:srgbClr val="000000"/>
                            </a:solidFill>
                          </a:uFill>
                          <a:latin typeface="+mj-lt"/>
                          <a:ea typeface="+mn-ea"/>
                          <a:cs typeface="+mn-cs"/>
                        </a:rPr>
                        <a:t>) </a:t>
                      </a:r>
                      <a:r>
                        <a:rPr lang="ru-RU" sz="1050" b="0" kern="1200" dirty="0" err="1">
                          <a:solidFill>
                            <a:schemeClr val="dk1"/>
                          </a:solidFill>
                          <a:effectLst/>
                          <a:uFill>
                            <a:solidFill>
                              <a:srgbClr val="000000"/>
                            </a:solidFill>
                          </a:uFill>
                          <a:latin typeface="+mj-lt"/>
                          <a:ea typeface="+mn-ea"/>
                          <a:cs typeface="+mn-cs"/>
                        </a:rPr>
                        <a:t>кардиомиопатия</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17463" algn="ctr">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1</a:t>
                      </a:r>
                      <a:r>
                        <a:rPr lang="en-US" sz="1050" b="0" kern="1200" dirty="0">
                          <a:solidFill>
                            <a:schemeClr val="dk1"/>
                          </a:solidFill>
                          <a:effectLst/>
                          <a:uFill>
                            <a:solidFill>
                              <a:srgbClr val="000000"/>
                            </a:solidFill>
                          </a:uFill>
                          <a:latin typeface="+mj-lt"/>
                          <a:ea typeface="+mn-ea"/>
                          <a:cs typeface="+mn-cs"/>
                        </a:rPr>
                        <a:t>A</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17463" algn="ctr">
                        <a:lnSpc>
                          <a:spcPct val="150000"/>
                        </a:lnSpc>
                        <a:spcAft>
                          <a:spcPts val="0"/>
                        </a:spcAft>
                        <a:tabLst/>
                      </a:pPr>
                      <a:r>
                        <a:rPr lang="en-US" sz="1050" b="0" kern="1200" dirty="0" err="1">
                          <a:solidFill>
                            <a:schemeClr val="dk1"/>
                          </a:solidFill>
                          <a:effectLst/>
                          <a:uFill>
                            <a:solidFill>
                              <a:srgbClr val="000000"/>
                            </a:solidFill>
                          </a:uFill>
                          <a:latin typeface="+mj-lt"/>
                          <a:ea typeface="+mn-ea"/>
                          <a:cs typeface="+mn-cs"/>
                        </a:rPr>
                        <a:t>IIaC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142800">
                <a:tc>
                  <a:txBody>
                    <a:bodyPr/>
                    <a:lstStyle/>
                    <a:p>
                      <a:pPr marL="0" indent="17463"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Абляция ФП рекомендована в качестве более предпочтительной стратегии по сравнению с имплантацией ЭКС  пациентам с ФП и сопутствующей брадикардией</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1746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4C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17463" algn="ctr">
                        <a:lnSpc>
                          <a:spcPct val="150000"/>
                        </a:lnSpc>
                        <a:spcAft>
                          <a:spcPts val="0"/>
                        </a:spcAft>
                        <a:tabLst/>
                      </a:pPr>
                      <a:r>
                        <a:rPr lang="en-US" sz="1050" b="0" kern="1200" dirty="0" err="1">
                          <a:solidFill>
                            <a:schemeClr val="dk1"/>
                          </a:solidFill>
                          <a:effectLst/>
                          <a:uFill>
                            <a:solidFill>
                              <a:srgbClr val="000000"/>
                            </a:solidFill>
                          </a:uFill>
                          <a:latin typeface="+mj-lt"/>
                          <a:ea typeface="+mn-ea"/>
                          <a:cs typeface="+mn-cs"/>
                        </a:rPr>
                        <a:t>IIaC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34888">
                <a:tc>
                  <a:txBody>
                    <a:bodyPr/>
                    <a:lstStyle/>
                    <a:p>
                      <a:pPr marL="0" indent="17463"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Абляция </a:t>
                      </a:r>
                      <a:r>
                        <a:rPr lang="ru-RU" sz="1050" b="0" kern="1200" dirty="0" err="1">
                          <a:solidFill>
                            <a:schemeClr val="dk1"/>
                          </a:solidFill>
                          <a:effectLst/>
                          <a:uFill>
                            <a:solidFill>
                              <a:srgbClr val="000000"/>
                            </a:solidFill>
                          </a:uFill>
                          <a:latin typeface="+mj-lt"/>
                          <a:ea typeface="+mn-ea"/>
                          <a:cs typeface="+mn-cs"/>
                        </a:rPr>
                        <a:t>кава-трикуспидального</a:t>
                      </a:r>
                      <a:r>
                        <a:rPr lang="ru-RU" sz="1050" b="0" kern="1200" dirty="0">
                          <a:solidFill>
                            <a:schemeClr val="dk1"/>
                          </a:solidFill>
                          <a:effectLst/>
                          <a:uFill>
                            <a:solidFill>
                              <a:srgbClr val="000000"/>
                            </a:solidFill>
                          </a:uFill>
                          <a:latin typeface="+mj-lt"/>
                          <a:ea typeface="+mn-ea"/>
                          <a:cs typeface="+mn-cs"/>
                        </a:rPr>
                        <a:t> перешейка с </a:t>
                      </a:r>
                      <a:r>
                        <a:rPr lang="ru-RU" sz="1050" b="0" kern="1200" dirty="0" err="1">
                          <a:solidFill>
                            <a:schemeClr val="dk1"/>
                          </a:solidFill>
                          <a:effectLst/>
                          <a:uFill>
                            <a:solidFill>
                              <a:srgbClr val="000000"/>
                            </a:solidFill>
                          </a:uFill>
                          <a:latin typeface="+mj-lt"/>
                          <a:ea typeface="+mn-ea"/>
                          <a:cs typeface="+mn-cs"/>
                        </a:rPr>
                        <a:t>интраоперационным</a:t>
                      </a:r>
                      <a:r>
                        <a:rPr lang="ru-RU" sz="1050" b="0" kern="1200" dirty="0">
                          <a:solidFill>
                            <a:schemeClr val="dk1"/>
                          </a:solidFill>
                          <a:effectLst/>
                          <a:uFill>
                            <a:solidFill>
                              <a:srgbClr val="000000"/>
                            </a:solidFill>
                          </a:uFill>
                          <a:latin typeface="+mj-lt"/>
                          <a:ea typeface="+mn-ea"/>
                          <a:cs typeface="+mn-cs"/>
                        </a:rPr>
                        <a:t> достижением двунаправленный блок проведения импульса в области перешейка сердца при лечении типичного ТП рекомендуется пациентам с неэффективной антиаритмической лекарственной терапией или в качестве первой линии лечения с учетом предпочтений пациента</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1746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4C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1746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IB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150808">
                <a:tc>
                  <a:txBody>
                    <a:bodyPr/>
                    <a:lstStyle/>
                    <a:p>
                      <a:pPr marL="0" indent="17463"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Если трепетание предсердий было зарегистрировано до абляции ФП, абляция </a:t>
                      </a:r>
                      <a:r>
                        <a:rPr lang="ru-RU" sz="1050" b="0" kern="1200" dirty="0" err="1">
                          <a:solidFill>
                            <a:schemeClr val="dk1"/>
                          </a:solidFill>
                          <a:effectLst/>
                          <a:uFill>
                            <a:solidFill>
                              <a:srgbClr val="000000"/>
                            </a:solidFill>
                          </a:uFill>
                          <a:latin typeface="+mj-lt"/>
                          <a:ea typeface="+mn-ea"/>
                          <a:cs typeface="+mn-cs"/>
                        </a:rPr>
                        <a:t>кава-трикуспидального</a:t>
                      </a:r>
                      <a:r>
                        <a:rPr lang="ru-RU" sz="1050" b="0" kern="1200" dirty="0">
                          <a:solidFill>
                            <a:schemeClr val="dk1"/>
                          </a:solidFill>
                          <a:effectLst/>
                          <a:uFill>
                            <a:solidFill>
                              <a:srgbClr val="000000"/>
                            </a:solidFill>
                          </a:uFill>
                          <a:latin typeface="+mj-lt"/>
                          <a:ea typeface="+mn-ea"/>
                          <a:cs typeface="+mn-cs"/>
                        </a:rPr>
                        <a:t> перешейка рекомендована в рамках процедуры </a:t>
                      </a:r>
                      <a:r>
                        <a:rPr lang="ru-RU" sz="1050" b="0" kern="1200" dirty="0" err="1">
                          <a:solidFill>
                            <a:schemeClr val="dk1"/>
                          </a:solidFill>
                          <a:effectLst/>
                          <a:uFill>
                            <a:solidFill>
                              <a:srgbClr val="000000"/>
                            </a:solidFill>
                          </a:uFill>
                          <a:latin typeface="+mj-lt"/>
                          <a:ea typeface="+mn-ea"/>
                          <a:cs typeface="+mn-cs"/>
                        </a:rPr>
                        <a:t>катетерной</a:t>
                      </a:r>
                      <a:r>
                        <a:rPr lang="ru-RU" sz="1050" b="0" kern="1200" dirty="0">
                          <a:solidFill>
                            <a:schemeClr val="dk1"/>
                          </a:solidFill>
                          <a:effectLst/>
                          <a:uFill>
                            <a:solidFill>
                              <a:srgbClr val="000000"/>
                            </a:solidFill>
                          </a:uFill>
                          <a:latin typeface="+mj-lt"/>
                          <a:ea typeface="+mn-ea"/>
                          <a:cs typeface="+mn-cs"/>
                        </a:rPr>
                        <a:t> абляции ФП</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1746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4C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17463" algn="ctr">
                        <a:lnSpc>
                          <a:spcPct val="150000"/>
                        </a:lnSpc>
                        <a:spcAft>
                          <a:spcPts val="0"/>
                        </a:spcAft>
                        <a:tabLst/>
                      </a:pPr>
                      <a:r>
                        <a:rPr lang="en-US" sz="1050" b="0" kern="1200" dirty="0" err="1">
                          <a:solidFill>
                            <a:schemeClr val="dk1"/>
                          </a:solidFill>
                          <a:effectLst/>
                          <a:uFill>
                            <a:solidFill>
                              <a:srgbClr val="000000"/>
                            </a:solidFill>
                          </a:uFill>
                          <a:latin typeface="+mj-lt"/>
                          <a:ea typeface="+mn-ea"/>
                          <a:cs typeface="+mn-cs"/>
                        </a:rPr>
                        <a:t>IIaC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7" name="Заголовок 1">
            <a:extLst>
              <a:ext uri="{FF2B5EF4-FFF2-40B4-BE49-F238E27FC236}">
                <a16:creationId xmlns:a16="http://schemas.microsoft.com/office/drawing/2014/main" id="{51D37304-8F0B-2D46-A3B0-7350CEF3F1F1}"/>
              </a:ext>
            </a:extLst>
          </p:cNvPr>
          <p:cNvSpPr txBox="1">
            <a:spLocks/>
          </p:cNvSpPr>
          <p:nvPr/>
        </p:nvSpPr>
        <p:spPr>
          <a:xfrm>
            <a:off x="1002757" y="5169768"/>
            <a:ext cx="6340967" cy="703745"/>
          </a:xfrm>
          <a:prstGeom prst="rect">
            <a:avLst/>
          </a:prstGeom>
        </p:spPr>
        <p:txBody>
          <a:bodyPr vert="horz" lIns="91440" tIns="45720" rIns="91440" bIns="45720" rtlCol="0" anchor="t">
            <a:noAutofit/>
          </a:bodyPr>
          <a:lstStyle>
            <a:lvl1pPr algn="ctr">
              <a:spcBef>
                <a:spcPct val="0"/>
              </a:spcBef>
              <a:buNone/>
              <a:defRPr b="1">
                <a:solidFill>
                  <a:srgbClr val="005DAC"/>
                </a:solidFill>
                <a:latin typeface="Bebas Neue Bold" panose="020B0606020202050201" pitchFamily="34" charset="-52"/>
                <a:ea typeface="+mj-ea"/>
                <a:cs typeface="+mj-cs"/>
              </a:defRPr>
            </a:lvl1pPr>
          </a:lstStyle>
          <a:p>
            <a:endParaRPr lang="ru-RU" dirty="0">
              <a:latin typeface="Calibri" panose="020F0502020204030204" pitchFamily="34" charset="0"/>
            </a:endParaRPr>
          </a:p>
        </p:txBody>
      </p:sp>
      <p:sp>
        <p:nvSpPr>
          <p:cNvPr id="16" name="Прямоугольник 15"/>
          <p:cNvSpPr/>
          <p:nvPr/>
        </p:nvSpPr>
        <p:spPr>
          <a:xfrm>
            <a:off x="0" y="1"/>
            <a:ext cx="6444208" cy="697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01452" y="51470"/>
            <a:ext cx="5870748" cy="646331"/>
          </a:xfrm>
        </p:spPr>
        <p:txBody>
          <a:bodyPr vert="horz" wrap="square" lIns="91440" tIns="45720" rIns="91440" bIns="45720" rtlCol="0" anchor="t">
            <a:spAutoFit/>
          </a:bodyPr>
          <a:lstStyle/>
          <a:p>
            <a:pPr algn="l"/>
            <a:r>
              <a:rPr lang="ru-RU" sz="1800" b="1" dirty="0" err="1">
                <a:solidFill>
                  <a:srgbClr val="005DAC"/>
                </a:solidFill>
                <a:latin typeface="Calibri" panose="020F0502020204030204" pitchFamily="34" charset="0"/>
              </a:rPr>
              <a:t>Катетерная</a:t>
            </a:r>
            <a:r>
              <a:rPr lang="ru-RU" sz="1800" b="1" dirty="0">
                <a:solidFill>
                  <a:srgbClr val="005DAC"/>
                </a:solidFill>
                <a:latin typeface="Calibri" panose="020F0502020204030204" pitchFamily="34" charset="0"/>
              </a:rPr>
              <a:t> абляция при фибрилляции </a:t>
            </a:r>
            <a:r>
              <a:rPr lang="ru-RU" sz="1800" b="1" dirty="0" smtClean="0">
                <a:solidFill>
                  <a:srgbClr val="005DAC"/>
                </a:solidFill>
                <a:latin typeface="Calibri" panose="020F0502020204030204" pitchFamily="34" charset="0"/>
              </a:rPr>
              <a:t/>
            </a:r>
            <a:br>
              <a:rPr lang="ru-RU" sz="1800" b="1" dirty="0" smtClean="0">
                <a:solidFill>
                  <a:srgbClr val="005DAC"/>
                </a:solidFill>
                <a:latin typeface="Calibri" panose="020F0502020204030204" pitchFamily="34" charset="0"/>
              </a:rPr>
            </a:br>
            <a:r>
              <a:rPr lang="ru-RU" sz="1800" b="1" dirty="0" smtClean="0">
                <a:solidFill>
                  <a:srgbClr val="005DAC"/>
                </a:solidFill>
                <a:latin typeface="Calibri" panose="020F0502020204030204" pitchFamily="34" charset="0"/>
              </a:rPr>
              <a:t>и </a:t>
            </a:r>
            <a:r>
              <a:rPr lang="ru-RU" sz="1800" b="1" dirty="0">
                <a:solidFill>
                  <a:srgbClr val="005DAC"/>
                </a:solidFill>
                <a:latin typeface="Calibri" panose="020F0502020204030204" pitchFamily="34" charset="0"/>
              </a:rPr>
              <a:t>трепетанию предсердий </a:t>
            </a: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39562898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6"/>
          <p:cNvGraphicFramePr>
            <a:graphicFrameLocks noGrp="1"/>
          </p:cNvGraphicFramePr>
          <p:nvPr>
            <p:ph idx="1"/>
            <p:extLst>
              <p:ext uri="{D42A27DB-BD31-4B8C-83A1-F6EECF244321}">
                <p14:modId xmlns:p14="http://schemas.microsoft.com/office/powerpoint/2010/main" val="2036540609"/>
              </p:ext>
            </p:extLst>
          </p:nvPr>
        </p:nvGraphicFramePr>
        <p:xfrm>
          <a:off x="539551" y="771550"/>
          <a:ext cx="7920880" cy="3588120"/>
        </p:xfrm>
        <a:graphic>
          <a:graphicData uri="http://schemas.openxmlformats.org/drawingml/2006/table">
            <a:tbl>
              <a:tblPr firstRow="1" bandRow="1">
                <a:tableStyleId>{B301B821-A1FF-4177-AEE7-76D212191A09}</a:tableStyleId>
              </a:tblPr>
              <a:tblGrid>
                <a:gridCol w="6910125">
                  <a:extLst>
                    <a:ext uri="{9D8B030D-6E8A-4147-A177-3AD203B41FA5}">
                      <a16:colId xmlns:a16="http://schemas.microsoft.com/office/drawing/2014/main" val="20000"/>
                    </a:ext>
                  </a:extLst>
                </a:gridCol>
                <a:gridCol w="558394">
                  <a:extLst>
                    <a:ext uri="{9D8B030D-6E8A-4147-A177-3AD203B41FA5}">
                      <a16:colId xmlns:a16="http://schemas.microsoft.com/office/drawing/2014/main" val="20001"/>
                    </a:ext>
                  </a:extLst>
                </a:gridCol>
                <a:gridCol w="452361">
                  <a:extLst>
                    <a:ext uri="{9D8B030D-6E8A-4147-A177-3AD203B41FA5}">
                      <a16:colId xmlns:a16="http://schemas.microsoft.com/office/drawing/2014/main" val="20002"/>
                    </a:ext>
                  </a:extLst>
                </a:gridCol>
              </a:tblGrid>
              <a:tr h="27325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L="0" indent="17463"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Мини-инвазивное (</a:t>
                      </a:r>
                      <a:r>
                        <a:rPr lang="ru-RU" sz="1050" b="0" kern="1200" dirty="0" err="1">
                          <a:solidFill>
                            <a:schemeClr val="dk1"/>
                          </a:solidFill>
                          <a:effectLst/>
                          <a:uFill>
                            <a:solidFill>
                              <a:srgbClr val="000000"/>
                            </a:solidFill>
                          </a:uFill>
                          <a:latin typeface="+mj-lt"/>
                          <a:ea typeface="+mn-ea"/>
                          <a:cs typeface="+mn-cs"/>
                        </a:rPr>
                        <a:t>торакоскопическое</a:t>
                      </a:r>
                      <a:r>
                        <a:rPr lang="ru-RU" sz="1050" b="0" kern="1200" dirty="0">
                          <a:solidFill>
                            <a:schemeClr val="dk1"/>
                          </a:solidFill>
                          <a:effectLst/>
                          <a:uFill>
                            <a:solidFill>
                              <a:srgbClr val="000000"/>
                            </a:solidFill>
                          </a:uFill>
                          <a:latin typeface="+mj-lt"/>
                          <a:ea typeface="+mn-ea"/>
                          <a:cs typeface="+mn-cs"/>
                        </a:rPr>
                        <a:t>) вмешательство с </a:t>
                      </a:r>
                      <a:r>
                        <a:rPr lang="ru-RU" sz="1050" b="0" kern="1200" dirty="0" err="1">
                          <a:solidFill>
                            <a:schemeClr val="dk1"/>
                          </a:solidFill>
                          <a:effectLst/>
                          <a:uFill>
                            <a:solidFill>
                              <a:srgbClr val="000000"/>
                            </a:solidFill>
                          </a:uFill>
                          <a:latin typeface="+mj-lt"/>
                          <a:ea typeface="+mn-ea"/>
                          <a:cs typeface="+mn-cs"/>
                        </a:rPr>
                        <a:t>эпикардиальной</a:t>
                      </a:r>
                      <a:r>
                        <a:rPr lang="ru-RU" sz="1050" b="0" kern="1200" dirty="0">
                          <a:solidFill>
                            <a:schemeClr val="dk1"/>
                          </a:solidFill>
                          <a:effectLst/>
                          <a:uFill>
                            <a:solidFill>
                              <a:srgbClr val="000000"/>
                            </a:solidFill>
                          </a:uFill>
                          <a:latin typeface="+mj-lt"/>
                          <a:ea typeface="+mn-ea"/>
                          <a:cs typeface="+mn-cs"/>
                        </a:rPr>
                        <a:t> изоляцией легочных вен и задней стенки ЛП рекомендовано пациентам с симптоматичной ФП, когда не удалась </a:t>
                      </a:r>
                      <a:r>
                        <a:rPr lang="ru-RU" sz="1050" b="0" kern="1200" dirty="0" err="1">
                          <a:solidFill>
                            <a:schemeClr val="dk1"/>
                          </a:solidFill>
                          <a:effectLst/>
                          <a:uFill>
                            <a:solidFill>
                              <a:srgbClr val="000000"/>
                            </a:solidFill>
                          </a:uFill>
                          <a:latin typeface="+mj-lt"/>
                          <a:ea typeface="+mn-ea"/>
                          <a:cs typeface="+mn-cs"/>
                        </a:rPr>
                        <a:t>катетерная</a:t>
                      </a:r>
                      <a:r>
                        <a:rPr lang="ru-RU" sz="1050" b="0" kern="1200" dirty="0">
                          <a:solidFill>
                            <a:schemeClr val="dk1"/>
                          </a:solidFill>
                          <a:effectLst/>
                          <a:uFill>
                            <a:solidFill>
                              <a:srgbClr val="000000"/>
                            </a:solidFill>
                          </a:uFill>
                          <a:latin typeface="+mj-lt"/>
                          <a:ea typeface="+mn-ea"/>
                          <a:cs typeface="+mn-cs"/>
                        </a:rPr>
                        <a:t> абляция. Решения по таким пациентам должна принимать группа специалистов по ФП (AF </a:t>
                      </a:r>
                      <a:r>
                        <a:rPr lang="ru-RU" sz="1050" b="0" kern="1200" dirty="0" err="1">
                          <a:solidFill>
                            <a:schemeClr val="dk1"/>
                          </a:solidFill>
                          <a:effectLst/>
                          <a:uFill>
                            <a:solidFill>
                              <a:srgbClr val="000000"/>
                            </a:solidFill>
                          </a:uFill>
                          <a:latin typeface="+mj-lt"/>
                          <a:ea typeface="+mn-ea"/>
                          <a:cs typeface="+mn-cs"/>
                        </a:rPr>
                        <a:t>Heart</a:t>
                      </a:r>
                      <a:r>
                        <a:rPr lang="ru-RU" sz="1050" b="0" kern="1200" dirty="0">
                          <a:solidFill>
                            <a:schemeClr val="dk1"/>
                          </a:solidFill>
                          <a:effectLst/>
                          <a:uFill>
                            <a:solidFill>
                              <a:srgbClr val="000000"/>
                            </a:solidFill>
                          </a:uFill>
                          <a:latin typeface="+mj-lt"/>
                          <a:ea typeface="+mn-ea"/>
                          <a:cs typeface="+mn-cs"/>
                        </a:rPr>
                        <a:t> </a:t>
                      </a:r>
                      <a:r>
                        <a:rPr lang="ru-RU" sz="1050" b="0" kern="1200" dirty="0" err="1">
                          <a:solidFill>
                            <a:schemeClr val="dk1"/>
                          </a:solidFill>
                          <a:effectLst/>
                          <a:uFill>
                            <a:solidFill>
                              <a:srgbClr val="000000"/>
                            </a:solidFill>
                          </a:uFill>
                          <a:latin typeface="+mj-lt"/>
                          <a:ea typeface="+mn-ea"/>
                          <a:cs typeface="+mn-cs"/>
                        </a:rPr>
                        <a:t>Team</a:t>
                      </a:r>
                      <a:r>
                        <a:rPr lang="ru-RU" sz="1050" b="0" kern="1200" dirty="0">
                          <a:solidFill>
                            <a:schemeClr val="dk1"/>
                          </a:solidFill>
                          <a:effectLst/>
                          <a:uFill>
                            <a:solidFill>
                              <a:srgbClr val="000000"/>
                            </a:solidFill>
                          </a:uFill>
                          <a:latin typeface="+mj-lt"/>
                          <a:ea typeface="+mn-ea"/>
                          <a:cs typeface="+mn-cs"/>
                        </a:rPr>
                        <a:t>)</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17463" algn="ctr">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2</a:t>
                      </a:r>
                      <a:r>
                        <a:rPr lang="en-US" sz="1050" b="0" kern="1200" dirty="0">
                          <a:solidFill>
                            <a:schemeClr val="dk1"/>
                          </a:solidFill>
                          <a:effectLst/>
                          <a:uFill>
                            <a:solidFill>
                              <a:srgbClr val="000000"/>
                            </a:solidFill>
                          </a:uFill>
                          <a:latin typeface="+mj-lt"/>
                          <a:ea typeface="+mn-ea"/>
                          <a:cs typeface="+mn-cs"/>
                        </a:rPr>
                        <a:t>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17463" algn="ctr">
                        <a:lnSpc>
                          <a:spcPct val="150000"/>
                        </a:lnSpc>
                        <a:spcAft>
                          <a:spcPts val="0"/>
                        </a:spcAft>
                        <a:tabLst/>
                      </a:pPr>
                      <a:r>
                        <a:rPr lang="en-US" sz="1050" b="0" kern="1200" dirty="0" err="1">
                          <a:solidFill>
                            <a:schemeClr val="dk1"/>
                          </a:solidFill>
                          <a:effectLst/>
                          <a:uFill>
                            <a:solidFill>
                              <a:srgbClr val="000000"/>
                            </a:solidFill>
                          </a:uFill>
                          <a:latin typeface="+mj-lt"/>
                          <a:ea typeface="+mn-ea"/>
                          <a:cs typeface="+mn-cs"/>
                        </a:rPr>
                        <a:t>IIaB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142800">
                <a:tc>
                  <a:txBody>
                    <a:bodyPr/>
                    <a:lstStyle/>
                    <a:p>
                      <a:pPr marL="0" indent="55563"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Хирургическое лечение с помощью мини-инвазивного подхода, выполняемое обученным хирургом в опытном центре, рекомендовано в качестве варианта лечения пациентов с </a:t>
                      </a:r>
                      <a:r>
                        <a:rPr lang="ru-RU" sz="1050" b="0" kern="1200" dirty="0" err="1">
                          <a:solidFill>
                            <a:schemeClr val="dk1"/>
                          </a:solidFill>
                          <a:effectLst/>
                          <a:uFill>
                            <a:solidFill>
                              <a:srgbClr val="000000"/>
                            </a:solidFill>
                          </a:uFill>
                          <a:latin typeface="+mj-lt"/>
                          <a:ea typeface="+mn-ea"/>
                          <a:cs typeface="+mn-cs"/>
                        </a:rPr>
                        <a:t>симптомными</a:t>
                      </a:r>
                      <a:r>
                        <a:rPr lang="ru-RU" sz="1050" b="0" kern="1200" dirty="0">
                          <a:solidFill>
                            <a:schemeClr val="dk1"/>
                          </a:solidFill>
                          <a:effectLst/>
                          <a:uFill>
                            <a:solidFill>
                              <a:srgbClr val="000000"/>
                            </a:solidFill>
                          </a:uFill>
                          <a:latin typeface="+mj-lt"/>
                          <a:ea typeface="+mn-ea"/>
                          <a:cs typeface="+mn-cs"/>
                        </a:rPr>
                        <a:t> </a:t>
                      </a:r>
                      <a:r>
                        <a:rPr lang="ru-RU" sz="1050" b="0" kern="1200" dirty="0" err="1">
                          <a:solidFill>
                            <a:schemeClr val="dk1"/>
                          </a:solidFill>
                          <a:effectLst/>
                          <a:uFill>
                            <a:solidFill>
                              <a:srgbClr val="000000"/>
                            </a:solidFill>
                          </a:uFill>
                          <a:latin typeface="+mj-lt"/>
                          <a:ea typeface="+mn-ea"/>
                          <a:cs typeface="+mn-cs"/>
                        </a:rPr>
                        <a:t>персистирующими</a:t>
                      </a:r>
                      <a:r>
                        <a:rPr lang="ru-RU" sz="1050" b="0" kern="1200" dirty="0">
                          <a:solidFill>
                            <a:schemeClr val="dk1"/>
                          </a:solidFill>
                          <a:effectLst/>
                          <a:uFill>
                            <a:solidFill>
                              <a:srgbClr val="000000"/>
                            </a:solidFill>
                          </a:uFill>
                          <a:latin typeface="+mj-lt"/>
                          <a:ea typeface="+mn-ea"/>
                          <a:cs typeface="+mn-cs"/>
                        </a:rPr>
                        <a:t> формами ФП или после неэффективной </a:t>
                      </a:r>
                      <a:r>
                        <a:rPr lang="ru-RU" sz="1050" b="0" kern="1200" dirty="0" err="1">
                          <a:solidFill>
                            <a:schemeClr val="dk1"/>
                          </a:solidFill>
                          <a:effectLst/>
                          <a:uFill>
                            <a:solidFill>
                              <a:srgbClr val="000000"/>
                            </a:solidFill>
                          </a:uFill>
                          <a:latin typeface="+mj-lt"/>
                          <a:ea typeface="+mn-ea"/>
                          <a:cs typeface="+mn-cs"/>
                        </a:rPr>
                        <a:t>катетерной</a:t>
                      </a:r>
                      <a:r>
                        <a:rPr lang="ru-RU" sz="1050" b="0" kern="1200" dirty="0">
                          <a:solidFill>
                            <a:schemeClr val="dk1"/>
                          </a:solidFill>
                          <a:effectLst/>
                          <a:uFill>
                            <a:solidFill>
                              <a:srgbClr val="000000"/>
                            </a:solidFill>
                          </a:uFill>
                          <a:latin typeface="+mj-lt"/>
                          <a:ea typeface="+mn-ea"/>
                          <a:cs typeface="+mn-cs"/>
                        </a:rPr>
                        <a:t> абляции. Решения по таким пациентам должна принимать группа специалистов по ФП (AF </a:t>
                      </a:r>
                      <a:r>
                        <a:rPr lang="ru-RU" sz="1050" b="0" kern="1200" dirty="0" err="1">
                          <a:solidFill>
                            <a:schemeClr val="dk1"/>
                          </a:solidFill>
                          <a:effectLst/>
                          <a:uFill>
                            <a:solidFill>
                              <a:srgbClr val="000000"/>
                            </a:solidFill>
                          </a:uFill>
                          <a:latin typeface="+mj-lt"/>
                          <a:ea typeface="+mn-ea"/>
                          <a:cs typeface="+mn-cs"/>
                        </a:rPr>
                        <a:t>Heart</a:t>
                      </a:r>
                      <a:r>
                        <a:rPr lang="ru-RU" sz="1050" b="0" kern="1200" dirty="0">
                          <a:solidFill>
                            <a:schemeClr val="dk1"/>
                          </a:solidFill>
                          <a:effectLst/>
                          <a:uFill>
                            <a:solidFill>
                              <a:srgbClr val="000000"/>
                            </a:solidFill>
                          </a:uFill>
                          <a:latin typeface="+mj-lt"/>
                          <a:ea typeface="+mn-ea"/>
                          <a:cs typeface="+mn-cs"/>
                        </a:rPr>
                        <a:t> </a:t>
                      </a:r>
                      <a:r>
                        <a:rPr lang="ru-RU" sz="1050" b="0" kern="1200" dirty="0" err="1">
                          <a:solidFill>
                            <a:schemeClr val="dk1"/>
                          </a:solidFill>
                          <a:effectLst/>
                          <a:uFill>
                            <a:solidFill>
                              <a:srgbClr val="000000"/>
                            </a:solidFill>
                          </a:uFill>
                          <a:latin typeface="+mj-lt"/>
                          <a:ea typeface="+mn-ea"/>
                          <a:cs typeface="+mn-cs"/>
                        </a:rPr>
                        <a:t>Team</a:t>
                      </a:r>
                      <a:r>
                        <a:rPr lang="ru-RU" sz="1050" b="0" kern="1200" dirty="0">
                          <a:solidFill>
                            <a:schemeClr val="dk1"/>
                          </a:solidFill>
                          <a:effectLst/>
                          <a:uFill>
                            <a:solidFill>
                              <a:srgbClr val="000000"/>
                            </a:solidFill>
                          </a:uFill>
                          <a:latin typeface="+mj-lt"/>
                          <a:ea typeface="+mn-ea"/>
                          <a:cs typeface="+mn-cs"/>
                        </a:rPr>
                        <a:t>)</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1746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3B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17463" algn="ctr">
                        <a:lnSpc>
                          <a:spcPct val="150000"/>
                        </a:lnSpc>
                        <a:spcAft>
                          <a:spcPts val="0"/>
                        </a:spcAft>
                        <a:tabLst/>
                      </a:pPr>
                      <a:r>
                        <a:rPr lang="en-US" sz="1050" b="0" kern="1200" dirty="0" err="1">
                          <a:solidFill>
                            <a:schemeClr val="dk1"/>
                          </a:solidFill>
                          <a:effectLst/>
                          <a:uFill>
                            <a:solidFill>
                              <a:srgbClr val="000000"/>
                            </a:solidFill>
                          </a:uFill>
                          <a:latin typeface="+mj-lt"/>
                          <a:ea typeface="+mn-ea"/>
                          <a:cs typeface="+mn-cs"/>
                        </a:rPr>
                        <a:t>IIaC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34888">
                <a:tc>
                  <a:txBody>
                    <a:bodyPr/>
                    <a:lstStyle/>
                    <a:p>
                      <a:pPr marL="0" indent="17463"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Хирургический «лабиринт» (</a:t>
                      </a:r>
                      <a:r>
                        <a:rPr lang="ru-RU" sz="1050" b="0" kern="1200" dirty="0" err="1">
                          <a:solidFill>
                            <a:schemeClr val="dk1"/>
                          </a:solidFill>
                          <a:effectLst/>
                          <a:uFill>
                            <a:solidFill>
                              <a:srgbClr val="000000"/>
                            </a:solidFill>
                          </a:uFill>
                          <a:latin typeface="+mj-lt"/>
                          <a:ea typeface="+mn-ea"/>
                          <a:cs typeface="+mn-cs"/>
                        </a:rPr>
                        <a:t>биатриальный</a:t>
                      </a:r>
                      <a:r>
                        <a:rPr lang="ru-RU" sz="1050" b="0" kern="1200" dirty="0">
                          <a:solidFill>
                            <a:schemeClr val="dk1"/>
                          </a:solidFill>
                          <a:effectLst/>
                          <a:uFill>
                            <a:solidFill>
                              <a:srgbClr val="000000"/>
                            </a:solidFill>
                          </a:uFill>
                          <a:latin typeface="+mj-lt"/>
                          <a:ea typeface="+mn-ea"/>
                          <a:cs typeface="+mn-cs"/>
                        </a:rPr>
                        <a:t>) рекомендован пациентам, переносящим операцию на сердце (АКШ, клапанные пороки сердца), для облегчения симптомов, связанных с ФП; при этом необходимо сопоставление дополнительного риска процедуры и преимущества контроля ритма</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1746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3B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17463" algn="ctr">
                        <a:lnSpc>
                          <a:spcPct val="150000"/>
                        </a:lnSpc>
                        <a:spcAft>
                          <a:spcPts val="0"/>
                        </a:spcAft>
                        <a:tabLst/>
                      </a:pPr>
                      <a:r>
                        <a:rPr lang="en-US" sz="1050" b="0" kern="1200" dirty="0" err="1">
                          <a:solidFill>
                            <a:schemeClr val="dk1"/>
                          </a:solidFill>
                          <a:effectLst/>
                          <a:uFill>
                            <a:solidFill>
                              <a:srgbClr val="000000"/>
                            </a:solidFill>
                          </a:uFill>
                          <a:latin typeface="+mj-lt"/>
                          <a:ea typeface="+mn-ea"/>
                          <a:cs typeface="+mn-cs"/>
                        </a:rPr>
                        <a:t>IIaB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150808">
                <a:tc>
                  <a:txBody>
                    <a:bodyPr/>
                    <a:lstStyle/>
                    <a:p>
                      <a:pPr marL="0" indent="17463"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Сопутствующая </a:t>
                      </a:r>
                      <a:r>
                        <a:rPr lang="ru-RU" sz="1050" b="0" kern="1200" dirty="0" err="1">
                          <a:solidFill>
                            <a:schemeClr val="dk1"/>
                          </a:solidFill>
                          <a:effectLst/>
                          <a:uFill>
                            <a:solidFill>
                              <a:srgbClr val="000000"/>
                            </a:solidFill>
                          </a:uFill>
                          <a:latin typeface="+mj-lt"/>
                          <a:ea typeface="+mn-ea"/>
                          <a:cs typeface="+mn-cs"/>
                        </a:rPr>
                        <a:t>биатриальная</a:t>
                      </a:r>
                      <a:r>
                        <a:rPr lang="ru-RU" sz="1050" b="0" kern="1200" dirty="0">
                          <a:solidFill>
                            <a:schemeClr val="dk1"/>
                          </a:solidFill>
                          <a:effectLst/>
                          <a:uFill>
                            <a:solidFill>
                              <a:srgbClr val="000000"/>
                            </a:solidFill>
                          </a:uFill>
                          <a:latin typeface="+mj-lt"/>
                          <a:ea typeface="+mn-ea"/>
                          <a:cs typeface="+mn-cs"/>
                        </a:rPr>
                        <a:t> операция «лабиринт» или изоляция легочных вен рекомендована бессимптомным пациентам с ФП, переносящим операцию на сердце по поводу клапанных пороков или ИБС</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1746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3B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17463" algn="ctr">
                        <a:lnSpc>
                          <a:spcPct val="150000"/>
                        </a:lnSpc>
                        <a:spcAft>
                          <a:spcPts val="0"/>
                        </a:spcAft>
                        <a:tabLst/>
                      </a:pPr>
                      <a:r>
                        <a:rPr lang="en-US" sz="1050" b="0" kern="1200" dirty="0" err="1">
                          <a:solidFill>
                            <a:schemeClr val="dk1"/>
                          </a:solidFill>
                          <a:effectLst/>
                          <a:uFill>
                            <a:solidFill>
                              <a:srgbClr val="000000"/>
                            </a:solidFill>
                          </a:uFill>
                          <a:latin typeface="+mj-lt"/>
                          <a:ea typeface="+mn-ea"/>
                          <a:cs typeface="+mn-cs"/>
                        </a:rPr>
                        <a:t>IIbC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0" y="1"/>
            <a:ext cx="6660232" cy="4378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01452" y="51470"/>
            <a:ext cx="6230788" cy="369332"/>
          </a:xfrm>
        </p:spPr>
        <p:txBody>
          <a:bodyPr vert="horz" wrap="square" lIns="91440" tIns="45720" rIns="91440" bIns="45720" rtlCol="0" anchor="t">
            <a:spAutoFit/>
          </a:bodyPr>
          <a:lstStyle/>
          <a:p>
            <a:pPr algn="l"/>
            <a:r>
              <a:rPr lang="ru-RU" sz="1800" b="1" dirty="0">
                <a:solidFill>
                  <a:srgbClr val="005DAC"/>
                </a:solidFill>
                <a:latin typeface="Calibri" panose="020F0502020204030204" pitchFamily="34" charset="0"/>
              </a:rPr>
              <a:t>Хирургические методы лечения фибрилляции предсердий</a:t>
            </a: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12362120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6"/>
          <p:cNvGraphicFramePr>
            <a:graphicFrameLocks noGrp="1"/>
          </p:cNvGraphicFramePr>
          <p:nvPr>
            <p:ph idx="1"/>
            <p:extLst>
              <p:ext uri="{D42A27DB-BD31-4B8C-83A1-F6EECF244321}">
                <p14:modId xmlns:p14="http://schemas.microsoft.com/office/powerpoint/2010/main" val="272812957"/>
              </p:ext>
            </p:extLst>
          </p:nvPr>
        </p:nvGraphicFramePr>
        <p:xfrm>
          <a:off x="539551" y="699542"/>
          <a:ext cx="7920880" cy="4212180"/>
        </p:xfrm>
        <a:graphic>
          <a:graphicData uri="http://schemas.openxmlformats.org/drawingml/2006/table">
            <a:tbl>
              <a:tblPr firstRow="1" bandRow="1">
                <a:tableStyleId>{B301B821-A1FF-4177-AEE7-76D212191A09}</a:tableStyleId>
              </a:tblPr>
              <a:tblGrid>
                <a:gridCol w="6910125">
                  <a:extLst>
                    <a:ext uri="{9D8B030D-6E8A-4147-A177-3AD203B41FA5}">
                      <a16:colId xmlns:a16="http://schemas.microsoft.com/office/drawing/2014/main" val="20000"/>
                    </a:ext>
                  </a:extLst>
                </a:gridCol>
                <a:gridCol w="558394">
                  <a:extLst>
                    <a:ext uri="{9D8B030D-6E8A-4147-A177-3AD203B41FA5}">
                      <a16:colId xmlns:a16="http://schemas.microsoft.com/office/drawing/2014/main" val="20001"/>
                    </a:ext>
                  </a:extLst>
                </a:gridCol>
                <a:gridCol w="452361">
                  <a:extLst>
                    <a:ext uri="{9D8B030D-6E8A-4147-A177-3AD203B41FA5}">
                      <a16:colId xmlns:a16="http://schemas.microsoft.com/office/drawing/2014/main" val="20002"/>
                    </a:ext>
                  </a:extLst>
                </a:gridCol>
              </a:tblGrid>
              <a:tr h="27325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Абляция атриовентрикулярного узла для контроля ЧСС рекомендована, если частота желудочкового ритма не контролируется лекарственными </a:t>
                      </a:r>
                      <a:r>
                        <a:rPr lang="ru-RU" sz="1050" b="0" kern="1200" dirty="0" err="1">
                          <a:solidFill>
                            <a:schemeClr val="dk1"/>
                          </a:solidFill>
                          <a:effectLst/>
                          <a:uFill>
                            <a:solidFill>
                              <a:srgbClr val="000000"/>
                            </a:solidFill>
                          </a:uFill>
                          <a:latin typeface="+mj-lt"/>
                          <a:ea typeface="+mn-ea"/>
                          <a:cs typeface="+mn-cs"/>
                        </a:rPr>
                        <a:t>средствамии</a:t>
                      </a:r>
                      <a:r>
                        <a:rPr lang="ru-RU" sz="1050" b="0" kern="1200" dirty="0">
                          <a:solidFill>
                            <a:schemeClr val="dk1"/>
                          </a:solidFill>
                          <a:effectLst/>
                          <a:uFill>
                            <a:solidFill>
                              <a:srgbClr val="000000"/>
                            </a:solidFill>
                          </a:uFill>
                          <a:latin typeface="+mj-lt"/>
                          <a:ea typeface="+mn-ea"/>
                          <a:cs typeface="+mn-cs"/>
                        </a:rPr>
                        <a:t>, не удается предупредить рецидивы ФП с помощью антиаритмических препаратов или последние вызывают серьезные побочные эффекты, а </a:t>
                      </a:r>
                      <a:r>
                        <a:rPr lang="ru-RU" sz="1050" b="0" kern="1200" dirty="0" err="1">
                          <a:solidFill>
                            <a:schemeClr val="dk1"/>
                          </a:solidFill>
                          <a:effectLst/>
                          <a:uFill>
                            <a:solidFill>
                              <a:srgbClr val="000000"/>
                            </a:solidFill>
                          </a:uFill>
                          <a:latin typeface="+mj-lt"/>
                          <a:ea typeface="+mn-ea"/>
                          <a:cs typeface="+mn-cs"/>
                        </a:rPr>
                        <a:t>катетерная</a:t>
                      </a:r>
                      <a:r>
                        <a:rPr lang="ru-RU" sz="1050" b="0" kern="1200" dirty="0">
                          <a:solidFill>
                            <a:schemeClr val="dk1"/>
                          </a:solidFill>
                          <a:effectLst/>
                          <a:uFill>
                            <a:solidFill>
                              <a:srgbClr val="000000"/>
                            </a:solidFill>
                          </a:uFill>
                          <a:latin typeface="+mj-lt"/>
                          <a:ea typeface="+mn-ea"/>
                          <a:cs typeface="+mn-cs"/>
                        </a:rPr>
                        <a:t> или хирургическая абляция ФП не показана, оказалась неэффективной или ее возможность была отвергнута</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2B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 </a:t>
                      </a:r>
                      <a:r>
                        <a:rPr lang="en-US" sz="1050" b="0" kern="1200" dirty="0" err="1">
                          <a:solidFill>
                            <a:schemeClr val="dk1"/>
                          </a:solidFill>
                          <a:effectLst/>
                          <a:uFill>
                            <a:solidFill>
                              <a:srgbClr val="000000"/>
                            </a:solidFill>
                          </a:uFill>
                          <a:latin typeface="+mj-lt"/>
                          <a:ea typeface="+mn-ea"/>
                          <a:cs typeface="+mn-cs"/>
                        </a:rPr>
                        <a:t>IIaB</a:t>
                      </a:r>
                      <a:endParaRPr lang="ru-RU" sz="1050" b="0" kern="1200" dirty="0">
                        <a:solidFill>
                          <a:schemeClr val="dk1"/>
                        </a:solidFill>
                        <a:effectLst/>
                        <a:uFill>
                          <a:solidFill>
                            <a:srgbClr val="000000"/>
                          </a:solidFill>
                        </a:uFill>
                        <a:latin typeface="+mj-lt"/>
                        <a:ea typeface="+mn-ea"/>
                        <a:cs typeface="+mn-cs"/>
                      </a:endParaRPr>
                    </a:p>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14280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Абляция атриовентрикулярного узла рекомендована определенной группе пациентов с постоянной формой ФП и показаниями к </a:t>
                      </a:r>
                      <a:r>
                        <a:rPr lang="ru-RU" sz="1050" b="0" kern="1200" dirty="0" err="1">
                          <a:solidFill>
                            <a:schemeClr val="dk1"/>
                          </a:solidFill>
                          <a:effectLst/>
                          <a:uFill>
                            <a:solidFill>
                              <a:srgbClr val="000000"/>
                            </a:solidFill>
                          </a:uFill>
                          <a:latin typeface="+mj-lt"/>
                          <a:ea typeface="+mn-ea"/>
                          <a:cs typeface="+mn-cs"/>
                        </a:rPr>
                        <a:t>ресинхронизирующей</a:t>
                      </a:r>
                      <a:r>
                        <a:rPr lang="ru-RU" sz="1050" b="0" kern="1200" dirty="0">
                          <a:solidFill>
                            <a:schemeClr val="dk1"/>
                          </a:solidFill>
                          <a:effectLst/>
                          <a:uFill>
                            <a:solidFill>
                              <a:srgbClr val="000000"/>
                            </a:solidFill>
                          </a:uFill>
                          <a:latin typeface="+mj-lt"/>
                          <a:ea typeface="+mn-ea"/>
                          <a:cs typeface="+mn-cs"/>
                        </a:rPr>
                        <a:t> терапии (сердечная недостаточность III–IV функциональных классов по NYHA, несмотря на оптимальную медикаментозную терапию, фракции выброса ЛЖ ≤35%, продолжительность комплекса QRS ≥130 </a:t>
                      </a:r>
                      <a:r>
                        <a:rPr lang="ru-RU" sz="1050" b="0" kern="1200" dirty="0" err="1">
                          <a:solidFill>
                            <a:schemeClr val="dk1"/>
                          </a:solidFill>
                          <a:effectLst/>
                          <a:uFill>
                            <a:solidFill>
                              <a:srgbClr val="000000"/>
                            </a:solidFill>
                          </a:uFill>
                          <a:latin typeface="+mj-lt"/>
                          <a:ea typeface="+mn-ea"/>
                          <a:cs typeface="+mn-cs"/>
                        </a:rPr>
                        <a:t>мс</a:t>
                      </a:r>
                      <a:r>
                        <a:rPr lang="ru-RU" sz="1050" b="0" kern="1200" dirty="0">
                          <a:solidFill>
                            <a:schemeClr val="dk1"/>
                          </a:solidFill>
                          <a:effectLst/>
                          <a:uFill>
                            <a:solidFill>
                              <a:srgbClr val="000000"/>
                            </a:solidFill>
                          </a:uFill>
                          <a:latin typeface="+mj-lt"/>
                          <a:ea typeface="+mn-ea"/>
                          <a:cs typeface="+mn-cs"/>
                        </a:rPr>
                        <a:t>)</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 </a:t>
                      </a:r>
                      <a:r>
                        <a:rPr lang="en-US" sz="1050" b="0" kern="1200" dirty="0">
                          <a:solidFill>
                            <a:schemeClr val="dk1"/>
                          </a:solidFill>
                          <a:effectLst/>
                          <a:uFill>
                            <a:solidFill>
                              <a:srgbClr val="000000"/>
                            </a:solidFill>
                          </a:uFill>
                          <a:latin typeface="+mj-lt"/>
                          <a:ea typeface="+mn-ea"/>
                          <a:cs typeface="+mn-cs"/>
                        </a:rPr>
                        <a:t>4C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 </a:t>
                      </a:r>
                      <a:r>
                        <a:rPr lang="en-US" sz="1050" b="0" kern="1200" dirty="0" err="1">
                          <a:solidFill>
                            <a:schemeClr val="dk1"/>
                          </a:solidFill>
                          <a:effectLst/>
                          <a:uFill>
                            <a:solidFill>
                              <a:srgbClr val="000000"/>
                            </a:solidFill>
                          </a:uFill>
                          <a:latin typeface="+mj-lt"/>
                          <a:ea typeface="+mn-ea"/>
                          <a:cs typeface="+mn-cs"/>
                        </a:rPr>
                        <a:t>IIaB</a:t>
                      </a:r>
                      <a:endParaRPr lang="ru-RU" sz="1050" b="0" kern="1200" dirty="0">
                        <a:solidFill>
                          <a:schemeClr val="dk1"/>
                        </a:solidFill>
                        <a:effectLst/>
                        <a:uFill>
                          <a:solidFill>
                            <a:srgbClr val="000000"/>
                          </a:solidFill>
                        </a:uFill>
                        <a:latin typeface="+mj-lt"/>
                        <a:ea typeface="+mn-ea"/>
                        <a:cs typeface="+mn-cs"/>
                      </a:endParaRPr>
                    </a:p>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34888">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Абляция атриовентрикулярного узла рекомендована определенной группе больных, не ответивших на ресинхронизацию, у которых высокая ЧЖС при ФП не позволяет проводить эффективную </a:t>
                      </a:r>
                      <a:r>
                        <a:rPr lang="ru-RU" sz="1050" b="0" kern="1200" dirty="0" err="1">
                          <a:solidFill>
                            <a:schemeClr val="dk1"/>
                          </a:solidFill>
                          <a:effectLst/>
                          <a:uFill>
                            <a:solidFill>
                              <a:srgbClr val="000000"/>
                            </a:solidFill>
                          </a:uFill>
                          <a:latin typeface="+mj-lt"/>
                          <a:ea typeface="+mn-ea"/>
                          <a:cs typeface="+mn-cs"/>
                        </a:rPr>
                        <a:t>бивентрикулярную</a:t>
                      </a:r>
                      <a:r>
                        <a:rPr lang="ru-RU" sz="1050" b="0" kern="1200" dirty="0">
                          <a:solidFill>
                            <a:schemeClr val="dk1"/>
                          </a:solidFill>
                          <a:effectLst/>
                          <a:uFill>
                            <a:solidFill>
                              <a:srgbClr val="000000"/>
                            </a:solidFill>
                          </a:uFill>
                          <a:latin typeface="+mj-lt"/>
                          <a:ea typeface="+mn-ea"/>
                          <a:cs typeface="+mn-cs"/>
                        </a:rPr>
                        <a:t> стимуляцию, а </a:t>
                      </a:r>
                      <a:r>
                        <a:rPr lang="ru-RU" sz="1050" b="0" kern="1200" dirty="0" err="1">
                          <a:solidFill>
                            <a:schemeClr val="dk1"/>
                          </a:solidFill>
                          <a:effectLst/>
                          <a:uFill>
                            <a:solidFill>
                              <a:srgbClr val="000000"/>
                            </a:solidFill>
                          </a:uFill>
                          <a:latin typeface="+mj-lt"/>
                          <a:ea typeface="+mn-ea"/>
                          <a:cs typeface="+mn-cs"/>
                        </a:rPr>
                        <a:t>амиодарон</a:t>
                      </a:r>
                      <a:r>
                        <a:rPr lang="ru-RU" sz="1050" b="0" kern="1200" dirty="0">
                          <a:solidFill>
                            <a:schemeClr val="dk1"/>
                          </a:solidFill>
                          <a:effectLst/>
                          <a:uFill>
                            <a:solidFill>
                              <a:srgbClr val="000000"/>
                            </a:solidFill>
                          </a:uFill>
                          <a:latin typeface="+mj-lt"/>
                          <a:ea typeface="+mn-ea"/>
                          <a:cs typeface="+mn-cs"/>
                        </a:rPr>
                        <a:t> не эффективен или противопоказан</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 </a:t>
                      </a:r>
                      <a:r>
                        <a:rPr lang="en-US" sz="1050" b="0" kern="1200" dirty="0" err="1">
                          <a:solidFill>
                            <a:schemeClr val="dk1"/>
                          </a:solidFill>
                          <a:effectLst/>
                          <a:uFill>
                            <a:solidFill>
                              <a:srgbClr val="000000"/>
                            </a:solidFill>
                          </a:uFill>
                          <a:latin typeface="+mj-lt"/>
                          <a:ea typeface="+mn-ea"/>
                          <a:cs typeface="+mn-cs"/>
                        </a:rPr>
                        <a:t>IIa</a:t>
                      </a:r>
                      <a:r>
                        <a:rPr lang="ru-RU" sz="1050" b="0" kern="1200" dirty="0">
                          <a:solidFill>
                            <a:schemeClr val="dk1"/>
                          </a:solidFill>
                          <a:effectLst/>
                          <a:uFill>
                            <a:solidFill>
                              <a:srgbClr val="000000"/>
                            </a:solidFill>
                          </a:uFill>
                          <a:latin typeface="+mj-lt"/>
                          <a:ea typeface="+mn-ea"/>
                          <a:cs typeface="+mn-cs"/>
                        </a:rPr>
                        <a:t>С</a:t>
                      </a:r>
                    </a:p>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150808">
                <a:tc>
                  <a:txBody>
                    <a:bodyPr/>
                    <a:lstStyle/>
                    <a:p>
                      <a:pPr marL="0" indent="0" algn="just">
                        <a:lnSpc>
                          <a:spcPct val="100000"/>
                        </a:lnSpc>
                        <a:spcAft>
                          <a:spcPts val="0"/>
                        </a:spcAft>
                        <a:tabLst/>
                      </a:pPr>
                      <a:r>
                        <a:rPr lang="ru-RU" sz="1050" b="0" kern="1200" dirty="0" err="1">
                          <a:solidFill>
                            <a:schemeClr val="dk1"/>
                          </a:solidFill>
                          <a:effectLst/>
                          <a:uFill>
                            <a:solidFill>
                              <a:srgbClr val="000000"/>
                            </a:solidFill>
                          </a:uFill>
                          <a:latin typeface="+mj-lt"/>
                          <a:ea typeface="+mn-ea"/>
                          <a:cs typeface="+mn-cs"/>
                        </a:rPr>
                        <a:t>Бивентрикулярная</a:t>
                      </a:r>
                      <a:r>
                        <a:rPr lang="ru-RU" sz="1050" b="0" kern="1200" dirty="0">
                          <a:solidFill>
                            <a:schemeClr val="dk1"/>
                          </a:solidFill>
                          <a:effectLst/>
                          <a:uFill>
                            <a:solidFill>
                              <a:srgbClr val="000000"/>
                            </a:solidFill>
                          </a:uFill>
                          <a:latin typeface="+mj-lt"/>
                          <a:ea typeface="+mn-ea"/>
                          <a:cs typeface="+mn-cs"/>
                        </a:rPr>
                        <a:t> стимуляция рекомендована пациентам с любой формой ФП, резко сниженной функцией ЛЖ (ФВ ≤35%) и тяжелой сердечной недостаточностью (III–IV функциональный класс по NYHA) после абляции атриовентрикулярного узла</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err="1">
                          <a:solidFill>
                            <a:schemeClr val="dk1"/>
                          </a:solidFill>
                          <a:effectLst/>
                          <a:uFill>
                            <a:solidFill>
                              <a:srgbClr val="000000"/>
                            </a:solidFill>
                          </a:uFill>
                          <a:latin typeface="+mj-lt"/>
                          <a:ea typeface="+mn-ea"/>
                          <a:cs typeface="+mn-cs"/>
                        </a:rPr>
                        <a:t>IIa</a:t>
                      </a:r>
                      <a:r>
                        <a:rPr lang="ru-RU" sz="1050" b="0" kern="1200" dirty="0">
                          <a:solidFill>
                            <a:schemeClr val="dk1"/>
                          </a:solidFill>
                          <a:effectLst/>
                          <a:uFill>
                            <a:solidFill>
                              <a:srgbClr val="000000"/>
                            </a:solidFill>
                          </a:uFill>
                          <a:latin typeface="+mj-lt"/>
                          <a:ea typeface="+mn-ea"/>
                          <a:cs typeface="+mn-cs"/>
                        </a:rPr>
                        <a:t>С</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150808">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Абляция атриовентрикулярного узла для контроля ЧСС </a:t>
                      </a:r>
                      <a:r>
                        <a:rPr lang="ru-RU" sz="1050" b="0" kern="1200" dirty="0" err="1">
                          <a:solidFill>
                            <a:schemeClr val="dk1"/>
                          </a:solidFill>
                          <a:effectLst/>
                          <a:uFill>
                            <a:solidFill>
                              <a:srgbClr val="000000"/>
                            </a:solidFill>
                          </a:uFill>
                          <a:latin typeface="+mj-lt"/>
                          <a:ea typeface="+mn-ea"/>
                          <a:cs typeface="+mn-cs"/>
                        </a:rPr>
                        <a:t>рекомедована</a:t>
                      </a:r>
                      <a:r>
                        <a:rPr lang="ru-RU" sz="1050" b="0" kern="1200" dirty="0">
                          <a:solidFill>
                            <a:schemeClr val="dk1"/>
                          </a:solidFill>
                          <a:effectLst/>
                          <a:uFill>
                            <a:solidFill>
                              <a:srgbClr val="000000"/>
                            </a:solidFill>
                          </a:uFill>
                          <a:latin typeface="+mj-lt"/>
                          <a:ea typeface="+mn-ea"/>
                          <a:cs typeface="+mn-cs"/>
                        </a:rPr>
                        <a:t>, если предполагается </a:t>
                      </a:r>
                      <a:r>
                        <a:rPr lang="ru-RU" sz="1050" b="0" kern="1200" dirty="0" err="1">
                          <a:solidFill>
                            <a:schemeClr val="dk1"/>
                          </a:solidFill>
                          <a:effectLst/>
                          <a:uFill>
                            <a:solidFill>
                              <a:srgbClr val="000000"/>
                            </a:solidFill>
                          </a:uFill>
                          <a:latin typeface="+mj-lt"/>
                          <a:ea typeface="+mn-ea"/>
                          <a:cs typeface="+mn-cs"/>
                        </a:rPr>
                        <a:t>аритмогенная</a:t>
                      </a:r>
                      <a:r>
                        <a:rPr lang="ru-RU" sz="1050" b="0" kern="1200" dirty="0">
                          <a:solidFill>
                            <a:schemeClr val="dk1"/>
                          </a:solidFill>
                          <a:effectLst/>
                          <a:uFill>
                            <a:solidFill>
                              <a:srgbClr val="000000"/>
                            </a:solidFill>
                          </a:uFill>
                          <a:latin typeface="+mj-lt"/>
                          <a:ea typeface="+mn-ea"/>
                          <a:cs typeface="+mn-cs"/>
                        </a:rPr>
                        <a:t> </a:t>
                      </a:r>
                      <a:r>
                        <a:rPr lang="ru-RU" sz="1050" b="0" kern="1200" dirty="0" err="1">
                          <a:solidFill>
                            <a:schemeClr val="dk1"/>
                          </a:solidFill>
                          <a:effectLst/>
                          <a:uFill>
                            <a:solidFill>
                              <a:srgbClr val="000000"/>
                            </a:solidFill>
                          </a:uFill>
                          <a:latin typeface="+mj-lt"/>
                          <a:ea typeface="+mn-ea"/>
                          <a:cs typeface="+mn-cs"/>
                        </a:rPr>
                        <a:t>кардиомиопатия</a:t>
                      </a:r>
                      <a:r>
                        <a:rPr lang="ru-RU" sz="1050" b="0" kern="1200" dirty="0">
                          <a:solidFill>
                            <a:schemeClr val="dk1"/>
                          </a:solidFill>
                          <a:effectLst/>
                          <a:uFill>
                            <a:solidFill>
                              <a:srgbClr val="000000"/>
                            </a:solidFill>
                          </a:uFill>
                          <a:latin typeface="+mj-lt"/>
                          <a:ea typeface="+mn-ea"/>
                          <a:cs typeface="+mn-cs"/>
                        </a:rPr>
                        <a:t> и частота желудочкового ритма не контролируется лекарственными средствами, а прямая абляция ФП не показана, оказалась неэффективной или ее возможность отвергнута</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IIb</a:t>
                      </a:r>
                      <a:r>
                        <a:rPr lang="ru-RU" sz="1050" b="0" kern="1200" dirty="0">
                          <a:solidFill>
                            <a:schemeClr val="dk1"/>
                          </a:solidFill>
                          <a:effectLst/>
                          <a:uFill>
                            <a:solidFill>
                              <a:srgbClr val="000000"/>
                            </a:solidFill>
                          </a:uFill>
                          <a:latin typeface="+mj-lt"/>
                          <a:ea typeface="+mn-ea"/>
                          <a:cs typeface="+mn-cs"/>
                        </a:rPr>
                        <a:t>С</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150808">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Абляции атриовентрикулярного узла с последующей ресинхронизацией рекомендована пациентам с постоянной ФП, фракцией выброса ЛЖ ≤35% и сердечной недостаточностью </a:t>
                      </a:r>
                      <a:r>
                        <a:rPr lang="ru-RU" sz="1050" b="0" kern="1200" dirty="0" err="1">
                          <a:solidFill>
                            <a:schemeClr val="dk1"/>
                          </a:solidFill>
                          <a:effectLst/>
                          <a:uFill>
                            <a:solidFill>
                              <a:srgbClr val="000000"/>
                            </a:solidFill>
                          </a:uFill>
                          <a:latin typeface="+mj-lt"/>
                          <a:ea typeface="+mn-ea"/>
                          <a:cs typeface="+mn-cs"/>
                        </a:rPr>
                        <a:t>I</a:t>
                      </a:r>
                      <a:r>
                        <a:rPr lang="ru-RU" sz="1050" b="0" kern="1200" dirty="0">
                          <a:solidFill>
                            <a:schemeClr val="dk1"/>
                          </a:solidFill>
                          <a:effectLst/>
                          <a:uFill>
                            <a:solidFill>
                              <a:srgbClr val="000000"/>
                            </a:solidFill>
                          </a:uFill>
                          <a:latin typeface="+mj-lt"/>
                          <a:ea typeface="+mn-ea"/>
                          <a:cs typeface="+mn-cs"/>
                        </a:rPr>
                        <a:t>–II функциональных классов по NYHA на фоне оптимальной лекарственной терапии по контролю ЧСС, если медикаментозное лечение недостаточно эффективно или вызывает побочные реакции</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IIb</a:t>
                      </a:r>
                      <a:r>
                        <a:rPr lang="ru-RU" sz="1050" b="0" kern="1200" dirty="0">
                          <a:solidFill>
                            <a:schemeClr val="dk1"/>
                          </a:solidFill>
                          <a:effectLst/>
                          <a:uFill>
                            <a:solidFill>
                              <a:srgbClr val="000000"/>
                            </a:solidFill>
                          </a:uFill>
                          <a:latin typeface="+mj-lt"/>
                          <a:ea typeface="+mn-ea"/>
                          <a:cs typeface="+mn-cs"/>
                        </a:rPr>
                        <a:t>С</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6"/>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0" y="2"/>
            <a:ext cx="6084168" cy="47897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01452" y="51470"/>
            <a:ext cx="5726732" cy="369332"/>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Модификация атриовентрикулярного соединения </a:t>
            </a: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363077517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6"/>
          <p:cNvGraphicFramePr>
            <a:graphicFrameLocks noGrp="1"/>
          </p:cNvGraphicFramePr>
          <p:nvPr>
            <p:ph idx="1"/>
            <p:extLst>
              <p:ext uri="{D42A27DB-BD31-4B8C-83A1-F6EECF244321}">
                <p14:modId xmlns:p14="http://schemas.microsoft.com/office/powerpoint/2010/main" val="4275317898"/>
              </p:ext>
            </p:extLst>
          </p:nvPr>
        </p:nvGraphicFramePr>
        <p:xfrm>
          <a:off x="539551" y="699543"/>
          <a:ext cx="7920880" cy="4294440"/>
        </p:xfrm>
        <a:graphic>
          <a:graphicData uri="http://schemas.openxmlformats.org/drawingml/2006/table">
            <a:tbl>
              <a:tblPr firstRow="1" bandRow="1">
                <a:tableStyleId>{B301B821-A1FF-4177-AEE7-76D212191A09}</a:tableStyleId>
              </a:tblPr>
              <a:tblGrid>
                <a:gridCol w="6910125">
                  <a:extLst>
                    <a:ext uri="{9D8B030D-6E8A-4147-A177-3AD203B41FA5}">
                      <a16:colId xmlns:a16="http://schemas.microsoft.com/office/drawing/2014/main" val="20000"/>
                    </a:ext>
                  </a:extLst>
                </a:gridCol>
                <a:gridCol w="558394">
                  <a:extLst>
                    <a:ext uri="{9D8B030D-6E8A-4147-A177-3AD203B41FA5}">
                      <a16:colId xmlns:a16="http://schemas.microsoft.com/office/drawing/2014/main" val="20001"/>
                    </a:ext>
                  </a:extLst>
                </a:gridCol>
                <a:gridCol w="452361">
                  <a:extLst>
                    <a:ext uri="{9D8B030D-6E8A-4147-A177-3AD203B41FA5}">
                      <a16:colId xmlns:a16="http://schemas.microsoft.com/office/drawing/2014/main" val="20002"/>
                    </a:ext>
                  </a:extLst>
                </a:gridCol>
              </a:tblGrid>
              <a:tr h="198185">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266053">
                <a:tc gridSpan="3">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ru-RU" sz="1200" b="1" kern="1200" dirty="0">
                          <a:ln>
                            <a:noFill/>
                          </a:ln>
                          <a:solidFill>
                            <a:schemeClr val="tx1"/>
                          </a:solidFill>
                          <a:latin typeface="+mj-lt"/>
                          <a:ea typeface="+mn-ea"/>
                          <a:cs typeface="+mn-cs"/>
                        </a:rPr>
                        <a:t>Дооперационный этап </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pPr algn="ctr">
                        <a:lnSpc>
                          <a:spcPct val="150000"/>
                        </a:lnSpc>
                      </a:pPr>
                      <a:endParaRPr lang="ru-RU" sz="1600" dirty="0">
                        <a:latin typeface="Cambria" panose="020405030504060302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pPr algn="ctr">
                        <a:lnSpc>
                          <a:spcPct val="150000"/>
                        </a:lnSpc>
                      </a:pPr>
                      <a:endParaRPr lang="ru-RU" sz="1600" dirty="0">
                        <a:latin typeface="Cambria" panose="020405030504060302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471226">
                <a:tc>
                  <a:txBody>
                    <a:bodyPr/>
                    <a:lstStyle/>
                    <a:p>
                      <a:pPr marL="0" indent="20638"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Перед </a:t>
                      </a:r>
                      <a:r>
                        <a:rPr lang="ru-RU" sz="1050" b="0" kern="1200" dirty="0" err="1">
                          <a:solidFill>
                            <a:schemeClr val="dk1"/>
                          </a:solidFill>
                          <a:effectLst/>
                          <a:uFill>
                            <a:solidFill>
                              <a:srgbClr val="000000"/>
                            </a:solidFill>
                          </a:uFill>
                          <a:latin typeface="+mj-lt"/>
                          <a:ea typeface="+mn-ea"/>
                          <a:cs typeface="+mn-cs"/>
                        </a:rPr>
                        <a:t>кардиоверсией</a:t>
                      </a:r>
                      <a:r>
                        <a:rPr lang="ru-RU" sz="1050" b="0" kern="1200" dirty="0">
                          <a:solidFill>
                            <a:schemeClr val="dk1"/>
                          </a:solidFill>
                          <a:effectLst/>
                          <a:uFill>
                            <a:solidFill>
                              <a:srgbClr val="000000"/>
                            </a:solidFill>
                          </a:uFill>
                          <a:latin typeface="+mj-lt"/>
                          <a:ea typeface="+mn-ea"/>
                          <a:cs typeface="+mn-cs"/>
                        </a:rPr>
                        <a:t> и/или выполнением </a:t>
                      </a:r>
                      <a:r>
                        <a:rPr lang="ru-RU" sz="1050" b="0" kern="1200" dirty="0" err="1">
                          <a:solidFill>
                            <a:schemeClr val="dk1"/>
                          </a:solidFill>
                          <a:effectLst/>
                          <a:uFill>
                            <a:solidFill>
                              <a:srgbClr val="000000"/>
                            </a:solidFill>
                          </a:uFill>
                          <a:latin typeface="+mj-lt"/>
                          <a:ea typeface="+mn-ea"/>
                          <a:cs typeface="+mn-cs"/>
                        </a:rPr>
                        <a:t>катетерной</a:t>
                      </a:r>
                      <a:r>
                        <a:rPr lang="ru-RU" sz="1050" b="0" kern="1200" dirty="0">
                          <a:solidFill>
                            <a:schemeClr val="dk1"/>
                          </a:solidFill>
                          <a:effectLst/>
                          <a:uFill>
                            <a:solidFill>
                              <a:srgbClr val="000000"/>
                            </a:solidFill>
                          </a:uFill>
                          <a:latin typeface="+mj-lt"/>
                          <a:ea typeface="+mn-ea"/>
                          <a:cs typeface="+mn-cs"/>
                        </a:rPr>
                        <a:t> абляции ФП/ТП рекомендуется использование профилактической </a:t>
                      </a:r>
                      <a:r>
                        <a:rPr lang="ru-RU" sz="1050" b="0" kern="1200" dirty="0" err="1">
                          <a:solidFill>
                            <a:schemeClr val="dk1"/>
                          </a:solidFill>
                          <a:effectLst/>
                          <a:uFill>
                            <a:solidFill>
                              <a:srgbClr val="000000"/>
                            </a:solidFill>
                          </a:uFill>
                          <a:latin typeface="+mj-lt"/>
                          <a:ea typeface="+mn-ea"/>
                          <a:cs typeface="+mn-cs"/>
                        </a:rPr>
                        <a:t>антикоагулянтной</a:t>
                      </a:r>
                      <a:r>
                        <a:rPr lang="ru-RU" sz="1050" b="0" kern="1200" dirty="0">
                          <a:solidFill>
                            <a:schemeClr val="dk1"/>
                          </a:solidFill>
                          <a:effectLst/>
                          <a:uFill>
                            <a:solidFill>
                              <a:srgbClr val="000000"/>
                            </a:solidFill>
                          </a:uFill>
                          <a:latin typeface="+mj-lt"/>
                          <a:ea typeface="+mn-ea"/>
                          <a:cs typeface="+mn-cs"/>
                        </a:rPr>
                        <a:t> терапии</a:t>
                      </a: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2381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2A</a:t>
                      </a:r>
                      <a:endParaRPr lang="ru-RU" sz="105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2381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 IB </a:t>
                      </a:r>
                      <a:endParaRPr lang="ru-RU" sz="105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471226">
                <a:tc>
                  <a:txBody>
                    <a:bodyPr/>
                    <a:lstStyle/>
                    <a:p>
                      <a:pPr marL="0" indent="20638"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Пациентам, получающим </a:t>
                      </a:r>
                      <a:r>
                        <a:rPr lang="ru-RU" sz="1050" b="0" kern="1200" dirty="0" err="1">
                          <a:solidFill>
                            <a:schemeClr val="dk1"/>
                          </a:solidFill>
                          <a:effectLst/>
                          <a:uFill>
                            <a:solidFill>
                              <a:srgbClr val="000000"/>
                            </a:solidFill>
                          </a:uFill>
                          <a:latin typeface="+mj-lt"/>
                          <a:ea typeface="+mn-ea"/>
                          <a:cs typeface="+mn-cs"/>
                        </a:rPr>
                        <a:t>антикоагулянтную</a:t>
                      </a:r>
                      <a:r>
                        <a:rPr lang="ru-RU" sz="1050" b="0" kern="1200" dirty="0">
                          <a:solidFill>
                            <a:schemeClr val="dk1"/>
                          </a:solidFill>
                          <a:effectLst/>
                          <a:uFill>
                            <a:solidFill>
                              <a:srgbClr val="000000"/>
                            </a:solidFill>
                          </a:uFill>
                          <a:latin typeface="+mj-lt"/>
                          <a:ea typeface="+mn-ea"/>
                          <a:cs typeface="+mn-cs"/>
                        </a:rPr>
                        <a:t> терапию </a:t>
                      </a:r>
                      <a:r>
                        <a:rPr lang="ru-RU" sz="1050" b="0" kern="1200" dirty="0" err="1">
                          <a:solidFill>
                            <a:schemeClr val="dk1"/>
                          </a:solidFill>
                          <a:effectLst/>
                          <a:uFill>
                            <a:solidFill>
                              <a:srgbClr val="000000"/>
                            </a:solidFill>
                          </a:uFill>
                          <a:latin typeface="+mj-lt"/>
                          <a:ea typeface="+mn-ea"/>
                          <a:cs typeface="+mn-cs"/>
                        </a:rPr>
                        <a:t>варфарином</a:t>
                      </a:r>
                      <a:r>
                        <a:rPr lang="ru-RU" sz="1050" b="0" kern="1200" dirty="0">
                          <a:solidFill>
                            <a:schemeClr val="dk1"/>
                          </a:solidFill>
                          <a:effectLst/>
                          <a:uFill>
                            <a:solidFill>
                              <a:srgbClr val="000000"/>
                            </a:solidFill>
                          </a:uFill>
                          <a:latin typeface="+mj-lt"/>
                          <a:ea typeface="+mn-ea"/>
                          <a:cs typeface="+mn-cs"/>
                        </a:rPr>
                        <a:t> или </a:t>
                      </a:r>
                      <a:r>
                        <a:rPr lang="ru-RU" sz="1050" b="0" kern="1200" dirty="0" err="1">
                          <a:solidFill>
                            <a:schemeClr val="dk1"/>
                          </a:solidFill>
                          <a:effectLst/>
                          <a:uFill>
                            <a:solidFill>
                              <a:srgbClr val="000000"/>
                            </a:solidFill>
                          </a:uFill>
                          <a:latin typeface="+mj-lt"/>
                          <a:ea typeface="+mn-ea"/>
                          <a:cs typeface="+mn-cs"/>
                        </a:rPr>
                        <a:t>дабигатраном</a:t>
                      </a:r>
                      <a:r>
                        <a:rPr lang="ru-RU" sz="1050" b="0" kern="1200" dirty="0">
                          <a:solidFill>
                            <a:schemeClr val="dk1"/>
                          </a:solidFill>
                          <a:effectLst/>
                          <a:uFill>
                            <a:solidFill>
                              <a:srgbClr val="000000"/>
                            </a:solidFill>
                          </a:uFill>
                          <a:latin typeface="+mj-lt"/>
                          <a:ea typeface="+mn-ea"/>
                          <a:cs typeface="+mn-cs"/>
                        </a:rPr>
                        <a:t> </a:t>
                      </a:r>
                      <a:r>
                        <a:rPr lang="ru-RU" sz="1050" b="0" kern="1200" dirty="0" err="1">
                          <a:solidFill>
                            <a:schemeClr val="dk1"/>
                          </a:solidFill>
                          <a:effectLst/>
                          <a:uFill>
                            <a:solidFill>
                              <a:srgbClr val="000000"/>
                            </a:solidFill>
                          </a:uFill>
                          <a:latin typeface="+mj-lt"/>
                          <a:ea typeface="+mn-ea"/>
                          <a:cs typeface="+mn-cs"/>
                        </a:rPr>
                        <a:t>этексилат</a:t>
                      </a:r>
                      <a:r>
                        <a:rPr lang="ru-RU" sz="1050" b="0" kern="1200" dirty="0">
                          <a:solidFill>
                            <a:schemeClr val="dk1"/>
                          </a:solidFill>
                          <a:effectLst/>
                          <a:uFill>
                            <a:solidFill>
                              <a:srgbClr val="000000"/>
                            </a:solidFill>
                          </a:uFill>
                          <a:latin typeface="+mj-lt"/>
                          <a:ea typeface="+mn-ea"/>
                          <a:cs typeface="+mn-cs"/>
                        </a:rPr>
                        <a:t> в целевых дозах, рекомендуется выполнение процедуры абляции без отмены </a:t>
                      </a:r>
                      <a:r>
                        <a:rPr lang="ru-RU" sz="1050" b="0" kern="1200" dirty="0" err="1">
                          <a:solidFill>
                            <a:schemeClr val="dk1"/>
                          </a:solidFill>
                          <a:effectLst/>
                          <a:uFill>
                            <a:solidFill>
                              <a:srgbClr val="000000"/>
                            </a:solidFill>
                          </a:uFill>
                          <a:latin typeface="+mj-lt"/>
                          <a:ea typeface="+mn-ea"/>
                          <a:cs typeface="+mn-cs"/>
                        </a:rPr>
                        <a:t>варфарина</a:t>
                      </a:r>
                      <a:r>
                        <a:rPr lang="ru-RU" sz="1050" b="0" kern="1200" dirty="0">
                          <a:solidFill>
                            <a:schemeClr val="dk1"/>
                          </a:solidFill>
                          <a:effectLst/>
                          <a:uFill>
                            <a:solidFill>
                              <a:srgbClr val="000000"/>
                            </a:solidFill>
                          </a:uFill>
                          <a:latin typeface="+mj-lt"/>
                          <a:ea typeface="+mn-ea"/>
                          <a:cs typeface="+mn-cs"/>
                        </a:rPr>
                        <a:t> или </a:t>
                      </a:r>
                      <a:r>
                        <a:rPr lang="ru-RU" sz="1050" b="0" kern="1200" dirty="0" err="1">
                          <a:solidFill>
                            <a:schemeClr val="dk1"/>
                          </a:solidFill>
                          <a:effectLst/>
                          <a:uFill>
                            <a:solidFill>
                              <a:srgbClr val="000000"/>
                            </a:solidFill>
                          </a:uFill>
                          <a:latin typeface="+mj-lt"/>
                          <a:ea typeface="+mn-ea"/>
                          <a:cs typeface="+mn-cs"/>
                        </a:rPr>
                        <a:t>дабигатрана</a:t>
                      </a:r>
                      <a:r>
                        <a:rPr lang="ru-RU" sz="1050" b="0" kern="1200" dirty="0">
                          <a:solidFill>
                            <a:schemeClr val="dk1"/>
                          </a:solidFill>
                          <a:effectLst/>
                          <a:uFill>
                            <a:solidFill>
                              <a:srgbClr val="000000"/>
                            </a:solidFill>
                          </a:uFill>
                          <a:latin typeface="+mj-lt"/>
                          <a:ea typeface="+mn-ea"/>
                          <a:cs typeface="+mn-cs"/>
                        </a:rPr>
                        <a:t> </a:t>
                      </a:r>
                      <a:r>
                        <a:rPr lang="ru-RU" sz="1050" b="0" kern="1200" dirty="0" err="1">
                          <a:solidFill>
                            <a:schemeClr val="dk1"/>
                          </a:solidFill>
                          <a:effectLst/>
                          <a:uFill>
                            <a:solidFill>
                              <a:srgbClr val="000000"/>
                            </a:solidFill>
                          </a:uFill>
                          <a:latin typeface="+mj-lt"/>
                          <a:ea typeface="+mn-ea"/>
                          <a:cs typeface="+mn-cs"/>
                        </a:rPr>
                        <a:t>этексилата</a:t>
                      </a:r>
                      <a:endParaRPr lang="ru-RU" sz="1050" b="0" kern="1200" dirty="0">
                        <a:solidFill>
                          <a:schemeClr val="dk1"/>
                        </a:solidFill>
                        <a:effectLst/>
                        <a:uFill>
                          <a:solidFill>
                            <a:srgbClr val="000000"/>
                          </a:solidFill>
                        </a:uFill>
                        <a:latin typeface="+mj-lt"/>
                        <a:ea typeface="+mn-ea"/>
                        <a:cs typeface="+mn-cs"/>
                      </a:endParaRP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2B</a:t>
                      </a:r>
                      <a:endParaRPr lang="ru-RU" sz="105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 I</a:t>
                      </a:r>
                      <a:r>
                        <a:rPr lang="ru-RU" sz="1050" b="0" kern="1200" dirty="0">
                          <a:solidFill>
                            <a:schemeClr val="dk1"/>
                          </a:solidFill>
                          <a:effectLst/>
                          <a:uFill>
                            <a:solidFill>
                              <a:srgbClr val="000000"/>
                            </a:solidFill>
                          </a:uFill>
                          <a:latin typeface="+mj-lt"/>
                          <a:ea typeface="+mn-ea"/>
                          <a:cs typeface="+mn-cs"/>
                        </a:rPr>
                        <a:t>А</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471226">
                <a:tc>
                  <a:txBody>
                    <a:bodyPr/>
                    <a:lstStyle/>
                    <a:p>
                      <a:pPr marL="0" indent="20638"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Пациентам, получающим </a:t>
                      </a:r>
                      <a:r>
                        <a:rPr lang="ru-RU" sz="1050" b="0" kern="1200" dirty="0" err="1">
                          <a:solidFill>
                            <a:schemeClr val="dk1"/>
                          </a:solidFill>
                          <a:effectLst/>
                          <a:uFill>
                            <a:solidFill>
                              <a:srgbClr val="000000"/>
                            </a:solidFill>
                          </a:uFill>
                          <a:latin typeface="+mj-lt"/>
                          <a:ea typeface="+mn-ea"/>
                          <a:cs typeface="+mn-cs"/>
                        </a:rPr>
                        <a:t>антикоагулянтную</a:t>
                      </a:r>
                      <a:r>
                        <a:rPr lang="ru-RU" sz="1050" b="0" kern="1200" dirty="0">
                          <a:solidFill>
                            <a:schemeClr val="dk1"/>
                          </a:solidFill>
                          <a:effectLst/>
                          <a:uFill>
                            <a:solidFill>
                              <a:srgbClr val="000000"/>
                            </a:solidFill>
                          </a:uFill>
                          <a:latin typeface="+mj-lt"/>
                          <a:ea typeface="+mn-ea"/>
                          <a:cs typeface="+mn-cs"/>
                        </a:rPr>
                        <a:t> терапию </a:t>
                      </a:r>
                      <a:r>
                        <a:rPr lang="ru-RU" sz="1050" b="0" kern="1200" dirty="0" err="1">
                          <a:solidFill>
                            <a:schemeClr val="dk1"/>
                          </a:solidFill>
                          <a:effectLst/>
                          <a:uFill>
                            <a:solidFill>
                              <a:srgbClr val="000000"/>
                            </a:solidFill>
                          </a:uFill>
                          <a:latin typeface="+mj-lt"/>
                          <a:ea typeface="+mn-ea"/>
                          <a:cs typeface="+mn-cs"/>
                        </a:rPr>
                        <a:t>ривароксабаном</a:t>
                      </a:r>
                      <a:r>
                        <a:rPr lang="ru-RU" sz="1050" b="0" kern="1200" dirty="0">
                          <a:solidFill>
                            <a:schemeClr val="dk1"/>
                          </a:solidFill>
                          <a:effectLst/>
                          <a:uFill>
                            <a:solidFill>
                              <a:srgbClr val="000000"/>
                            </a:solidFill>
                          </a:uFill>
                          <a:latin typeface="+mj-lt"/>
                          <a:ea typeface="+mn-ea"/>
                          <a:cs typeface="+mn-cs"/>
                        </a:rPr>
                        <a:t> в целевых дозах, рекомендуется выполнение процедуры абляции без отмены </a:t>
                      </a:r>
                      <a:r>
                        <a:rPr lang="ru-RU" sz="1050" b="0" kern="1200" dirty="0" err="1">
                          <a:solidFill>
                            <a:schemeClr val="dk1"/>
                          </a:solidFill>
                          <a:effectLst/>
                          <a:uFill>
                            <a:solidFill>
                              <a:srgbClr val="000000"/>
                            </a:solidFill>
                          </a:uFill>
                          <a:latin typeface="+mj-lt"/>
                          <a:ea typeface="+mn-ea"/>
                          <a:cs typeface="+mn-cs"/>
                        </a:rPr>
                        <a:t>ривароксабана</a:t>
                      </a:r>
                      <a:endParaRPr lang="ru-RU" sz="1050" b="0" kern="1200" dirty="0">
                        <a:solidFill>
                          <a:schemeClr val="dk1"/>
                        </a:solidFill>
                        <a:effectLst/>
                        <a:uFill>
                          <a:solidFill>
                            <a:srgbClr val="000000"/>
                          </a:solidFill>
                        </a:uFill>
                        <a:latin typeface="+mj-lt"/>
                        <a:ea typeface="+mn-ea"/>
                        <a:cs typeface="+mn-cs"/>
                      </a:endParaRP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2381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2B</a:t>
                      </a:r>
                      <a:endParaRPr lang="ru-RU" sz="105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2381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 IB </a:t>
                      </a:r>
                      <a:endParaRPr lang="ru-RU" sz="105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471226">
                <a:tc>
                  <a:txBody>
                    <a:bodyPr/>
                    <a:lstStyle/>
                    <a:p>
                      <a:pPr marL="0" indent="20638"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Пациентам, получающим перед </a:t>
                      </a:r>
                      <a:r>
                        <a:rPr lang="ru-RU" sz="1050" b="0" kern="1200" dirty="0" err="1">
                          <a:solidFill>
                            <a:schemeClr val="dk1"/>
                          </a:solidFill>
                          <a:effectLst/>
                          <a:uFill>
                            <a:solidFill>
                              <a:srgbClr val="000000"/>
                            </a:solidFill>
                          </a:uFill>
                          <a:latin typeface="+mj-lt"/>
                          <a:ea typeface="+mn-ea"/>
                          <a:cs typeface="+mn-cs"/>
                        </a:rPr>
                        <a:t>катетерной</a:t>
                      </a:r>
                      <a:r>
                        <a:rPr lang="ru-RU" sz="1050" b="0" kern="1200" dirty="0">
                          <a:solidFill>
                            <a:schemeClr val="dk1"/>
                          </a:solidFill>
                          <a:effectLst/>
                          <a:uFill>
                            <a:solidFill>
                              <a:srgbClr val="000000"/>
                            </a:solidFill>
                          </a:uFill>
                          <a:latin typeface="+mj-lt"/>
                          <a:ea typeface="+mn-ea"/>
                          <a:cs typeface="+mn-cs"/>
                        </a:rPr>
                        <a:t> абляцией терапию ПОАК, рекомендована отмена одной или двух доз препарата перед абляцией ФП с возобновлением приема после абляции</a:t>
                      </a: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2B</a:t>
                      </a:r>
                      <a:endParaRPr lang="ru-RU" sz="105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50000"/>
                        </a:lnSpc>
                        <a:spcAft>
                          <a:spcPts val="0"/>
                        </a:spcAft>
                        <a:tabLst/>
                      </a:pPr>
                      <a:r>
                        <a:rPr lang="en-US" sz="1050" b="0" kern="1200" dirty="0" err="1">
                          <a:solidFill>
                            <a:schemeClr val="dk1"/>
                          </a:solidFill>
                          <a:effectLst/>
                          <a:uFill>
                            <a:solidFill>
                              <a:srgbClr val="000000"/>
                            </a:solidFill>
                          </a:uFill>
                          <a:latin typeface="+mj-lt"/>
                          <a:ea typeface="+mn-ea"/>
                          <a:cs typeface="+mn-cs"/>
                        </a:rPr>
                        <a:t>IIaB</a:t>
                      </a:r>
                      <a:endParaRPr lang="ru-RU" sz="105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471226">
                <a:tc>
                  <a:txBody>
                    <a:bodyPr/>
                    <a:lstStyle/>
                    <a:p>
                      <a:pPr marL="0" indent="20638"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Выполнение </a:t>
                      </a:r>
                      <a:r>
                        <a:rPr lang="ru-RU" sz="1050" b="0" kern="1200" dirty="0" err="1">
                          <a:solidFill>
                            <a:schemeClr val="dk1"/>
                          </a:solidFill>
                          <a:effectLst/>
                          <a:uFill>
                            <a:solidFill>
                              <a:srgbClr val="000000"/>
                            </a:solidFill>
                          </a:uFill>
                          <a:latin typeface="+mj-lt"/>
                          <a:ea typeface="+mn-ea"/>
                          <a:cs typeface="+mn-cs"/>
                        </a:rPr>
                        <a:t>катетерной</a:t>
                      </a:r>
                      <a:r>
                        <a:rPr lang="ru-RU" sz="1050" b="0" kern="1200" dirty="0">
                          <a:solidFill>
                            <a:schemeClr val="dk1"/>
                          </a:solidFill>
                          <a:effectLst/>
                          <a:uFill>
                            <a:solidFill>
                              <a:srgbClr val="000000"/>
                            </a:solidFill>
                          </a:uFill>
                          <a:latin typeface="+mj-lt"/>
                          <a:ea typeface="+mn-ea"/>
                          <a:cs typeface="+mn-cs"/>
                        </a:rPr>
                        <a:t> абляции пациентам на фибрилляции предсердий, получавших </a:t>
                      </a:r>
                      <a:r>
                        <a:rPr lang="ru-RU" sz="1050" b="0" kern="1200" dirty="0" err="1">
                          <a:solidFill>
                            <a:schemeClr val="dk1"/>
                          </a:solidFill>
                          <a:effectLst/>
                          <a:uFill>
                            <a:solidFill>
                              <a:srgbClr val="000000"/>
                            </a:solidFill>
                          </a:uFill>
                          <a:latin typeface="+mj-lt"/>
                          <a:ea typeface="+mn-ea"/>
                          <a:cs typeface="+mn-cs"/>
                        </a:rPr>
                        <a:t>антикоагулянтную</a:t>
                      </a:r>
                      <a:r>
                        <a:rPr lang="ru-RU" sz="1050" b="0" kern="1200" dirty="0">
                          <a:solidFill>
                            <a:schemeClr val="dk1"/>
                          </a:solidFill>
                          <a:effectLst/>
                          <a:uFill>
                            <a:solidFill>
                              <a:srgbClr val="000000"/>
                            </a:solidFill>
                          </a:uFill>
                          <a:latin typeface="+mj-lt"/>
                          <a:ea typeface="+mn-ea"/>
                          <a:cs typeface="+mn-cs"/>
                        </a:rPr>
                        <a:t> терапию в течение 3 недель или более, рекомендовано после проведения </a:t>
                      </a:r>
                      <a:r>
                        <a:rPr lang="ru-RU" sz="1050" b="0" kern="1200" dirty="0" err="1">
                          <a:solidFill>
                            <a:schemeClr val="dk1"/>
                          </a:solidFill>
                          <a:effectLst/>
                          <a:uFill>
                            <a:solidFill>
                              <a:srgbClr val="000000"/>
                            </a:solidFill>
                          </a:uFill>
                          <a:latin typeface="+mj-lt"/>
                          <a:ea typeface="+mn-ea"/>
                          <a:cs typeface="+mn-cs"/>
                        </a:rPr>
                        <a:t>среспищеводной</a:t>
                      </a:r>
                      <a:r>
                        <a:rPr lang="ru-RU" sz="1050" b="0" kern="1200" dirty="0">
                          <a:solidFill>
                            <a:schemeClr val="dk1"/>
                          </a:solidFill>
                          <a:effectLst/>
                          <a:uFill>
                            <a:solidFill>
                              <a:srgbClr val="000000"/>
                            </a:solidFill>
                          </a:uFill>
                          <a:latin typeface="+mj-lt"/>
                          <a:ea typeface="+mn-ea"/>
                          <a:cs typeface="+mn-cs"/>
                        </a:rPr>
                        <a:t> эхокардиографии (</a:t>
                      </a:r>
                      <a:r>
                        <a:rPr lang="ru-RU" sz="1050" b="0" kern="1200" dirty="0" err="1">
                          <a:solidFill>
                            <a:schemeClr val="dk1"/>
                          </a:solidFill>
                          <a:effectLst/>
                          <a:uFill>
                            <a:solidFill>
                              <a:srgbClr val="000000"/>
                            </a:solidFill>
                          </a:uFill>
                          <a:latin typeface="+mj-lt"/>
                          <a:ea typeface="+mn-ea"/>
                          <a:cs typeface="+mn-cs"/>
                        </a:rPr>
                        <a:t>ЧПЭхоКГ</a:t>
                      </a:r>
                      <a:r>
                        <a:rPr lang="ru-RU" sz="1050" b="0" kern="1200" dirty="0">
                          <a:solidFill>
                            <a:schemeClr val="dk1"/>
                          </a:solidFill>
                          <a:effectLst/>
                          <a:uFill>
                            <a:solidFill>
                              <a:srgbClr val="000000"/>
                            </a:solidFill>
                          </a:uFill>
                          <a:latin typeface="+mj-lt"/>
                          <a:ea typeface="+mn-ea"/>
                          <a:cs typeface="+mn-cs"/>
                        </a:rPr>
                        <a:t>)</a:t>
                      </a: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2381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23813" algn="ctr">
                        <a:lnSpc>
                          <a:spcPct val="150000"/>
                        </a:lnSpc>
                        <a:spcAft>
                          <a:spcPts val="0"/>
                        </a:spcAft>
                        <a:tabLst/>
                      </a:pPr>
                      <a:r>
                        <a:rPr lang="en-US" sz="1050" b="0" kern="1200" dirty="0" err="1">
                          <a:solidFill>
                            <a:schemeClr val="dk1"/>
                          </a:solidFill>
                          <a:effectLst/>
                          <a:uFill>
                            <a:solidFill>
                              <a:srgbClr val="000000"/>
                            </a:solidFill>
                          </a:uFill>
                          <a:latin typeface="+mj-lt"/>
                          <a:ea typeface="+mn-ea"/>
                          <a:cs typeface="+mn-cs"/>
                        </a:rPr>
                        <a:t>IIa</a:t>
                      </a:r>
                      <a:r>
                        <a:rPr lang="ru-RU" sz="1050" b="0" kern="1200" dirty="0">
                          <a:solidFill>
                            <a:schemeClr val="dk1"/>
                          </a:solidFill>
                          <a:effectLst/>
                          <a:uFill>
                            <a:solidFill>
                              <a:srgbClr val="000000"/>
                            </a:solidFill>
                          </a:uFill>
                          <a:latin typeface="+mj-lt"/>
                          <a:ea typeface="+mn-ea"/>
                          <a:cs typeface="+mn-cs"/>
                        </a:rPr>
                        <a:t>С</a:t>
                      </a: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6"/>
                  </a:ext>
                </a:extLst>
              </a:tr>
              <a:tr h="491998">
                <a:tc>
                  <a:txBody>
                    <a:bodyPr/>
                    <a:lstStyle/>
                    <a:p>
                      <a:pPr marL="0" indent="20638"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Пациентам, которым невозможно выполнение </a:t>
                      </a:r>
                      <a:r>
                        <a:rPr lang="ru-RU" sz="1050" b="0" kern="1200" dirty="0" err="1">
                          <a:solidFill>
                            <a:schemeClr val="dk1"/>
                          </a:solidFill>
                          <a:effectLst/>
                          <a:uFill>
                            <a:solidFill>
                              <a:srgbClr val="000000"/>
                            </a:solidFill>
                          </a:uFill>
                          <a:latin typeface="+mj-lt"/>
                          <a:ea typeface="+mn-ea"/>
                          <a:cs typeface="+mn-cs"/>
                        </a:rPr>
                        <a:t>ЧПЭхоКГ</a:t>
                      </a:r>
                      <a:r>
                        <a:rPr lang="ru-RU" sz="1050" b="0" kern="1200" dirty="0">
                          <a:solidFill>
                            <a:schemeClr val="dk1"/>
                          </a:solidFill>
                          <a:effectLst/>
                          <a:uFill>
                            <a:solidFill>
                              <a:srgbClr val="000000"/>
                            </a:solidFill>
                          </a:uFill>
                          <a:latin typeface="+mj-lt"/>
                          <a:ea typeface="+mn-ea"/>
                          <a:cs typeface="+mn-cs"/>
                        </a:rPr>
                        <a:t>, для выявления тромбоза предсердий рекомендовано использование внутрисердечной эхокардиографии и/или КТ ангиографии левого предсердия</a:t>
                      </a:r>
                    </a:p>
                  </a:txBody>
                  <a:tcPr marL="72000" marR="72000" marT="36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2A</a:t>
                      </a:r>
                      <a:endParaRPr lang="ru-RU" sz="105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23813" algn="ctr">
                        <a:lnSpc>
                          <a:spcPct val="150000"/>
                        </a:lnSpc>
                        <a:spcAft>
                          <a:spcPts val="0"/>
                        </a:spcAft>
                        <a:tabLst/>
                      </a:pPr>
                      <a:r>
                        <a:rPr lang="en-US" sz="1050" b="0" kern="1200" dirty="0" err="1" smtClean="0">
                          <a:solidFill>
                            <a:schemeClr val="dk1"/>
                          </a:solidFill>
                          <a:effectLst/>
                          <a:uFill>
                            <a:solidFill>
                              <a:srgbClr val="000000"/>
                            </a:solidFill>
                          </a:uFill>
                          <a:latin typeface="+mj-lt"/>
                          <a:ea typeface="+mn-ea"/>
                          <a:cs typeface="+mn-cs"/>
                        </a:rPr>
                        <a:t>IIa</a:t>
                      </a:r>
                      <a:r>
                        <a:rPr lang="ru-RU" sz="1050" b="0" kern="1200" dirty="0" smtClean="0">
                          <a:solidFill>
                            <a:schemeClr val="dk1"/>
                          </a:solidFill>
                          <a:effectLst/>
                          <a:uFill>
                            <a:solidFill>
                              <a:srgbClr val="000000"/>
                            </a:solidFill>
                          </a:uFill>
                          <a:latin typeface="+mj-lt"/>
                          <a:ea typeface="+mn-ea"/>
                          <a:cs typeface="+mn-cs"/>
                        </a:rPr>
                        <a:t>С</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7"/>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0" y="2"/>
            <a:ext cx="6588224" cy="47897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01452" y="51470"/>
            <a:ext cx="7166892" cy="369332"/>
          </a:xfrm>
        </p:spPr>
        <p:txBody>
          <a:bodyPr vert="horz" wrap="square" lIns="91440" tIns="45720" rIns="91440" bIns="45720" rtlCol="0" anchor="ctr">
            <a:spAutoFit/>
          </a:bodyPr>
          <a:lstStyle/>
          <a:p>
            <a:pPr algn="l"/>
            <a:r>
              <a:rPr lang="ru-RU" sz="1800" b="1" dirty="0" err="1">
                <a:solidFill>
                  <a:srgbClr val="005DAC"/>
                </a:solidFill>
                <a:latin typeface="Calibri" panose="020F0502020204030204" pitchFamily="34" charset="0"/>
              </a:rPr>
              <a:t>Антикоагулянтная</a:t>
            </a:r>
            <a:r>
              <a:rPr lang="ru-RU" sz="1800" b="1" dirty="0">
                <a:solidFill>
                  <a:srgbClr val="005DAC"/>
                </a:solidFill>
                <a:latin typeface="Calibri" panose="020F0502020204030204" pitchFamily="34" charset="0"/>
              </a:rPr>
              <a:t> терапия в </a:t>
            </a:r>
            <a:r>
              <a:rPr lang="ru-RU" sz="1800" b="1" dirty="0" err="1" smtClean="0">
                <a:solidFill>
                  <a:srgbClr val="005DAC"/>
                </a:solidFill>
                <a:latin typeface="Calibri" panose="020F0502020204030204" pitchFamily="34" charset="0"/>
              </a:rPr>
              <a:t>периоперационный</a:t>
            </a:r>
            <a:r>
              <a:rPr lang="ru-RU" sz="1800" b="1" dirty="0" smtClean="0">
                <a:solidFill>
                  <a:srgbClr val="005DAC"/>
                </a:solidFill>
                <a:latin typeface="Calibri" panose="020F0502020204030204" pitchFamily="34" charset="0"/>
              </a:rPr>
              <a:t> </a:t>
            </a:r>
            <a:r>
              <a:rPr lang="ru-RU" sz="1800" b="1" dirty="0">
                <a:solidFill>
                  <a:srgbClr val="005DAC"/>
                </a:solidFill>
                <a:latin typeface="Calibri" panose="020F0502020204030204" pitchFamily="34" charset="0"/>
              </a:rPr>
              <a:t>период</a:t>
            </a: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407518819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6"/>
          <p:cNvGraphicFramePr>
            <a:graphicFrameLocks noGrp="1"/>
          </p:cNvGraphicFramePr>
          <p:nvPr>
            <p:ph idx="1"/>
            <p:extLst>
              <p:ext uri="{D42A27DB-BD31-4B8C-83A1-F6EECF244321}">
                <p14:modId xmlns:p14="http://schemas.microsoft.com/office/powerpoint/2010/main" val="3218794482"/>
              </p:ext>
            </p:extLst>
          </p:nvPr>
        </p:nvGraphicFramePr>
        <p:xfrm>
          <a:off x="539551" y="699543"/>
          <a:ext cx="7920880" cy="4227892"/>
        </p:xfrm>
        <a:graphic>
          <a:graphicData uri="http://schemas.openxmlformats.org/drawingml/2006/table">
            <a:tbl>
              <a:tblPr firstRow="1" bandRow="1">
                <a:tableStyleId>{B301B821-A1FF-4177-AEE7-76D212191A09}</a:tableStyleId>
              </a:tblPr>
              <a:tblGrid>
                <a:gridCol w="6910125">
                  <a:extLst>
                    <a:ext uri="{9D8B030D-6E8A-4147-A177-3AD203B41FA5}">
                      <a16:colId xmlns:a16="http://schemas.microsoft.com/office/drawing/2014/main" val="20000"/>
                    </a:ext>
                  </a:extLst>
                </a:gridCol>
                <a:gridCol w="558394">
                  <a:extLst>
                    <a:ext uri="{9D8B030D-6E8A-4147-A177-3AD203B41FA5}">
                      <a16:colId xmlns:a16="http://schemas.microsoft.com/office/drawing/2014/main" val="20001"/>
                    </a:ext>
                  </a:extLst>
                </a:gridCol>
                <a:gridCol w="452361">
                  <a:extLst>
                    <a:ext uri="{9D8B030D-6E8A-4147-A177-3AD203B41FA5}">
                      <a16:colId xmlns:a16="http://schemas.microsoft.com/office/drawing/2014/main" val="20002"/>
                    </a:ext>
                  </a:extLst>
                </a:gridCol>
              </a:tblGrid>
              <a:tr h="11530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139769">
                <a:tc gridSpan="3">
                  <a:txBody>
                    <a:bodyPr/>
                    <a:lstStyle/>
                    <a:p>
                      <a:pPr indent="0" algn="l">
                        <a:lnSpc>
                          <a:spcPct val="100000"/>
                        </a:lnSpc>
                        <a:spcAft>
                          <a:spcPts val="0"/>
                        </a:spcAft>
                      </a:pPr>
                      <a:r>
                        <a:rPr lang="ru-RU" sz="1200" b="1" kern="1200" dirty="0" err="1">
                          <a:ln>
                            <a:noFill/>
                          </a:ln>
                          <a:solidFill>
                            <a:schemeClr val="tx1"/>
                          </a:solidFill>
                          <a:latin typeface="+mj-lt"/>
                          <a:ea typeface="+mn-ea"/>
                          <a:cs typeface="+mn-cs"/>
                        </a:rPr>
                        <a:t>Интраоперационнный</a:t>
                      </a:r>
                      <a:r>
                        <a:rPr lang="ru-RU" sz="1200" b="1" kern="1200" dirty="0">
                          <a:ln>
                            <a:noFill/>
                          </a:ln>
                          <a:solidFill>
                            <a:schemeClr val="tx1"/>
                          </a:solidFill>
                          <a:latin typeface="+mj-lt"/>
                          <a:ea typeface="+mn-ea"/>
                          <a:cs typeface="+mn-cs"/>
                        </a:rPr>
                        <a:t> этап</a:t>
                      </a: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endParaRPr lang="ru-R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pPr indent="450215" algn="ctr">
                        <a:lnSpc>
                          <a:spcPct val="150000"/>
                        </a:lnSpc>
                        <a:spcAft>
                          <a:spcPts val="0"/>
                        </a:spcAft>
                      </a:pPr>
                      <a:endParaRPr lang="ru-RU" sz="1400" b="0" dirty="0">
                        <a:solidFill>
                          <a:srgbClr val="000000"/>
                        </a:solidFill>
                        <a:effectLst/>
                        <a:uFill>
                          <a:solidFill>
                            <a:srgbClr val="000000"/>
                          </a:solidFill>
                        </a:uFill>
                        <a:latin typeface="Cambria" panose="02040503050406030204" pitchFamily="18" charset="0"/>
                        <a:ea typeface="Arial Unicode MS" panose="020B0604020202020204" pitchFamily="34" charset="-128"/>
                        <a:cs typeface="Arial Unicode MS" panose="020B0604020202020204" pitchFamily="34" charset="-128"/>
                      </a:endParaRPr>
                    </a:p>
                  </a:txBody>
                  <a:tcPr marL="33042" marR="33042"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256581">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Во время процедуры </a:t>
                      </a:r>
                      <a:r>
                        <a:rPr lang="ru-RU" sz="1050" b="0" kern="1200" dirty="0" err="1">
                          <a:solidFill>
                            <a:schemeClr val="dk1"/>
                          </a:solidFill>
                          <a:effectLst/>
                          <a:uFill>
                            <a:solidFill>
                              <a:srgbClr val="000000"/>
                            </a:solidFill>
                          </a:uFill>
                          <a:latin typeface="+mj-lt"/>
                          <a:ea typeface="+mn-ea"/>
                          <a:cs typeface="+mn-cs"/>
                        </a:rPr>
                        <a:t>катетерной</a:t>
                      </a:r>
                      <a:r>
                        <a:rPr lang="ru-RU" sz="1050" b="0" kern="1200" dirty="0">
                          <a:solidFill>
                            <a:schemeClr val="dk1"/>
                          </a:solidFill>
                          <a:effectLst/>
                          <a:uFill>
                            <a:solidFill>
                              <a:srgbClr val="000000"/>
                            </a:solidFill>
                          </a:uFill>
                          <a:latin typeface="+mj-lt"/>
                          <a:ea typeface="+mn-ea"/>
                          <a:cs typeface="+mn-cs"/>
                        </a:rPr>
                        <a:t> абляции фибрилляции предсердий рекомендовано введение гепарина натрия до или непосредственно после </a:t>
                      </a:r>
                      <a:r>
                        <a:rPr lang="ru-RU" sz="1050" b="0" kern="1200" dirty="0" err="1">
                          <a:solidFill>
                            <a:schemeClr val="dk1"/>
                          </a:solidFill>
                          <a:effectLst/>
                          <a:uFill>
                            <a:solidFill>
                              <a:srgbClr val="000000"/>
                            </a:solidFill>
                          </a:uFill>
                          <a:latin typeface="+mj-lt"/>
                          <a:ea typeface="+mn-ea"/>
                          <a:cs typeface="+mn-cs"/>
                        </a:rPr>
                        <a:t>транссептальной</a:t>
                      </a:r>
                      <a:r>
                        <a:rPr lang="ru-RU" sz="1050" b="0" kern="1200" dirty="0">
                          <a:solidFill>
                            <a:schemeClr val="dk1"/>
                          </a:solidFill>
                          <a:effectLst/>
                          <a:uFill>
                            <a:solidFill>
                              <a:srgbClr val="000000"/>
                            </a:solidFill>
                          </a:uFill>
                          <a:latin typeface="+mj-lt"/>
                          <a:ea typeface="+mn-ea"/>
                          <a:cs typeface="+mn-cs"/>
                        </a:rPr>
                        <a:t> пункции. Рекомендованная длительность АВС должна поддерживаться на уровне не менее 300 секунд</a:t>
                      </a: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2A</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IB</a:t>
                      </a:r>
                      <a:endParaRPr lang="ru-RU" sz="1050" b="0" kern="1200" dirty="0">
                        <a:solidFill>
                          <a:schemeClr val="dk1"/>
                        </a:solidFill>
                        <a:effectLst/>
                        <a:uFill>
                          <a:solidFill>
                            <a:srgbClr val="000000"/>
                          </a:solidFill>
                        </a:uFill>
                        <a:latin typeface="+mj-lt"/>
                        <a:ea typeface="+mn-ea"/>
                        <a:cs typeface="+mn-cs"/>
                      </a:endParaRPr>
                    </a:p>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96331">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Для </a:t>
                      </a:r>
                      <a:r>
                        <a:rPr lang="ru-RU" sz="1050" b="0" kern="1200" dirty="0" err="1">
                          <a:solidFill>
                            <a:schemeClr val="dk1"/>
                          </a:solidFill>
                          <a:effectLst/>
                          <a:uFill>
                            <a:solidFill>
                              <a:srgbClr val="000000"/>
                            </a:solidFill>
                          </a:uFill>
                          <a:latin typeface="+mj-lt"/>
                          <a:ea typeface="+mn-ea"/>
                          <a:cs typeface="+mn-cs"/>
                        </a:rPr>
                        <a:t>инактивации</a:t>
                      </a:r>
                      <a:r>
                        <a:rPr lang="ru-RU" sz="1050" b="0" kern="1200" dirty="0">
                          <a:solidFill>
                            <a:schemeClr val="dk1"/>
                          </a:solidFill>
                          <a:effectLst/>
                          <a:uFill>
                            <a:solidFill>
                              <a:srgbClr val="000000"/>
                            </a:solidFill>
                          </a:uFill>
                          <a:latin typeface="+mj-lt"/>
                          <a:ea typeface="+mn-ea"/>
                          <a:cs typeface="+mn-cs"/>
                        </a:rPr>
                        <a:t> гепарина натрия после </a:t>
                      </a:r>
                      <a:r>
                        <a:rPr lang="ru-RU" sz="1050" b="0" kern="1200" dirty="0" err="1">
                          <a:solidFill>
                            <a:schemeClr val="dk1"/>
                          </a:solidFill>
                          <a:effectLst/>
                          <a:uFill>
                            <a:solidFill>
                              <a:srgbClr val="000000"/>
                            </a:solidFill>
                          </a:uFill>
                          <a:latin typeface="+mj-lt"/>
                          <a:ea typeface="+mn-ea"/>
                          <a:cs typeface="+mn-cs"/>
                        </a:rPr>
                        <a:t>катетерной</a:t>
                      </a:r>
                      <a:r>
                        <a:rPr lang="ru-RU" sz="1050" b="0" kern="1200" dirty="0">
                          <a:solidFill>
                            <a:schemeClr val="dk1"/>
                          </a:solidFill>
                          <a:effectLst/>
                          <a:uFill>
                            <a:solidFill>
                              <a:srgbClr val="000000"/>
                            </a:solidFill>
                          </a:uFill>
                          <a:latin typeface="+mj-lt"/>
                          <a:ea typeface="+mn-ea"/>
                          <a:cs typeface="+mn-cs"/>
                        </a:rPr>
                        <a:t> абляции фибрилляции предсердий рекомендовано введение протамина сульфат</a:t>
                      </a: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4C</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err="1">
                          <a:solidFill>
                            <a:schemeClr val="dk1"/>
                          </a:solidFill>
                          <a:effectLst/>
                          <a:uFill>
                            <a:solidFill>
                              <a:srgbClr val="000000"/>
                            </a:solidFill>
                          </a:uFill>
                          <a:latin typeface="+mj-lt"/>
                          <a:ea typeface="+mn-ea"/>
                          <a:cs typeface="+mn-cs"/>
                        </a:rPr>
                        <a:t>IIaB</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256581">
                <a:tc gridSpan="3">
                  <a:txBody>
                    <a:bodyPr/>
                    <a:lstStyle/>
                    <a:p>
                      <a:pPr marL="0" indent="0" algn="l" defTabSz="914400" rtl="0" eaLnBrk="1" latinLnBrk="0" hangingPunct="1">
                        <a:lnSpc>
                          <a:spcPct val="100000"/>
                        </a:lnSpc>
                        <a:spcAft>
                          <a:spcPts val="0"/>
                        </a:spcAft>
                      </a:pPr>
                      <a:r>
                        <a:rPr lang="ru-RU" sz="1200" b="1" kern="1200" dirty="0">
                          <a:ln>
                            <a:noFill/>
                          </a:ln>
                          <a:solidFill>
                            <a:schemeClr val="tx1"/>
                          </a:solidFill>
                          <a:latin typeface="+mj-lt"/>
                          <a:ea typeface="+mn-ea"/>
                          <a:cs typeface="+mn-cs"/>
                        </a:rPr>
                        <a:t>Послеоперационный этап</a:t>
                      </a: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hMerge="1">
                  <a:txBody>
                    <a:bodyPr/>
                    <a:lstStyle/>
                    <a:p>
                      <a:endParaRPr lang="ru-R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hMerge="1">
                  <a:txBody>
                    <a:bodyPr/>
                    <a:lstStyle/>
                    <a:p>
                      <a:pPr indent="450215" algn="ctr">
                        <a:lnSpc>
                          <a:spcPct val="150000"/>
                        </a:lnSpc>
                        <a:spcAft>
                          <a:spcPts val="0"/>
                        </a:spcAft>
                      </a:pPr>
                      <a:endParaRPr lang="ru-RU" sz="1400" b="0" dirty="0">
                        <a:solidFill>
                          <a:srgbClr val="000000"/>
                        </a:solidFill>
                        <a:effectLst/>
                        <a:uFill>
                          <a:solidFill>
                            <a:srgbClr val="000000"/>
                          </a:solidFill>
                        </a:uFill>
                        <a:latin typeface="Cambria" panose="02040503050406030204" pitchFamily="18" charset="0"/>
                        <a:ea typeface="Arial Unicode MS" panose="020B0604020202020204" pitchFamily="34" charset="-128"/>
                        <a:cs typeface="Arial Unicode MS" panose="020B0604020202020204" pitchFamily="34" charset="-128"/>
                      </a:endParaRPr>
                    </a:p>
                  </a:txBody>
                  <a:tcPr marL="33042" marR="33042"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256581">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У пациентов, не получавших </a:t>
                      </a:r>
                      <a:r>
                        <a:rPr lang="ru-RU" sz="1050" b="0" kern="1200" dirty="0" err="1">
                          <a:solidFill>
                            <a:schemeClr val="dk1"/>
                          </a:solidFill>
                          <a:effectLst/>
                          <a:uFill>
                            <a:solidFill>
                              <a:srgbClr val="000000"/>
                            </a:solidFill>
                          </a:uFill>
                          <a:latin typeface="+mj-lt"/>
                          <a:ea typeface="+mn-ea"/>
                          <a:cs typeface="+mn-cs"/>
                        </a:rPr>
                        <a:t>антикоагулянтную</a:t>
                      </a:r>
                      <a:r>
                        <a:rPr lang="ru-RU" sz="1050" b="0" kern="1200" dirty="0">
                          <a:solidFill>
                            <a:schemeClr val="dk1"/>
                          </a:solidFill>
                          <a:effectLst/>
                          <a:uFill>
                            <a:solidFill>
                              <a:srgbClr val="000000"/>
                            </a:solidFill>
                          </a:uFill>
                          <a:latin typeface="+mj-lt"/>
                          <a:ea typeface="+mn-ea"/>
                          <a:cs typeface="+mn-cs"/>
                        </a:rPr>
                        <a:t> терапию перед </a:t>
                      </a:r>
                      <a:r>
                        <a:rPr lang="ru-RU" sz="1050" b="0" kern="1200" dirty="0" err="1">
                          <a:solidFill>
                            <a:schemeClr val="dk1"/>
                          </a:solidFill>
                          <a:effectLst/>
                          <a:uFill>
                            <a:solidFill>
                              <a:srgbClr val="000000"/>
                            </a:solidFill>
                          </a:uFill>
                          <a:latin typeface="+mj-lt"/>
                          <a:ea typeface="+mn-ea"/>
                          <a:cs typeface="+mn-cs"/>
                        </a:rPr>
                        <a:t>катетерной</a:t>
                      </a:r>
                      <a:r>
                        <a:rPr lang="ru-RU" sz="1050" b="0" kern="1200" dirty="0">
                          <a:solidFill>
                            <a:schemeClr val="dk1"/>
                          </a:solidFill>
                          <a:effectLst/>
                          <a:uFill>
                            <a:solidFill>
                              <a:srgbClr val="000000"/>
                            </a:solidFill>
                          </a:uFill>
                          <a:latin typeface="+mj-lt"/>
                          <a:ea typeface="+mn-ea"/>
                          <a:cs typeface="+mn-cs"/>
                        </a:rPr>
                        <a:t> абляцией ФП и у которых после абляции планируется назначение </a:t>
                      </a:r>
                      <a:r>
                        <a:rPr lang="ru-RU" sz="1050" b="0" kern="1200" dirty="0" err="1">
                          <a:solidFill>
                            <a:schemeClr val="dk1"/>
                          </a:solidFill>
                          <a:effectLst/>
                          <a:uFill>
                            <a:solidFill>
                              <a:srgbClr val="000000"/>
                            </a:solidFill>
                          </a:uFill>
                          <a:latin typeface="+mj-lt"/>
                          <a:ea typeface="+mn-ea"/>
                          <a:cs typeface="+mn-cs"/>
                        </a:rPr>
                        <a:t>варфарина</a:t>
                      </a:r>
                      <a:r>
                        <a:rPr lang="ru-RU" sz="1050" b="0" kern="1200" dirty="0">
                          <a:solidFill>
                            <a:schemeClr val="dk1"/>
                          </a:solidFill>
                          <a:effectLst/>
                          <a:uFill>
                            <a:solidFill>
                              <a:srgbClr val="000000"/>
                            </a:solidFill>
                          </a:uFill>
                          <a:latin typeface="+mj-lt"/>
                          <a:ea typeface="+mn-ea"/>
                          <a:cs typeface="+mn-cs"/>
                        </a:rPr>
                        <a:t> или ПОАК, в качестве «моста» рекомендовано использовать гепарин и его производные после абляции фибрилляции предсердий</a:t>
                      </a: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 I</a:t>
                      </a:r>
                      <a:r>
                        <a:rPr lang="ru-RU" sz="1050" b="0" kern="1200" dirty="0">
                          <a:solidFill>
                            <a:schemeClr val="dk1"/>
                          </a:solidFill>
                          <a:effectLst/>
                          <a:uFill>
                            <a:solidFill>
                              <a:srgbClr val="000000"/>
                            </a:solidFill>
                          </a:uFill>
                          <a:latin typeface="+mj-lt"/>
                          <a:ea typeface="+mn-ea"/>
                          <a:cs typeface="+mn-cs"/>
                        </a:rPr>
                        <a:t>С</a:t>
                      </a:r>
                    </a:p>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256581">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Всем пациентам рекомендована пероральная </a:t>
                      </a:r>
                      <a:r>
                        <a:rPr lang="ru-RU" sz="1050" b="0" kern="1200" dirty="0" err="1">
                          <a:solidFill>
                            <a:schemeClr val="dk1"/>
                          </a:solidFill>
                          <a:effectLst/>
                          <a:uFill>
                            <a:solidFill>
                              <a:srgbClr val="000000"/>
                            </a:solidFill>
                          </a:uFill>
                          <a:latin typeface="+mj-lt"/>
                          <a:ea typeface="+mn-ea"/>
                          <a:cs typeface="+mn-cs"/>
                        </a:rPr>
                        <a:t>антикоагулянтная</a:t>
                      </a:r>
                      <a:r>
                        <a:rPr lang="ru-RU" sz="1050" b="0" kern="1200" dirty="0">
                          <a:solidFill>
                            <a:schemeClr val="dk1"/>
                          </a:solidFill>
                          <a:effectLst/>
                          <a:uFill>
                            <a:solidFill>
                              <a:srgbClr val="000000"/>
                            </a:solidFill>
                          </a:uFill>
                          <a:latin typeface="+mj-lt"/>
                          <a:ea typeface="+mn-ea"/>
                          <a:cs typeface="+mn-cs"/>
                        </a:rPr>
                        <a:t> терапия в течение не менее 8 недель после </a:t>
                      </a:r>
                      <a:r>
                        <a:rPr lang="ru-RU" sz="1050" b="0" kern="1200" dirty="0" err="1">
                          <a:solidFill>
                            <a:schemeClr val="dk1"/>
                          </a:solidFill>
                          <a:effectLst/>
                          <a:uFill>
                            <a:solidFill>
                              <a:srgbClr val="000000"/>
                            </a:solidFill>
                          </a:uFill>
                          <a:latin typeface="+mj-lt"/>
                          <a:ea typeface="+mn-ea"/>
                          <a:cs typeface="+mn-cs"/>
                        </a:rPr>
                        <a:t>катетерной</a:t>
                      </a:r>
                      <a:r>
                        <a:rPr lang="ru-RU" sz="1050" b="0" kern="1200" dirty="0">
                          <a:solidFill>
                            <a:schemeClr val="dk1"/>
                          </a:solidFill>
                          <a:effectLst/>
                          <a:uFill>
                            <a:solidFill>
                              <a:srgbClr val="000000"/>
                            </a:solidFill>
                          </a:uFill>
                          <a:latin typeface="+mj-lt"/>
                          <a:ea typeface="+mn-ea"/>
                          <a:cs typeface="+mn-cs"/>
                        </a:rPr>
                        <a:t> или хирургической абляции, независимо от наличия или отсутствия риска ТЭО по шкале CHA2DS2-VASc</a:t>
                      </a: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2A</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err="1">
                          <a:solidFill>
                            <a:schemeClr val="dk1"/>
                          </a:solidFill>
                          <a:effectLst/>
                          <a:uFill>
                            <a:solidFill>
                              <a:srgbClr val="000000"/>
                            </a:solidFill>
                          </a:uFill>
                          <a:latin typeface="+mj-lt"/>
                          <a:ea typeface="+mn-ea"/>
                          <a:cs typeface="+mn-cs"/>
                        </a:rPr>
                        <a:t>IIa</a:t>
                      </a:r>
                      <a:r>
                        <a:rPr lang="en-US" sz="1050" b="0" kern="1200" dirty="0">
                          <a:solidFill>
                            <a:schemeClr val="dk1"/>
                          </a:solidFill>
                          <a:effectLst/>
                          <a:uFill>
                            <a:solidFill>
                              <a:srgbClr val="000000"/>
                            </a:solidFill>
                          </a:uFill>
                          <a:latin typeface="+mj-lt"/>
                          <a:ea typeface="+mn-ea"/>
                          <a:cs typeface="+mn-cs"/>
                        </a:rPr>
                        <a:t> B</a:t>
                      </a:r>
                      <a:r>
                        <a:rPr lang="ru-RU" sz="1050" b="0" kern="1200" dirty="0">
                          <a:solidFill>
                            <a:schemeClr val="dk1"/>
                          </a:solidFill>
                          <a:effectLst/>
                          <a:uFill>
                            <a:solidFill>
                              <a:srgbClr val="000000"/>
                            </a:solidFill>
                          </a:uFill>
                          <a:latin typeface="+mj-lt"/>
                          <a:ea typeface="+mn-ea"/>
                          <a:cs typeface="+mn-cs"/>
                        </a:rPr>
                        <a:t>/С</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6"/>
                  </a:ext>
                </a:extLst>
              </a:tr>
              <a:tr h="334233">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Пациентам, имеющим факторы риска инсульта и системных эмболий (для мужчин CHA2DS2-VASc ≥2 балла, для женщин CHA2DS2-VASc ≥3 балла) рекомендована длительная </a:t>
                      </a:r>
                      <a:r>
                        <a:rPr lang="ru-RU" sz="1050" b="0" kern="1200" dirty="0" err="1">
                          <a:solidFill>
                            <a:schemeClr val="dk1"/>
                          </a:solidFill>
                          <a:effectLst/>
                          <a:uFill>
                            <a:solidFill>
                              <a:srgbClr val="000000"/>
                            </a:solidFill>
                          </a:uFill>
                          <a:latin typeface="+mj-lt"/>
                          <a:ea typeface="+mn-ea"/>
                          <a:cs typeface="+mn-cs"/>
                        </a:rPr>
                        <a:t>антикоагулянтная</a:t>
                      </a:r>
                      <a:r>
                        <a:rPr lang="ru-RU" sz="1050" b="0" kern="1200" dirty="0">
                          <a:solidFill>
                            <a:schemeClr val="dk1"/>
                          </a:solidFill>
                          <a:effectLst/>
                          <a:uFill>
                            <a:solidFill>
                              <a:srgbClr val="000000"/>
                            </a:solidFill>
                          </a:uFill>
                          <a:latin typeface="+mj-lt"/>
                          <a:ea typeface="+mn-ea"/>
                          <a:cs typeface="+mn-cs"/>
                        </a:rPr>
                        <a:t> терапия, независимо от успеха проведенной абляции</a:t>
                      </a: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5C</a:t>
                      </a:r>
                      <a:r>
                        <a:rPr lang="ru-RU" sz="1050" b="0" kern="1200" dirty="0">
                          <a:solidFill>
                            <a:schemeClr val="dk1"/>
                          </a:solidFill>
                          <a:effectLst/>
                          <a:uFill>
                            <a:solidFill>
                              <a:srgbClr val="000000"/>
                            </a:solidFill>
                          </a:uFill>
                          <a:latin typeface="+mj-lt"/>
                          <a:ea typeface="+mn-ea"/>
                          <a:cs typeface="+mn-cs"/>
                        </a:rPr>
                        <a:t> </a:t>
                      </a: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tab pos="23813" algn="l"/>
                        </a:tabLst>
                      </a:pPr>
                      <a:r>
                        <a:rPr lang="en-US" sz="1050" b="0" kern="1200" dirty="0">
                          <a:solidFill>
                            <a:schemeClr val="dk1"/>
                          </a:solidFill>
                          <a:effectLst/>
                          <a:uFill>
                            <a:solidFill>
                              <a:srgbClr val="000000"/>
                            </a:solidFill>
                          </a:uFill>
                          <a:latin typeface="+mj-lt"/>
                          <a:ea typeface="+mn-ea"/>
                          <a:cs typeface="+mn-cs"/>
                        </a:rPr>
                        <a:t>I </a:t>
                      </a:r>
                      <a:r>
                        <a:rPr lang="ru-RU" sz="1050" b="0" kern="1200" dirty="0">
                          <a:solidFill>
                            <a:schemeClr val="dk1"/>
                          </a:solidFill>
                          <a:effectLst/>
                          <a:uFill>
                            <a:solidFill>
                              <a:srgbClr val="000000"/>
                            </a:solidFill>
                          </a:uFill>
                          <a:latin typeface="+mj-lt"/>
                          <a:ea typeface="+mn-ea"/>
                          <a:cs typeface="+mn-cs"/>
                        </a:rPr>
                        <a:t>С</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7"/>
                  </a:ext>
                </a:extLst>
              </a:tr>
              <a:tr h="334233">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Пациентам без предшествующей </a:t>
                      </a:r>
                      <a:r>
                        <a:rPr lang="ru-RU" sz="1050" b="0" kern="1200" dirty="0" err="1">
                          <a:solidFill>
                            <a:schemeClr val="dk1"/>
                          </a:solidFill>
                          <a:effectLst/>
                          <a:uFill>
                            <a:solidFill>
                              <a:srgbClr val="000000"/>
                            </a:solidFill>
                          </a:uFill>
                          <a:latin typeface="+mj-lt"/>
                          <a:ea typeface="+mn-ea"/>
                          <a:cs typeface="+mn-cs"/>
                        </a:rPr>
                        <a:t>антикоагулянтной</a:t>
                      </a:r>
                      <a:r>
                        <a:rPr lang="ru-RU" sz="1050" b="0" kern="1200" dirty="0">
                          <a:solidFill>
                            <a:schemeClr val="dk1"/>
                          </a:solidFill>
                          <a:effectLst/>
                          <a:uFill>
                            <a:solidFill>
                              <a:srgbClr val="000000"/>
                            </a:solidFill>
                          </a:uFill>
                          <a:latin typeface="+mj-lt"/>
                          <a:ea typeface="+mn-ea"/>
                          <a:cs typeface="+mn-cs"/>
                        </a:rPr>
                        <a:t> терапии перед абляцией ФП или у которых перед абляцией был пропущен прием </a:t>
                      </a:r>
                      <a:r>
                        <a:rPr lang="ru-RU" sz="1050" b="0" kern="1200" dirty="0" err="1">
                          <a:solidFill>
                            <a:schemeClr val="dk1"/>
                          </a:solidFill>
                          <a:effectLst/>
                          <a:uFill>
                            <a:solidFill>
                              <a:srgbClr val="000000"/>
                            </a:solidFill>
                          </a:uFill>
                          <a:latin typeface="+mj-lt"/>
                          <a:ea typeface="+mn-ea"/>
                          <a:cs typeface="+mn-cs"/>
                        </a:rPr>
                        <a:t>варфарина</a:t>
                      </a:r>
                      <a:r>
                        <a:rPr lang="ru-RU" sz="1050" b="0" kern="1200" dirty="0">
                          <a:solidFill>
                            <a:schemeClr val="dk1"/>
                          </a:solidFill>
                          <a:effectLst/>
                          <a:uFill>
                            <a:solidFill>
                              <a:srgbClr val="000000"/>
                            </a:solidFill>
                          </a:uFill>
                          <a:latin typeface="+mj-lt"/>
                          <a:ea typeface="+mn-ea"/>
                          <a:cs typeface="+mn-cs"/>
                        </a:rPr>
                        <a:t> или ПОАК возобновление приема </a:t>
                      </a:r>
                      <a:r>
                        <a:rPr lang="ru-RU" sz="1050" b="0" kern="1200" dirty="0" err="1">
                          <a:solidFill>
                            <a:schemeClr val="dk1"/>
                          </a:solidFill>
                          <a:effectLst/>
                          <a:uFill>
                            <a:solidFill>
                              <a:srgbClr val="000000"/>
                            </a:solidFill>
                          </a:uFill>
                          <a:latin typeface="+mj-lt"/>
                          <a:ea typeface="+mn-ea"/>
                          <a:cs typeface="+mn-cs"/>
                        </a:rPr>
                        <a:t>варфарина</a:t>
                      </a:r>
                      <a:r>
                        <a:rPr lang="ru-RU" sz="1050" b="0" kern="1200" dirty="0">
                          <a:solidFill>
                            <a:schemeClr val="dk1"/>
                          </a:solidFill>
                          <a:effectLst/>
                          <a:uFill>
                            <a:solidFill>
                              <a:srgbClr val="000000"/>
                            </a:solidFill>
                          </a:uFill>
                          <a:latin typeface="+mj-lt"/>
                          <a:ea typeface="+mn-ea"/>
                          <a:cs typeface="+mn-cs"/>
                        </a:rPr>
                        <a:t> или ПОАК рекомендовано через 3–5 часов после абляции</a:t>
                      </a: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2A</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 </a:t>
                      </a:r>
                      <a:r>
                        <a:rPr lang="en-US" sz="1050" b="0" kern="1200" dirty="0" err="1">
                          <a:solidFill>
                            <a:schemeClr val="dk1"/>
                          </a:solidFill>
                          <a:effectLst/>
                          <a:uFill>
                            <a:solidFill>
                              <a:srgbClr val="000000"/>
                            </a:solidFill>
                          </a:uFill>
                          <a:latin typeface="+mj-lt"/>
                          <a:ea typeface="+mn-ea"/>
                          <a:cs typeface="+mn-cs"/>
                        </a:rPr>
                        <a:t>IIa</a:t>
                      </a:r>
                      <a:r>
                        <a:rPr lang="ru-RU" sz="1050" b="0" kern="1200" dirty="0">
                          <a:solidFill>
                            <a:schemeClr val="dk1"/>
                          </a:solidFill>
                          <a:effectLst/>
                          <a:uFill>
                            <a:solidFill>
                              <a:srgbClr val="000000"/>
                            </a:solidFill>
                          </a:uFill>
                          <a:latin typeface="+mj-lt"/>
                          <a:ea typeface="+mn-ea"/>
                          <a:cs typeface="+mn-cs"/>
                        </a:rPr>
                        <a:t>С</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8"/>
                  </a:ext>
                </a:extLst>
              </a:tr>
              <a:tr h="334233">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Пациентам, для которых на основании их убеждений и предпочтений принято решение о прекращении </a:t>
                      </a:r>
                      <a:r>
                        <a:rPr lang="ru-RU" sz="1050" b="0" kern="1200" dirty="0" err="1">
                          <a:solidFill>
                            <a:schemeClr val="dk1"/>
                          </a:solidFill>
                          <a:effectLst/>
                          <a:uFill>
                            <a:solidFill>
                              <a:srgbClr val="000000"/>
                            </a:solidFill>
                          </a:uFill>
                          <a:latin typeface="+mj-lt"/>
                          <a:ea typeface="+mn-ea"/>
                          <a:cs typeface="+mn-cs"/>
                        </a:rPr>
                        <a:t>антикоагулянтной</a:t>
                      </a:r>
                      <a:r>
                        <a:rPr lang="ru-RU" sz="1050" b="0" kern="1200" dirty="0">
                          <a:solidFill>
                            <a:schemeClr val="dk1"/>
                          </a:solidFill>
                          <a:effectLst/>
                          <a:uFill>
                            <a:solidFill>
                              <a:srgbClr val="000000"/>
                            </a:solidFill>
                          </a:uFill>
                          <a:latin typeface="+mj-lt"/>
                          <a:ea typeface="+mn-ea"/>
                          <a:cs typeface="+mn-cs"/>
                        </a:rPr>
                        <a:t> терапии, рекомендовано длительное или частое </a:t>
                      </a:r>
                      <a:r>
                        <a:rPr lang="ru-RU" sz="1050" b="0" kern="1200" dirty="0" err="1">
                          <a:solidFill>
                            <a:schemeClr val="dk1"/>
                          </a:solidFill>
                          <a:effectLst/>
                          <a:uFill>
                            <a:solidFill>
                              <a:srgbClr val="000000"/>
                            </a:solidFill>
                          </a:uFill>
                          <a:latin typeface="+mj-lt"/>
                          <a:ea typeface="+mn-ea"/>
                          <a:cs typeface="+mn-cs"/>
                        </a:rPr>
                        <a:t>мониторирование</a:t>
                      </a:r>
                      <a:r>
                        <a:rPr lang="ru-RU" sz="1050" b="0" kern="1200" dirty="0">
                          <a:solidFill>
                            <a:schemeClr val="dk1"/>
                          </a:solidFill>
                          <a:effectLst/>
                          <a:uFill>
                            <a:solidFill>
                              <a:srgbClr val="000000"/>
                            </a:solidFill>
                          </a:uFill>
                          <a:latin typeface="+mj-lt"/>
                          <a:ea typeface="+mn-ea"/>
                          <a:cs typeface="+mn-cs"/>
                        </a:rPr>
                        <a:t> ЭКГ для выявления возможных рецидивов ФП</a:t>
                      </a: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IIb</a:t>
                      </a:r>
                      <a:r>
                        <a:rPr lang="ru-RU" sz="1050" b="0" kern="1200" dirty="0">
                          <a:solidFill>
                            <a:schemeClr val="dk1"/>
                          </a:solidFill>
                          <a:effectLst/>
                          <a:uFill>
                            <a:solidFill>
                              <a:srgbClr val="000000"/>
                            </a:solidFill>
                          </a:uFill>
                          <a:latin typeface="+mj-lt"/>
                          <a:ea typeface="+mn-ea"/>
                          <a:cs typeface="+mn-cs"/>
                        </a:rPr>
                        <a:t>С</a:t>
                      </a: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9"/>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0" y="2"/>
            <a:ext cx="6588224" cy="47897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01452" y="51470"/>
            <a:ext cx="7166892" cy="369332"/>
          </a:xfrm>
        </p:spPr>
        <p:txBody>
          <a:bodyPr vert="horz" wrap="square" lIns="91440" tIns="45720" rIns="91440" bIns="45720" rtlCol="0" anchor="ctr">
            <a:spAutoFit/>
          </a:bodyPr>
          <a:lstStyle/>
          <a:p>
            <a:pPr algn="l"/>
            <a:r>
              <a:rPr lang="ru-RU" sz="1800" b="1" dirty="0" err="1">
                <a:solidFill>
                  <a:srgbClr val="005DAC"/>
                </a:solidFill>
                <a:latin typeface="Calibri" panose="020F0502020204030204" pitchFamily="34" charset="0"/>
              </a:rPr>
              <a:t>Антикоагулянтная</a:t>
            </a:r>
            <a:r>
              <a:rPr lang="ru-RU" sz="1800" b="1" dirty="0">
                <a:solidFill>
                  <a:srgbClr val="005DAC"/>
                </a:solidFill>
                <a:latin typeface="Calibri" panose="020F0502020204030204" pitchFamily="34" charset="0"/>
              </a:rPr>
              <a:t> терапия в </a:t>
            </a:r>
            <a:r>
              <a:rPr lang="ru-RU" sz="1800" b="1" dirty="0" err="1" smtClean="0">
                <a:solidFill>
                  <a:srgbClr val="005DAC"/>
                </a:solidFill>
                <a:latin typeface="Calibri" panose="020F0502020204030204" pitchFamily="34" charset="0"/>
              </a:rPr>
              <a:t>периоперационный</a:t>
            </a:r>
            <a:r>
              <a:rPr lang="ru-RU" sz="1800" b="1" dirty="0" smtClean="0">
                <a:solidFill>
                  <a:srgbClr val="005DAC"/>
                </a:solidFill>
                <a:latin typeface="Calibri" panose="020F0502020204030204" pitchFamily="34" charset="0"/>
              </a:rPr>
              <a:t> </a:t>
            </a:r>
            <a:r>
              <a:rPr lang="ru-RU" sz="1800" b="1" dirty="0">
                <a:solidFill>
                  <a:srgbClr val="005DAC"/>
                </a:solidFill>
                <a:latin typeface="Calibri" panose="020F0502020204030204" pitchFamily="34" charset="0"/>
              </a:rPr>
              <a:t>период</a:t>
            </a: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329283366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6"/>
          <p:cNvGraphicFramePr>
            <a:graphicFrameLocks noGrp="1"/>
          </p:cNvGraphicFramePr>
          <p:nvPr>
            <p:ph idx="1"/>
            <p:extLst>
              <p:ext uri="{D42A27DB-BD31-4B8C-83A1-F6EECF244321}">
                <p14:modId xmlns:p14="http://schemas.microsoft.com/office/powerpoint/2010/main" val="2280763482"/>
              </p:ext>
            </p:extLst>
          </p:nvPr>
        </p:nvGraphicFramePr>
        <p:xfrm>
          <a:off x="539551" y="915038"/>
          <a:ext cx="7920880" cy="3999832"/>
        </p:xfrm>
        <a:graphic>
          <a:graphicData uri="http://schemas.openxmlformats.org/drawingml/2006/table">
            <a:tbl>
              <a:tblPr firstRow="1" bandRow="1">
                <a:tableStyleId>{B301B821-A1FF-4177-AEE7-76D212191A09}</a:tableStyleId>
              </a:tblPr>
              <a:tblGrid>
                <a:gridCol w="6910125">
                  <a:extLst>
                    <a:ext uri="{9D8B030D-6E8A-4147-A177-3AD203B41FA5}">
                      <a16:colId xmlns:a16="http://schemas.microsoft.com/office/drawing/2014/main" val="20000"/>
                    </a:ext>
                  </a:extLst>
                </a:gridCol>
                <a:gridCol w="558394">
                  <a:extLst>
                    <a:ext uri="{9D8B030D-6E8A-4147-A177-3AD203B41FA5}">
                      <a16:colId xmlns:a16="http://schemas.microsoft.com/office/drawing/2014/main" val="20001"/>
                    </a:ext>
                  </a:extLst>
                </a:gridCol>
                <a:gridCol w="452361">
                  <a:extLst>
                    <a:ext uri="{9D8B030D-6E8A-4147-A177-3AD203B41FA5}">
                      <a16:colId xmlns:a16="http://schemas.microsoft.com/office/drawing/2014/main" val="20002"/>
                    </a:ext>
                  </a:extLst>
                </a:gridCol>
              </a:tblGrid>
              <a:tr h="11530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139769">
                <a:tc gridSpan="3">
                  <a:txBody>
                    <a:bodyPr/>
                    <a:lstStyle/>
                    <a:p>
                      <a:pPr indent="0" algn="l">
                        <a:lnSpc>
                          <a:spcPct val="100000"/>
                        </a:lnSpc>
                        <a:spcBef>
                          <a:spcPts val="600"/>
                        </a:spcBef>
                        <a:spcAft>
                          <a:spcPts val="0"/>
                        </a:spcAft>
                      </a:pPr>
                      <a:r>
                        <a:rPr lang="ru-RU" sz="1200" b="1" kern="1200" dirty="0">
                          <a:ln>
                            <a:noFill/>
                          </a:ln>
                          <a:solidFill>
                            <a:schemeClr val="tx1"/>
                          </a:solidFill>
                          <a:latin typeface="+mj-lt"/>
                          <a:ea typeface="+mn-ea"/>
                          <a:cs typeface="+mn-cs"/>
                        </a:rPr>
                        <a:t>Рекомендации по ведению больных ФП/ТП и артериальной гипертензией</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endParaRPr lang="ru-R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pPr indent="450215" algn="ctr">
                        <a:lnSpc>
                          <a:spcPct val="150000"/>
                        </a:lnSpc>
                        <a:spcAft>
                          <a:spcPts val="0"/>
                        </a:spcAft>
                      </a:pPr>
                      <a:endParaRPr lang="ru-RU" sz="1600">
                        <a:solidFill>
                          <a:srgbClr val="000000"/>
                        </a:solidFill>
                        <a:effectLst/>
                        <a:uFill>
                          <a:solidFill>
                            <a:srgbClr val="000000"/>
                          </a:solidFill>
                        </a:uFill>
                        <a:latin typeface="Cambria" panose="02040503050406030204" pitchFamily="18" charset="0"/>
                        <a:ea typeface="Arial Unicode MS" panose="020B0604020202020204" pitchFamily="34" charset="-128"/>
                        <a:cs typeface="Arial Unicode MS" panose="020B0604020202020204" pitchFamily="34" charset="-128"/>
                      </a:endParaRPr>
                    </a:p>
                  </a:txBody>
                  <a:tcPr marL="47733" marR="47733"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256581">
                <a:tc>
                  <a:txBody>
                    <a:bodyPr/>
                    <a:lstStyle/>
                    <a:p>
                      <a:pPr marL="0" indent="0" algn="just">
                        <a:lnSpc>
                          <a:spcPct val="100000"/>
                        </a:lnSpc>
                        <a:spcBef>
                          <a:spcPts val="600"/>
                        </a:spcBef>
                        <a:spcAft>
                          <a:spcPts val="0"/>
                        </a:spcAft>
                        <a:tabLst/>
                      </a:pPr>
                      <a:r>
                        <a:rPr lang="ru-RU" sz="1050" b="0" kern="1200" dirty="0">
                          <a:solidFill>
                            <a:schemeClr val="dk1"/>
                          </a:solidFill>
                          <a:effectLst/>
                          <a:uFill>
                            <a:solidFill>
                              <a:srgbClr val="000000"/>
                            </a:solidFill>
                          </a:uFill>
                          <a:latin typeface="+mj-lt"/>
                          <a:ea typeface="+mn-ea"/>
                          <a:cs typeface="+mn-cs"/>
                        </a:rPr>
                        <a:t>Лечение артериальной гипертензии и тщательный контроль АД рекомендован всем больным с ФП с целью профилактики рецидивов аритмии и ишемических и геморрагических осложнений</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l">
                        <a:lnSpc>
                          <a:spcPct val="100000"/>
                        </a:lnSpc>
                        <a:spcBef>
                          <a:spcPts val="600"/>
                        </a:spcBef>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l">
                        <a:lnSpc>
                          <a:spcPct val="100000"/>
                        </a:lnSpc>
                        <a:spcBef>
                          <a:spcPts val="600"/>
                        </a:spcBef>
                        <a:spcAft>
                          <a:spcPts val="0"/>
                        </a:spcAft>
                        <a:tabLst/>
                      </a:pPr>
                      <a:r>
                        <a:rPr lang="en-US" sz="1050" b="0" kern="1200" dirty="0">
                          <a:solidFill>
                            <a:schemeClr val="dk1"/>
                          </a:solidFill>
                          <a:effectLst/>
                          <a:uFill>
                            <a:solidFill>
                              <a:srgbClr val="000000"/>
                            </a:solidFill>
                          </a:uFill>
                          <a:latin typeface="+mj-lt"/>
                          <a:ea typeface="+mn-ea"/>
                          <a:cs typeface="+mn-cs"/>
                        </a:rPr>
                        <a:t> I</a:t>
                      </a:r>
                      <a:r>
                        <a:rPr lang="ru-RU" sz="1050" b="0" kern="1200" dirty="0">
                          <a:solidFill>
                            <a:schemeClr val="dk1"/>
                          </a:solidFill>
                          <a:effectLst/>
                          <a:uFill>
                            <a:solidFill>
                              <a:srgbClr val="000000"/>
                            </a:solidFill>
                          </a:uFill>
                          <a:latin typeface="+mj-lt"/>
                          <a:ea typeface="+mn-ea"/>
                          <a:cs typeface="+mn-cs"/>
                        </a:rPr>
                        <a:t>А</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96331">
                <a:tc>
                  <a:txBody>
                    <a:bodyPr/>
                    <a:lstStyle/>
                    <a:p>
                      <a:pPr marL="0" indent="0" algn="just">
                        <a:lnSpc>
                          <a:spcPct val="100000"/>
                        </a:lnSpc>
                        <a:spcBef>
                          <a:spcPts val="600"/>
                        </a:spcBef>
                        <a:spcAft>
                          <a:spcPts val="0"/>
                        </a:spcAft>
                        <a:tabLst/>
                      </a:pPr>
                      <a:r>
                        <a:rPr lang="ru-RU" sz="1050" b="0" kern="1200" dirty="0">
                          <a:solidFill>
                            <a:schemeClr val="dk1"/>
                          </a:solidFill>
                          <a:effectLst/>
                          <a:uFill>
                            <a:solidFill>
                              <a:srgbClr val="000000"/>
                            </a:solidFill>
                          </a:uFill>
                          <a:latin typeface="+mj-lt"/>
                          <a:ea typeface="+mn-ea"/>
                          <a:cs typeface="+mn-cs"/>
                        </a:rPr>
                        <a:t>Пациентам с диагностированной ФП и АГ рекомендовано назначение ингибиторов АПФ или антагонистов </a:t>
                      </a:r>
                      <a:r>
                        <a:rPr lang="ru-RU" sz="1050" b="0" kern="1200" dirty="0" err="1">
                          <a:solidFill>
                            <a:schemeClr val="dk1"/>
                          </a:solidFill>
                          <a:effectLst/>
                          <a:uFill>
                            <a:solidFill>
                              <a:srgbClr val="000000"/>
                            </a:solidFill>
                          </a:uFill>
                          <a:latin typeface="+mj-lt"/>
                          <a:ea typeface="+mn-ea"/>
                          <a:cs typeface="+mn-cs"/>
                        </a:rPr>
                        <a:t>ангиотензина</a:t>
                      </a:r>
                      <a:r>
                        <a:rPr lang="ru-RU" sz="1050" b="0" kern="1200" dirty="0">
                          <a:solidFill>
                            <a:schemeClr val="dk1"/>
                          </a:solidFill>
                          <a:effectLst/>
                          <a:uFill>
                            <a:solidFill>
                              <a:srgbClr val="000000"/>
                            </a:solidFill>
                          </a:uFill>
                          <a:latin typeface="+mj-lt"/>
                          <a:ea typeface="+mn-ea"/>
                          <a:cs typeface="+mn-cs"/>
                        </a:rPr>
                        <a:t> </a:t>
                      </a:r>
                      <a:r>
                        <a:rPr lang="en-US" sz="1050" b="0" kern="1200" dirty="0">
                          <a:solidFill>
                            <a:schemeClr val="dk1"/>
                          </a:solidFill>
                          <a:effectLst/>
                          <a:uFill>
                            <a:solidFill>
                              <a:srgbClr val="000000"/>
                            </a:solidFill>
                          </a:uFill>
                          <a:latin typeface="+mj-lt"/>
                          <a:ea typeface="+mn-ea"/>
                          <a:cs typeface="+mn-cs"/>
                        </a:rPr>
                        <a:t>II</a:t>
                      </a:r>
                      <a:r>
                        <a:rPr lang="ru-RU" sz="1050" b="0" kern="1200" dirty="0">
                          <a:solidFill>
                            <a:schemeClr val="dk1"/>
                          </a:solidFill>
                          <a:effectLst/>
                          <a:uFill>
                            <a:solidFill>
                              <a:srgbClr val="000000"/>
                            </a:solidFill>
                          </a:uFill>
                          <a:latin typeface="+mj-lt"/>
                          <a:ea typeface="+mn-ea"/>
                          <a:cs typeface="+mn-cs"/>
                        </a:rPr>
                        <a:t> в сочетании с ААТ с целью снижения вероятности рецидивов ФП</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l">
                        <a:lnSpc>
                          <a:spcPct val="100000"/>
                        </a:lnSpc>
                        <a:spcBef>
                          <a:spcPts val="600"/>
                        </a:spcBef>
                        <a:spcAft>
                          <a:spcPts val="0"/>
                        </a:spcAft>
                        <a:tabLst/>
                      </a:pPr>
                      <a:r>
                        <a:rPr lang="en-US" sz="1050" b="0" kern="1200" dirty="0">
                          <a:solidFill>
                            <a:schemeClr val="dk1"/>
                          </a:solidFill>
                          <a:effectLst/>
                          <a:uFill>
                            <a:solidFill>
                              <a:srgbClr val="000000"/>
                            </a:solidFill>
                          </a:uFill>
                          <a:latin typeface="+mj-lt"/>
                          <a:ea typeface="+mn-ea"/>
                          <a:cs typeface="+mn-cs"/>
                        </a:rPr>
                        <a:t>2A</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l">
                        <a:lnSpc>
                          <a:spcPct val="100000"/>
                        </a:lnSpc>
                        <a:spcBef>
                          <a:spcPts val="600"/>
                        </a:spcBef>
                        <a:spcAft>
                          <a:spcPts val="0"/>
                        </a:spcAft>
                        <a:tabLst/>
                      </a:pPr>
                      <a:r>
                        <a:rPr lang="en-US" sz="1050" b="0" kern="1200" dirty="0">
                          <a:solidFill>
                            <a:schemeClr val="dk1"/>
                          </a:solidFill>
                          <a:effectLst/>
                          <a:uFill>
                            <a:solidFill>
                              <a:srgbClr val="000000"/>
                            </a:solidFill>
                          </a:uFill>
                          <a:latin typeface="+mj-lt"/>
                          <a:ea typeface="+mn-ea"/>
                          <a:cs typeface="+mn-cs"/>
                        </a:rPr>
                        <a:t> </a:t>
                      </a:r>
                      <a:r>
                        <a:rPr lang="en-US" sz="1050" b="0" kern="1200" dirty="0" err="1">
                          <a:solidFill>
                            <a:schemeClr val="dk1"/>
                          </a:solidFill>
                          <a:effectLst/>
                          <a:uFill>
                            <a:solidFill>
                              <a:srgbClr val="000000"/>
                            </a:solidFill>
                          </a:uFill>
                          <a:latin typeface="+mj-lt"/>
                          <a:ea typeface="+mn-ea"/>
                          <a:cs typeface="+mn-cs"/>
                        </a:rPr>
                        <a:t>IIa</a:t>
                      </a:r>
                      <a:r>
                        <a:rPr lang="ru-RU" sz="1050" b="0" kern="1200" dirty="0">
                          <a:solidFill>
                            <a:schemeClr val="dk1"/>
                          </a:solidFill>
                          <a:effectLst/>
                          <a:uFill>
                            <a:solidFill>
                              <a:srgbClr val="000000"/>
                            </a:solidFill>
                          </a:uFill>
                          <a:latin typeface="+mj-lt"/>
                          <a:ea typeface="+mn-ea"/>
                          <a:cs typeface="+mn-cs"/>
                        </a:rPr>
                        <a:t>А</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256581">
                <a:tc gridSpan="3">
                  <a:txBody>
                    <a:bodyPr/>
                    <a:lstStyle/>
                    <a:p>
                      <a:pPr marL="0" indent="0" algn="l" defTabSz="914400" rtl="0" eaLnBrk="1" latinLnBrk="0" hangingPunct="1">
                        <a:lnSpc>
                          <a:spcPct val="100000"/>
                        </a:lnSpc>
                        <a:spcBef>
                          <a:spcPts val="600"/>
                        </a:spcBef>
                        <a:spcAft>
                          <a:spcPts val="0"/>
                        </a:spcAft>
                      </a:pPr>
                      <a:r>
                        <a:rPr lang="ru-RU" sz="1200" b="1" kern="1200" dirty="0">
                          <a:ln>
                            <a:noFill/>
                          </a:ln>
                          <a:solidFill>
                            <a:schemeClr val="tx1"/>
                          </a:solidFill>
                          <a:latin typeface="+mj-lt"/>
                          <a:ea typeface="+mn-ea"/>
                          <a:cs typeface="+mn-cs"/>
                        </a:rPr>
                        <a:t>Рекомендации по ведению больных </a:t>
                      </a:r>
                      <a:r>
                        <a:rPr lang="x-none" sz="1200" b="1" kern="1200">
                          <a:ln>
                            <a:noFill/>
                          </a:ln>
                          <a:solidFill>
                            <a:schemeClr val="tx1"/>
                          </a:solidFill>
                          <a:latin typeface="+mj-lt"/>
                          <a:ea typeface="+mn-ea"/>
                          <a:cs typeface="+mn-cs"/>
                        </a:rPr>
                        <a:t>ФП</a:t>
                      </a:r>
                      <a:r>
                        <a:rPr lang="ru-RU" sz="1200" b="1" kern="1200" dirty="0">
                          <a:ln>
                            <a:noFill/>
                          </a:ln>
                          <a:solidFill>
                            <a:schemeClr val="tx1"/>
                          </a:solidFill>
                          <a:latin typeface="+mj-lt"/>
                          <a:ea typeface="+mn-ea"/>
                          <a:cs typeface="+mn-cs"/>
                        </a:rPr>
                        <a:t>/</a:t>
                      </a:r>
                      <a:r>
                        <a:rPr lang="x-none" sz="1200" b="1" kern="1200">
                          <a:ln>
                            <a:noFill/>
                          </a:ln>
                          <a:solidFill>
                            <a:schemeClr val="tx1"/>
                          </a:solidFill>
                          <a:latin typeface="+mj-lt"/>
                          <a:ea typeface="+mn-ea"/>
                          <a:cs typeface="+mn-cs"/>
                        </a:rPr>
                        <a:t>ТП с синдромом Вольфа</a:t>
                      </a:r>
                      <a:r>
                        <a:rPr lang="ru-RU" sz="1200" b="1" kern="1200" dirty="0">
                          <a:ln>
                            <a:noFill/>
                          </a:ln>
                          <a:solidFill>
                            <a:schemeClr val="tx1"/>
                          </a:solidFill>
                          <a:latin typeface="+mj-lt"/>
                          <a:ea typeface="+mn-ea"/>
                          <a:cs typeface="+mn-cs"/>
                        </a:rPr>
                        <a:t> — </a:t>
                      </a:r>
                      <a:r>
                        <a:rPr lang="x-none" sz="1200" b="1" kern="1200">
                          <a:ln>
                            <a:noFill/>
                          </a:ln>
                          <a:solidFill>
                            <a:schemeClr val="tx1"/>
                          </a:solidFill>
                          <a:latin typeface="+mj-lt"/>
                          <a:ea typeface="+mn-ea"/>
                          <a:cs typeface="+mn-cs"/>
                        </a:rPr>
                        <a:t>Паркинсона</a:t>
                      </a:r>
                      <a:r>
                        <a:rPr lang="ru-RU" sz="1200" b="1" kern="1200" dirty="0">
                          <a:ln>
                            <a:noFill/>
                          </a:ln>
                          <a:solidFill>
                            <a:schemeClr val="tx1"/>
                          </a:solidFill>
                          <a:latin typeface="+mj-lt"/>
                          <a:ea typeface="+mn-ea"/>
                          <a:cs typeface="+mn-cs"/>
                        </a:rPr>
                        <a:t> — </a:t>
                      </a:r>
                      <a:r>
                        <a:rPr lang="x-none" sz="1200" b="1" kern="1200">
                          <a:ln>
                            <a:noFill/>
                          </a:ln>
                          <a:solidFill>
                            <a:schemeClr val="tx1"/>
                          </a:solidFill>
                          <a:latin typeface="+mj-lt"/>
                          <a:ea typeface="+mn-ea"/>
                          <a:cs typeface="+mn-cs"/>
                        </a:rPr>
                        <a:t>Уайта</a:t>
                      </a:r>
                      <a:endParaRPr lang="ru-RU" sz="1200" b="1" kern="1200" dirty="0">
                        <a:ln>
                          <a:noFill/>
                        </a:ln>
                        <a:solidFill>
                          <a:schemeClr val="tx1"/>
                        </a:solidFill>
                        <a:latin typeface="+mj-lt"/>
                        <a:ea typeface="+mn-ea"/>
                        <a:cs typeface="+mn-cs"/>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hMerge="1">
                  <a:txBody>
                    <a:bodyPr/>
                    <a:lstStyle/>
                    <a:p>
                      <a:endParaRPr lang="ru-R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hMerge="1">
                  <a:txBody>
                    <a:bodyPr/>
                    <a:lstStyle/>
                    <a:p>
                      <a:pPr indent="450215" algn="ctr">
                        <a:lnSpc>
                          <a:spcPct val="150000"/>
                        </a:lnSpc>
                        <a:spcBef>
                          <a:spcPts val="1000"/>
                        </a:spcBef>
                        <a:spcAft>
                          <a:spcPts val="0"/>
                        </a:spcAft>
                      </a:pPr>
                      <a:endParaRPr lang="ru-RU" sz="1600" b="1" u="sng" dirty="0">
                        <a:effectLst/>
                        <a:uFill>
                          <a:solidFill>
                            <a:srgbClr val="000000"/>
                          </a:solidFill>
                        </a:uFill>
                        <a:latin typeface="Cambria" panose="02040503050406030204" pitchFamily="18" charset="0"/>
                        <a:ea typeface="Times New Roman" panose="02020603050405020304" pitchFamily="18" charset="0"/>
                      </a:endParaRPr>
                    </a:p>
                  </a:txBody>
                  <a:tcPr marL="47733" marR="47733"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256581">
                <a:tc>
                  <a:txBody>
                    <a:bodyPr/>
                    <a:lstStyle/>
                    <a:p>
                      <a:pPr marL="0" indent="0" algn="just">
                        <a:lnSpc>
                          <a:spcPct val="100000"/>
                        </a:lnSpc>
                        <a:spcBef>
                          <a:spcPts val="600"/>
                        </a:spcBef>
                        <a:spcAft>
                          <a:spcPts val="0"/>
                        </a:spcAft>
                        <a:tabLst/>
                      </a:pPr>
                      <a:r>
                        <a:rPr lang="ru-RU" sz="1050" b="0" kern="1200" dirty="0" err="1">
                          <a:solidFill>
                            <a:schemeClr val="dk1"/>
                          </a:solidFill>
                          <a:effectLst/>
                          <a:uFill>
                            <a:solidFill>
                              <a:srgbClr val="000000"/>
                            </a:solidFill>
                          </a:uFill>
                          <a:latin typeface="+mj-lt"/>
                          <a:ea typeface="+mn-ea"/>
                          <a:cs typeface="+mn-cs"/>
                        </a:rPr>
                        <a:t>Катетерная</a:t>
                      </a:r>
                      <a:r>
                        <a:rPr lang="ru-RU" sz="1050" b="0" kern="1200" dirty="0">
                          <a:solidFill>
                            <a:schemeClr val="dk1"/>
                          </a:solidFill>
                          <a:effectLst/>
                          <a:uFill>
                            <a:solidFill>
                              <a:srgbClr val="000000"/>
                            </a:solidFill>
                          </a:uFill>
                          <a:latin typeface="+mj-lt"/>
                          <a:ea typeface="+mn-ea"/>
                          <a:cs typeface="+mn-cs"/>
                        </a:rPr>
                        <a:t> абляция ДПП рекомендована пациентам с синдромом ВПУ и ФП с быстрым проведением по ДПП для снижения риска внезапной сердечной смерти</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l">
                        <a:lnSpc>
                          <a:spcPct val="100000"/>
                        </a:lnSpc>
                        <a:spcBef>
                          <a:spcPts val="600"/>
                        </a:spcBef>
                        <a:spcAft>
                          <a:spcPts val="0"/>
                        </a:spcAft>
                        <a:tabLst/>
                      </a:pPr>
                      <a:r>
                        <a:rPr lang="en-US" sz="1050" b="0" kern="1200" dirty="0">
                          <a:solidFill>
                            <a:schemeClr val="dk1"/>
                          </a:solidFill>
                          <a:effectLst/>
                          <a:uFill>
                            <a:solidFill>
                              <a:srgbClr val="000000"/>
                            </a:solidFill>
                          </a:uFill>
                          <a:latin typeface="+mj-lt"/>
                          <a:ea typeface="+mn-ea"/>
                          <a:cs typeface="+mn-cs"/>
                        </a:rPr>
                        <a:t>2A</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l">
                        <a:lnSpc>
                          <a:spcPct val="100000"/>
                        </a:lnSpc>
                        <a:spcBef>
                          <a:spcPts val="600"/>
                        </a:spcBef>
                        <a:spcAft>
                          <a:spcPts val="0"/>
                        </a:spcAft>
                        <a:tabLst/>
                      </a:pPr>
                      <a:r>
                        <a:rPr lang="en-US" sz="1050" b="0" kern="1200" dirty="0">
                          <a:solidFill>
                            <a:schemeClr val="dk1"/>
                          </a:solidFill>
                          <a:effectLst/>
                          <a:uFill>
                            <a:solidFill>
                              <a:srgbClr val="000000"/>
                            </a:solidFill>
                          </a:uFill>
                          <a:latin typeface="+mj-lt"/>
                          <a:ea typeface="+mn-ea"/>
                          <a:cs typeface="+mn-cs"/>
                        </a:rPr>
                        <a:t>I</a:t>
                      </a:r>
                      <a:r>
                        <a:rPr lang="ru-RU" sz="1050" b="0" kern="1200" dirty="0">
                          <a:solidFill>
                            <a:schemeClr val="dk1"/>
                          </a:solidFill>
                          <a:effectLst/>
                          <a:uFill>
                            <a:solidFill>
                              <a:srgbClr val="000000"/>
                            </a:solidFill>
                          </a:uFill>
                          <a:latin typeface="+mj-lt"/>
                          <a:ea typeface="+mn-ea"/>
                          <a:cs typeface="+mn-cs"/>
                        </a:rPr>
                        <a:t>В</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256581">
                <a:tc>
                  <a:txBody>
                    <a:bodyPr/>
                    <a:lstStyle/>
                    <a:p>
                      <a:pPr marL="0" indent="0" algn="just">
                        <a:lnSpc>
                          <a:spcPct val="100000"/>
                        </a:lnSpc>
                        <a:spcBef>
                          <a:spcPts val="600"/>
                        </a:spcBef>
                        <a:spcAft>
                          <a:spcPts val="0"/>
                        </a:spcAft>
                        <a:tabLst/>
                      </a:pPr>
                      <a:r>
                        <a:rPr lang="ru-RU" sz="1050" b="0" kern="1200" dirty="0" err="1">
                          <a:solidFill>
                            <a:schemeClr val="dk1"/>
                          </a:solidFill>
                          <a:effectLst/>
                          <a:uFill>
                            <a:solidFill>
                              <a:srgbClr val="000000"/>
                            </a:solidFill>
                          </a:uFill>
                          <a:latin typeface="+mj-lt"/>
                          <a:ea typeface="+mn-ea"/>
                          <a:cs typeface="+mn-cs"/>
                        </a:rPr>
                        <a:t>Катетерная</a:t>
                      </a:r>
                      <a:r>
                        <a:rPr lang="ru-RU" sz="1050" b="0" kern="1200" dirty="0">
                          <a:solidFill>
                            <a:schemeClr val="dk1"/>
                          </a:solidFill>
                          <a:effectLst/>
                          <a:uFill>
                            <a:solidFill>
                              <a:srgbClr val="000000"/>
                            </a:solidFill>
                          </a:uFill>
                          <a:latin typeface="+mj-lt"/>
                          <a:ea typeface="+mn-ea"/>
                          <a:cs typeface="+mn-cs"/>
                        </a:rPr>
                        <a:t> абляция ДПП рекомендована без промедления всем пациентам, пережившим внезапную сердечную смерть</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l">
                        <a:lnSpc>
                          <a:spcPct val="100000"/>
                        </a:lnSpc>
                        <a:spcBef>
                          <a:spcPts val="600"/>
                        </a:spcBef>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l">
                        <a:lnSpc>
                          <a:spcPct val="100000"/>
                        </a:lnSpc>
                        <a:spcBef>
                          <a:spcPts val="600"/>
                        </a:spcBef>
                        <a:spcAft>
                          <a:spcPts val="0"/>
                        </a:spcAft>
                        <a:tabLst/>
                      </a:pPr>
                      <a:r>
                        <a:rPr lang="ru-RU" sz="1050" b="0" kern="1200" dirty="0">
                          <a:solidFill>
                            <a:schemeClr val="dk1"/>
                          </a:solidFill>
                          <a:effectLst/>
                          <a:uFill>
                            <a:solidFill>
                              <a:srgbClr val="000000"/>
                            </a:solidFill>
                          </a:uFill>
                          <a:latin typeface="+mj-lt"/>
                          <a:ea typeface="+mn-ea"/>
                          <a:cs typeface="+mn-cs"/>
                        </a:rPr>
                        <a:t> </a:t>
                      </a:r>
                      <a:r>
                        <a:rPr lang="en-US" sz="1050" b="0" kern="1200" dirty="0">
                          <a:solidFill>
                            <a:schemeClr val="dk1"/>
                          </a:solidFill>
                          <a:effectLst/>
                          <a:uFill>
                            <a:solidFill>
                              <a:srgbClr val="000000"/>
                            </a:solidFill>
                          </a:uFill>
                          <a:latin typeface="+mj-lt"/>
                          <a:ea typeface="+mn-ea"/>
                          <a:cs typeface="+mn-cs"/>
                        </a:rPr>
                        <a:t>I</a:t>
                      </a:r>
                      <a:r>
                        <a:rPr lang="ru-RU" sz="1050" b="0" kern="1200" dirty="0">
                          <a:solidFill>
                            <a:schemeClr val="dk1"/>
                          </a:solidFill>
                          <a:effectLst/>
                          <a:uFill>
                            <a:solidFill>
                              <a:srgbClr val="000000"/>
                            </a:solidFill>
                          </a:uFill>
                          <a:latin typeface="+mj-lt"/>
                          <a:ea typeface="+mn-ea"/>
                          <a:cs typeface="+mn-cs"/>
                        </a:rPr>
                        <a:t>С</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6"/>
                  </a:ext>
                </a:extLst>
              </a:tr>
              <a:tr h="334233">
                <a:tc>
                  <a:txBody>
                    <a:bodyPr/>
                    <a:lstStyle/>
                    <a:p>
                      <a:pPr marL="0" indent="0" algn="just">
                        <a:lnSpc>
                          <a:spcPct val="100000"/>
                        </a:lnSpc>
                        <a:spcBef>
                          <a:spcPts val="600"/>
                        </a:spcBef>
                        <a:spcAft>
                          <a:spcPts val="0"/>
                        </a:spcAft>
                        <a:tabLst/>
                      </a:pPr>
                      <a:r>
                        <a:rPr lang="ru-RU" sz="1050" b="0" kern="1200" dirty="0">
                          <a:solidFill>
                            <a:schemeClr val="dk1"/>
                          </a:solidFill>
                          <a:effectLst/>
                          <a:uFill>
                            <a:solidFill>
                              <a:srgbClr val="000000"/>
                            </a:solidFill>
                          </a:uFill>
                          <a:latin typeface="+mj-lt"/>
                          <a:ea typeface="+mn-ea"/>
                          <a:cs typeface="+mn-cs"/>
                        </a:rPr>
                        <a:t>Бессимптомных пациентов с признаками </a:t>
                      </a:r>
                      <a:r>
                        <a:rPr lang="ru-RU" sz="1050" b="0" kern="1200" dirty="0" err="1">
                          <a:solidFill>
                            <a:schemeClr val="dk1"/>
                          </a:solidFill>
                          <a:effectLst/>
                          <a:uFill>
                            <a:solidFill>
                              <a:srgbClr val="000000"/>
                            </a:solidFill>
                          </a:uFill>
                          <a:latin typeface="+mj-lt"/>
                          <a:ea typeface="+mn-ea"/>
                          <a:cs typeface="+mn-cs"/>
                        </a:rPr>
                        <a:t>преэкзитации</a:t>
                      </a:r>
                      <a:r>
                        <a:rPr lang="ru-RU" sz="1050" b="0" kern="1200" dirty="0">
                          <a:solidFill>
                            <a:schemeClr val="dk1"/>
                          </a:solidFill>
                          <a:effectLst/>
                          <a:uFill>
                            <a:solidFill>
                              <a:srgbClr val="000000"/>
                            </a:solidFill>
                          </a:uFill>
                          <a:latin typeface="+mj-lt"/>
                          <a:ea typeface="+mn-ea"/>
                          <a:cs typeface="+mn-cs"/>
                        </a:rPr>
                        <a:t> и ФП рекомендовано тщательно наблюдать и при необходимости </a:t>
                      </a:r>
                      <a:r>
                        <a:rPr lang="ru-RU" sz="1050" b="0" kern="1200" dirty="0" err="1">
                          <a:solidFill>
                            <a:schemeClr val="dk1"/>
                          </a:solidFill>
                          <a:effectLst/>
                          <a:uFill>
                            <a:solidFill>
                              <a:srgbClr val="000000"/>
                            </a:solidFill>
                          </a:uFill>
                          <a:latin typeface="+mj-lt"/>
                          <a:ea typeface="+mn-ea"/>
                          <a:cs typeface="+mn-cs"/>
                        </a:rPr>
                        <a:t>выполненять</a:t>
                      </a:r>
                      <a:r>
                        <a:rPr lang="ru-RU" sz="1050" b="0" kern="1200" dirty="0">
                          <a:solidFill>
                            <a:schemeClr val="dk1"/>
                          </a:solidFill>
                          <a:effectLst/>
                          <a:uFill>
                            <a:solidFill>
                              <a:srgbClr val="000000"/>
                            </a:solidFill>
                          </a:uFill>
                          <a:latin typeface="+mj-lt"/>
                          <a:ea typeface="+mn-ea"/>
                          <a:cs typeface="+mn-cs"/>
                        </a:rPr>
                        <a:t> абляцию ДПП</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l">
                        <a:lnSpc>
                          <a:spcPct val="100000"/>
                        </a:lnSpc>
                        <a:spcBef>
                          <a:spcPts val="600"/>
                        </a:spcBef>
                        <a:spcAft>
                          <a:spcPts val="0"/>
                        </a:spcAft>
                        <a:tabLst/>
                      </a:pPr>
                      <a:r>
                        <a:rPr lang="en-US" sz="1050" b="0" kern="1200" dirty="0">
                          <a:solidFill>
                            <a:schemeClr val="dk1"/>
                          </a:solidFill>
                          <a:effectLst/>
                          <a:uFill>
                            <a:solidFill>
                              <a:srgbClr val="000000"/>
                            </a:solidFill>
                          </a:uFill>
                          <a:latin typeface="+mj-lt"/>
                          <a:ea typeface="+mn-ea"/>
                          <a:cs typeface="+mn-cs"/>
                        </a:rPr>
                        <a:t>2B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l">
                        <a:lnSpc>
                          <a:spcPct val="100000"/>
                        </a:lnSpc>
                        <a:spcBef>
                          <a:spcPts val="600"/>
                        </a:spcBef>
                        <a:spcAft>
                          <a:spcPts val="0"/>
                        </a:spcAft>
                        <a:tabLst/>
                      </a:pPr>
                      <a:r>
                        <a:rPr lang="en-US" sz="1050" b="0" kern="1200" dirty="0" err="1">
                          <a:solidFill>
                            <a:schemeClr val="dk1"/>
                          </a:solidFill>
                          <a:effectLst/>
                          <a:uFill>
                            <a:solidFill>
                              <a:srgbClr val="000000"/>
                            </a:solidFill>
                          </a:uFill>
                          <a:latin typeface="+mj-lt"/>
                          <a:ea typeface="+mn-ea"/>
                          <a:cs typeface="+mn-cs"/>
                        </a:rPr>
                        <a:t>IIa</a:t>
                      </a:r>
                      <a:r>
                        <a:rPr lang="ru-RU" sz="1050" b="0" kern="1200" dirty="0">
                          <a:solidFill>
                            <a:schemeClr val="dk1"/>
                          </a:solidFill>
                          <a:effectLst/>
                          <a:uFill>
                            <a:solidFill>
                              <a:srgbClr val="000000"/>
                            </a:solidFill>
                          </a:uFill>
                          <a:latin typeface="+mj-lt"/>
                          <a:ea typeface="+mn-ea"/>
                          <a:cs typeface="+mn-cs"/>
                        </a:rPr>
                        <a:t>В</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7"/>
                  </a:ext>
                </a:extLst>
              </a:tr>
              <a:tr h="334233">
                <a:tc>
                  <a:txBody>
                    <a:bodyPr/>
                    <a:lstStyle/>
                    <a:p>
                      <a:pPr marL="0" indent="0" algn="just">
                        <a:lnSpc>
                          <a:spcPct val="100000"/>
                        </a:lnSpc>
                        <a:spcBef>
                          <a:spcPts val="600"/>
                        </a:spcBef>
                        <a:spcAft>
                          <a:spcPts val="0"/>
                        </a:spcAft>
                        <a:tabLst/>
                      </a:pPr>
                      <a:r>
                        <a:rPr lang="ru-RU" sz="1050" b="0" kern="1200" dirty="0">
                          <a:solidFill>
                            <a:schemeClr val="dk1"/>
                          </a:solidFill>
                          <a:effectLst/>
                          <a:uFill>
                            <a:solidFill>
                              <a:srgbClr val="000000"/>
                            </a:solidFill>
                          </a:uFill>
                          <a:latin typeface="+mj-lt"/>
                          <a:ea typeface="+mn-ea"/>
                          <a:cs typeface="+mn-cs"/>
                        </a:rPr>
                        <a:t>Внутривенное введение </a:t>
                      </a:r>
                      <a:r>
                        <a:rPr lang="ru-RU" sz="1050" b="0" kern="1200" dirty="0" err="1">
                          <a:solidFill>
                            <a:schemeClr val="dk1"/>
                          </a:solidFill>
                          <a:effectLst/>
                          <a:uFill>
                            <a:solidFill>
                              <a:srgbClr val="000000"/>
                            </a:solidFill>
                          </a:uFill>
                          <a:latin typeface="+mj-lt"/>
                          <a:ea typeface="+mn-ea"/>
                          <a:cs typeface="+mn-cs"/>
                        </a:rPr>
                        <a:t>прокаинамида</a:t>
                      </a:r>
                      <a:r>
                        <a:rPr lang="ru-RU" sz="1050" b="0" kern="1200" dirty="0">
                          <a:solidFill>
                            <a:schemeClr val="dk1"/>
                          </a:solidFill>
                          <a:effectLst/>
                          <a:uFill>
                            <a:solidFill>
                              <a:srgbClr val="000000"/>
                            </a:solidFill>
                          </a:uFill>
                          <a:latin typeface="+mj-lt"/>
                          <a:ea typeface="+mn-ea"/>
                          <a:cs typeface="+mn-cs"/>
                        </a:rPr>
                        <a:t> рекомендовано для восстановления синусового ритма у пациентов с ФП и синдромом преждевременного возбуждения желудочков, в случае если ФП не сопровождается гемодинамической нестабильностью</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l">
                        <a:lnSpc>
                          <a:spcPct val="100000"/>
                        </a:lnSpc>
                        <a:spcBef>
                          <a:spcPts val="600"/>
                        </a:spcBef>
                        <a:spcAft>
                          <a:spcPts val="0"/>
                        </a:spcAft>
                        <a:tabLst/>
                      </a:pPr>
                      <a:r>
                        <a:rPr lang="en-US" sz="1050" b="0" kern="1200" dirty="0">
                          <a:solidFill>
                            <a:schemeClr val="dk1"/>
                          </a:solidFill>
                          <a:effectLst/>
                          <a:uFill>
                            <a:solidFill>
                              <a:srgbClr val="000000"/>
                            </a:solidFill>
                          </a:uFill>
                          <a:latin typeface="+mj-lt"/>
                          <a:ea typeface="+mn-ea"/>
                          <a:cs typeface="+mn-cs"/>
                        </a:rPr>
                        <a:t>3B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l">
                        <a:lnSpc>
                          <a:spcPct val="100000"/>
                        </a:lnSpc>
                        <a:spcBef>
                          <a:spcPts val="600"/>
                        </a:spcBef>
                        <a:spcAft>
                          <a:spcPts val="0"/>
                        </a:spcAft>
                        <a:tabLst/>
                      </a:pPr>
                      <a:r>
                        <a:rPr lang="en-US" sz="1050" b="0" kern="1200" dirty="0">
                          <a:solidFill>
                            <a:schemeClr val="dk1"/>
                          </a:solidFill>
                          <a:effectLst/>
                          <a:uFill>
                            <a:solidFill>
                              <a:srgbClr val="000000"/>
                            </a:solidFill>
                          </a:uFill>
                          <a:latin typeface="+mj-lt"/>
                          <a:ea typeface="+mn-ea"/>
                          <a:cs typeface="+mn-cs"/>
                        </a:rPr>
                        <a:t>II </a:t>
                      </a:r>
                      <a:r>
                        <a:rPr lang="ru-RU" sz="1050" b="0" kern="1200" dirty="0">
                          <a:solidFill>
                            <a:schemeClr val="dk1"/>
                          </a:solidFill>
                          <a:effectLst/>
                          <a:uFill>
                            <a:solidFill>
                              <a:srgbClr val="000000"/>
                            </a:solidFill>
                          </a:uFill>
                          <a:latin typeface="+mj-lt"/>
                          <a:ea typeface="+mn-ea"/>
                          <a:cs typeface="+mn-cs"/>
                        </a:rPr>
                        <a:t>А</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8"/>
                  </a:ext>
                </a:extLst>
              </a:tr>
              <a:tr h="334233">
                <a:tc>
                  <a:txBody>
                    <a:bodyPr/>
                    <a:lstStyle/>
                    <a:p>
                      <a:pPr marL="0" indent="0" algn="just">
                        <a:lnSpc>
                          <a:spcPct val="100000"/>
                        </a:lnSpc>
                        <a:spcBef>
                          <a:spcPts val="600"/>
                        </a:spcBef>
                        <a:spcAft>
                          <a:spcPts val="0"/>
                        </a:spcAft>
                        <a:tabLst/>
                      </a:pPr>
                      <a:r>
                        <a:rPr lang="ru-RU" sz="1050" b="0" kern="1200" dirty="0">
                          <a:solidFill>
                            <a:schemeClr val="dk1"/>
                          </a:solidFill>
                          <a:effectLst/>
                          <a:uFill>
                            <a:solidFill>
                              <a:srgbClr val="000000"/>
                            </a:solidFill>
                          </a:uFill>
                          <a:latin typeface="+mj-lt"/>
                          <a:ea typeface="+mn-ea"/>
                          <a:cs typeface="+mn-cs"/>
                        </a:rPr>
                        <a:t>Внутривенное введение </a:t>
                      </a:r>
                      <a:r>
                        <a:rPr lang="ru-RU" sz="1050" b="0" kern="1200" dirty="0" err="1">
                          <a:solidFill>
                            <a:schemeClr val="dk1"/>
                          </a:solidFill>
                          <a:effectLst/>
                          <a:uFill>
                            <a:solidFill>
                              <a:srgbClr val="000000"/>
                            </a:solidFill>
                          </a:uFill>
                          <a:latin typeface="+mj-lt"/>
                          <a:ea typeface="+mn-ea"/>
                          <a:cs typeface="+mn-cs"/>
                        </a:rPr>
                        <a:t>пропафенона</a:t>
                      </a:r>
                      <a:r>
                        <a:rPr lang="ru-RU" sz="1050" b="0" kern="1200" dirty="0">
                          <a:solidFill>
                            <a:schemeClr val="dk1"/>
                          </a:solidFill>
                          <a:effectLst/>
                          <a:uFill>
                            <a:solidFill>
                              <a:srgbClr val="000000"/>
                            </a:solidFill>
                          </a:uFill>
                          <a:latin typeface="+mj-lt"/>
                          <a:ea typeface="+mn-ea"/>
                          <a:cs typeface="+mn-cs"/>
                        </a:rPr>
                        <a:t> рекомендовано для восстановления синусового ритма у пациентов с ФП и синдромом преждевременного возбуждения желудочков, в случае если ФП не сопровождается гемодинамической нестабильностью </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l">
                        <a:lnSpc>
                          <a:spcPct val="100000"/>
                        </a:lnSpc>
                        <a:spcBef>
                          <a:spcPts val="600"/>
                        </a:spcBef>
                        <a:spcAft>
                          <a:spcPts val="0"/>
                        </a:spcAft>
                        <a:tabLst/>
                      </a:pPr>
                      <a:r>
                        <a:rPr lang="en-US" sz="1050" b="0" kern="1200" dirty="0">
                          <a:solidFill>
                            <a:schemeClr val="dk1"/>
                          </a:solidFill>
                          <a:effectLst/>
                          <a:uFill>
                            <a:solidFill>
                              <a:srgbClr val="000000"/>
                            </a:solidFill>
                          </a:uFill>
                          <a:latin typeface="+mj-lt"/>
                          <a:ea typeface="+mn-ea"/>
                          <a:cs typeface="+mn-cs"/>
                        </a:rPr>
                        <a:t>2A</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l">
                        <a:lnSpc>
                          <a:spcPct val="100000"/>
                        </a:lnSpc>
                        <a:spcBef>
                          <a:spcPts val="600"/>
                        </a:spcBef>
                        <a:spcAft>
                          <a:spcPts val="0"/>
                        </a:spcAft>
                        <a:tabLst/>
                      </a:pPr>
                      <a:r>
                        <a:rPr lang="en-US" sz="1050" b="0" kern="1200" dirty="0">
                          <a:solidFill>
                            <a:schemeClr val="dk1"/>
                          </a:solidFill>
                          <a:effectLst/>
                          <a:uFill>
                            <a:solidFill>
                              <a:srgbClr val="000000"/>
                            </a:solidFill>
                          </a:uFill>
                          <a:latin typeface="+mj-lt"/>
                          <a:ea typeface="+mn-ea"/>
                          <a:cs typeface="+mn-cs"/>
                        </a:rPr>
                        <a:t>IIA</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9"/>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0" y="2"/>
            <a:ext cx="4788024" cy="78739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01452" y="51470"/>
            <a:ext cx="7166892" cy="646331"/>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Фибрилляция и трепетание предсердий </a:t>
            </a:r>
            <a:r>
              <a:rPr lang="ru-RU" sz="1800" b="1" dirty="0">
                <a:solidFill>
                  <a:srgbClr val="005DAC"/>
                </a:solidFill>
                <a:latin typeface="Calibri" panose="020F0502020204030204" pitchFamily="34" charset="0"/>
              </a:rPr>
              <a:t/>
            </a:r>
            <a:br>
              <a:rPr lang="ru-RU" sz="1800" b="1" dirty="0">
                <a:solidFill>
                  <a:srgbClr val="005DAC"/>
                </a:solidFill>
                <a:latin typeface="Calibri" panose="020F0502020204030204" pitchFamily="34" charset="0"/>
              </a:rPr>
            </a:br>
            <a:r>
              <a:rPr lang="ru-RU" sz="1800" b="1" dirty="0">
                <a:solidFill>
                  <a:srgbClr val="005DAC"/>
                </a:solidFill>
                <a:latin typeface="Calibri" panose="020F0502020204030204" pitchFamily="34" charset="0"/>
              </a:rPr>
              <a:t>у </a:t>
            </a:r>
            <a:r>
              <a:rPr lang="ru-RU" sz="1800" b="1" dirty="0">
                <a:solidFill>
                  <a:srgbClr val="005DAC"/>
                </a:solidFill>
                <a:latin typeface="Calibri" panose="020F0502020204030204" pitchFamily="34" charset="0"/>
              </a:rPr>
              <a:t>особых категорий пациентов</a:t>
            </a: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39894317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6"/>
          <p:cNvGraphicFramePr>
            <a:graphicFrameLocks noGrp="1"/>
          </p:cNvGraphicFramePr>
          <p:nvPr>
            <p:ph idx="1"/>
            <p:extLst>
              <p:ext uri="{D42A27DB-BD31-4B8C-83A1-F6EECF244321}">
                <p14:modId xmlns:p14="http://schemas.microsoft.com/office/powerpoint/2010/main" val="2853227523"/>
              </p:ext>
            </p:extLst>
          </p:nvPr>
        </p:nvGraphicFramePr>
        <p:xfrm>
          <a:off x="539551" y="996585"/>
          <a:ext cx="7920880" cy="3293073"/>
        </p:xfrm>
        <a:graphic>
          <a:graphicData uri="http://schemas.openxmlformats.org/drawingml/2006/table">
            <a:tbl>
              <a:tblPr firstRow="1" bandRow="1">
                <a:tableStyleId>{B301B821-A1FF-4177-AEE7-76D212191A09}</a:tableStyleId>
              </a:tblPr>
              <a:tblGrid>
                <a:gridCol w="6910125">
                  <a:extLst>
                    <a:ext uri="{9D8B030D-6E8A-4147-A177-3AD203B41FA5}">
                      <a16:colId xmlns:a16="http://schemas.microsoft.com/office/drawing/2014/main" val="20000"/>
                    </a:ext>
                  </a:extLst>
                </a:gridCol>
                <a:gridCol w="558394">
                  <a:extLst>
                    <a:ext uri="{9D8B030D-6E8A-4147-A177-3AD203B41FA5}">
                      <a16:colId xmlns:a16="http://schemas.microsoft.com/office/drawing/2014/main" val="20001"/>
                    </a:ext>
                  </a:extLst>
                </a:gridCol>
                <a:gridCol w="452361">
                  <a:extLst>
                    <a:ext uri="{9D8B030D-6E8A-4147-A177-3AD203B41FA5}">
                      <a16:colId xmlns:a16="http://schemas.microsoft.com/office/drawing/2014/main" val="20002"/>
                    </a:ext>
                  </a:extLst>
                </a:gridCol>
              </a:tblGrid>
              <a:tr h="11530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139769">
                <a:tc gridSpan="3">
                  <a:txBody>
                    <a:bodyPr/>
                    <a:lstStyle/>
                    <a:p>
                      <a:pPr indent="0" algn="l">
                        <a:lnSpc>
                          <a:spcPct val="100000"/>
                        </a:lnSpc>
                        <a:spcAft>
                          <a:spcPts val="0"/>
                        </a:spcAft>
                      </a:pPr>
                      <a:r>
                        <a:rPr lang="ru-RU" sz="1200" b="1" kern="1200" dirty="0">
                          <a:ln>
                            <a:noFill/>
                          </a:ln>
                          <a:solidFill>
                            <a:schemeClr val="tx1"/>
                          </a:solidFill>
                          <a:latin typeface="+mj-lt"/>
                          <a:ea typeface="+mn-ea"/>
                          <a:cs typeface="+mn-cs"/>
                        </a:rPr>
                        <a:t>ФП/ТП у пациентов с гипертрофической </a:t>
                      </a:r>
                      <a:r>
                        <a:rPr lang="ru-RU" sz="1200" b="1" kern="1200" dirty="0" err="1">
                          <a:ln>
                            <a:noFill/>
                          </a:ln>
                          <a:solidFill>
                            <a:schemeClr val="tx1"/>
                          </a:solidFill>
                          <a:latin typeface="+mj-lt"/>
                          <a:ea typeface="+mn-ea"/>
                          <a:cs typeface="+mn-cs"/>
                        </a:rPr>
                        <a:t>кардиомиопатией</a:t>
                      </a:r>
                      <a:endParaRPr lang="ru-RU" sz="1200" b="1" kern="1200" dirty="0">
                        <a:ln>
                          <a:noFill/>
                        </a:ln>
                        <a:solidFill>
                          <a:schemeClr val="tx1"/>
                        </a:solidFill>
                        <a:latin typeface="+mj-lt"/>
                        <a:ea typeface="+mn-ea"/>
                        <a:cs typeface="+mn-cs"/>
                      </a:endParaRPr>
                    </a:p>
                  </a:txBody>
                  <a:tcPr marL="72000" marR="72000" marT="72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endParaRPr lang="ru-R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pPr indent="450215" algn="ctr">
                        <a:lnSpc>
                          <a:spcPct val="150000"/>
                        </a:lnSpc>
                        <a:spcAft>
                          <a:spcPts val="0"/>
                        </a:spcAft>
                      </a:pPr>
                      <a:endParaRPr lang="ru-RU" sz="1600" b="0" dirty="0">
                        <a:solidFill>
                          <a:srgbClr val="000000"/>
                        </a:solidFill>
                        <a:effectLst/>
                        <a:uFill>
                          <a:solidFill>
                            <a:srgbClr val="000000"/>
                          </a:solidFill>
                        </a:uFill>
                        <a:latin typeface="Cambria" panose="02040503050406030204" pitchFamily="18" charset="0"/>
                        <a:ea typeface="Arial Unicode MS" panose="020B0604020202020204" pitchFamily="34" charset="-128"/>
                        <a:cs typeface="Arial Unicode MS" panose="020B0604020202020204" pitchFamily="34" charset="-128"/>
                      </a:endParaRPr>
                    </a:p>
                  </a:txBody>
                  <a:tcPr marL="54276" marR="54276"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Пожизненная </a:t>
                      </a:r>
                      <a:r>
                        <a:rPr lang="ru-RU" sz="1050" b="0" kern="1200" dirty="0" err="1">
                          <a:solidFill>
                            <a:schemeClr val="dk1"/>
                          </a:solidFill>
                          <a:effectLst/>
                          <a:uFill>
                            <a:solidFill>
                              <a:srgbClr val="000000"/>
                            </a:solidFill>
                          </a:uFill>
                          <a:latin typeface="+mj-lt"/>
                          <a:ea typeface="+mn-ea"/>
                          <a:cs typeface="+mn-cs"/>
                        </a:rPr>
                        <a:t>антикоагуляция</a:t>
                      </a:r>
                      <a:r>
                        <a:rPr lang="ru-RU" sz="1050" b="0" kern="1200" dirty="0">
                          <a:solidFill>
                            <a:schemeClr val="dk1"/>
                          </a:solidFill>
                          <a:effectLst/>
                          <a:uFill>
                            <a:solidFill>
                              <a:srgbClr val="000000"/>
                            </a:solidFill>
                          </a:uFill>
                          <a:latin typeface="+mj-lt"/>
                          <a:ea typeface="+mn-ea"/>
                          <a:cs typeface="+mn-cs"/>
                        </a:rPr>
                        <a:t> рекомендована всем пациентам с ГКМП и ФП</a:t>
                      </a:r>
                    </a:p>
                  </a:txBody>
                  <a:tcPr marL="72000" marR="72000" marT="72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l">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72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l">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a:t>
                      </a:r>
                      <a:r>
                        <a:rPr lang="ru-RU" sz="1050" b="0" kern="1200" dirty="0">
                          <a:solidFill>
                            <a:schemeClr val="dk1"/>
                          </a:solidFill>
                          <a:effectLst/>
                          <a:uFill>
                            <a:solidFill>
                              <a:srgbClr val="000000"/>
                            </a:solidFill>
                          </a:uFill>
                          <a:latin typeface="+mj-lt"/>
                          <a:ea typeface="+mn-ea"/>
                          <a:cs typeface="+mn-cs"/>
                        </a:rPr>
                        <a:t>В</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72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Восстановление синусового ритма путем электрической или фармакологической </a:t>
                      </a:r>
                      <a:r>
                        <a:rPr lang="ru-RU" sz="1050" b="0" kern="1200" dirty="0" err="1">
                          <a:solidFill>
                            <a:schemeClr val="dk1"/>
                          </a:solidFill>
                          <a:effectLst/>
                          <a:uFill>
                            <a:solidFill>
                              <a:srgbClr val="000000"/>
                            </a:solidFill>
                          </a:uFill>
                          <a:latin typeface="+mj-lt"/>
                          <a:ea typeface="+mn-ea"/>
                          <a:cs typeface="+mn-cs"/>
                        </a:rPr>
                        <a:t>кардиоверсии</a:t>
                      </a:r>
                      <a:r>
                        <a:rPr lang="ru-RU" sz="1050" b="0" kern="1200" dirty="0">
                          <a:solidFill>
                            <a:schemeClr val="dk1"/>
                          </a:solidFill>
                          <a:effectLst/>
                          <a:uFill>
                            <a:solidFill>
                              <a:srgbClr val="000000"/>
                            </a:solidFill>
                          </a:uFill>
                          <a:latin typeface="+mj-lt"/>
                          <a:ea typeface="+mn-ea"/>
                          <a:cs typeface="+mn-cs"/>
                        </a:rPr>
                        <a:t> для улучшения симптоматики рекомендовано всем пациентам с ГКМП и впервые возникшей </a:t>
                      </a:r>
                      <a:r>
                        <a:rPr lang="ru-RU" sz="1050" b="0" kern="1200" dirty="0" err="1">
                          <a:solidFill>
                            <a:schemeClr val="dk1"/>
                          </a:solidFill>
                          <a:effectLst/>
                          <a:uFill>
                            <a:solidFill>
                              <a:srgbClr val="000000"/>
                            </a:solidFill>
                          </a:uFill>
                          <a:latin typeface="+mj-lt"/>
                          <a:ea typeface="+mn-ea"/>
                          <a:cs typeface="+mn-cs"/>
                        </a:rPr>
                        <a:t>симптомной</a:t>
                      </a:r>
                      <a:r>
                        <a:rPr lang="ru-RU" sz="1050" b="0" kern="1200" dirty="0">
                          <a:solidFill>
                            <a:schemeClr val="dk1"/>
                          </a:solidFill>
                          <a:effectLst/>
                          <a:uFill>
                            <a:solidFill>
                              <a:srgbClr val="000000"/>
                            </a:solidFill>
                          </a:uFill>
                          <a:latin typeface="+mj-lt"/>
                          <a:ea typeface="+mn-ea"/>
                          <a:cs typeface="+mn-cs"/>
                        </a:rPr>
                        <a:t> ФП</a:t>
                      </a:r>
                    </a:p>
                  </a:txBody>
                  <a:tcPr marL="72000" marR="72000" marT="72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l">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72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l">
                        <a:lnSpc>
                          <a:spcPct val="100000"/>
                        </a:lnSpc>
                        <a:spcAft>
                          <a:spcPts val="0"/>
                        </a:spcAft>
                      </a:pPr>
                      <a:r>
                        <a:rPr lang="en-US" sz="1050" b="0" kern="1200" dirty="0">
                          <a:solidFill>
                            <a:schemeClr val="dk1"/>
                          </a:solidFill>
                          <a:effectLst/>
                          <a:uFill>
                            <a:solidFill>
                              <a:srgbClr val="000000"/>
                            </a:solidFill>
                          </a:uFill>
                          <a:latin typeface="+mj-lt"/>
                          <a:ea typeface="+mn-ea"/>
                          <a:cs typeface="+mn-cs"/>
                        </a:rPr>
                        <a:t> </a:t>
                      </a:r>
                      <a:r>
                        <a:rPr lang="en-US" sz="1050" b="0" kern="1200" dirty="0" smtClean="0">
                          <a:solidFill>
                            <a:schemeClr val="dk1"/>
                          </a:solidFill>
                          <a:effectLst/>
                          <a:uFill>
                            <a:solidFill>
                              <a:srgbClr val="000000"/>
                            </a:solidFill>
                          </a:uFill>
                          <a:latin typeface="+mj-lt"/>
                          <a:ea typeface="+mn-ea"/>
                          <a:cs typeface="+mn-cs"/>
                        </a:rPr>
                        <a:t>I</a:t>
                      </a:r>
                      <a:r>
                        <a:rPr lang="ru-RU" sz="1050" b="0" kern="1200" dirty="0" smtClean="0">
                          <a:solidFill>
                            <a:schemeClr val="dk1"/>
                          </a:solidFill>
                          <a:effectLst/>
                          <a:uFill>
                            <a:solidFill>
                              <a:srgbClr val="000000"/>
                            </a:solidFill>
                          </a:uFill>
                          <a:latin typeface="+mj-lt"/>
                          <a:ea typeface="+mn-ea"/>
                          <a:cs typeface="+mn-cs"/>
                        </a:rPr>
                        <a:t>В</a:t>
                      </a:r>
                      <a:endParaRPr lang="ru-RU" sz="1050" b="0" kern="1200" dirty="0">
                        <a:solidFill>
                          <a:schemeClr val="dk1"/>
                        </a:solidFill>
                        <a:effectLst/>
                        <a:uFill>
                          <a:solidFill>
                            <a:srgbClr val="000000"/>
                          </a:solidFill>
                        </a:uFill>
                        <a:latin typeface="+mj-lt"/>
                        <a:ea typeface="+mn-ea"/>
                        <a:cs typeface="+mn-cs"/>
                      </a:endParaRPr>
                    </a:p>
                  </a:txBody>
                  <a:tcPr marL="72000" marR="72000" marT="72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256581">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Пациентам с </a:t>
                      </a:r>
                      <a:r>
                        <a:rPr lang="ru-RU" sz="1050" b="0" kern="1200" dirty="0" err="1">
                          <a:solidFill>
                            <a:schemeClr val="dk1"/>
                          </a:solidFill>
                          <a:effectLst/>
                          <a:uFill>
                            <a:solidFill>
                              <a:srgbClr val="000000"/>
                            </a:solidFill>
                          </a:uFill>
                          <a:latin typeface="+mj-lt"/>
                          <a:ea typeface="+mn-ea"/>
                          <a:cs typeface="+mn-cs"/>
                        </a:rPr>
                        <a:t>гемодинамически</a:t>
                      </a:r>
                      <a:r>
                        <a:rPr lang="ru-RU" sz="1050" b="0" kern="1200" dirty="0">
                          <a:solidFill>
                            <a:schemeClr val="dk1"/>
                          </a:solidFill>
                          <a:effectLst/>
                          <a:uFill>
                            <a:solidFill>
                              <a:srgbClr val="000000"/>
                            </a:solidFill>
                          </a:uFill>
                          <a:latin typeface="+mj-lt"/>
                          <a:ea typeface="+mn-ea"/>
                          <a:cs typeface="+mn-cs"/>
                        </a:rPr>
                        <a:t> стабильной ФП и ГКМП рекомендуется </a:t>
                      </a:r>
                      <a:r>
                        <a:rPr lang="ru-RU" sz="1050" b="0" kern="1200" dirty="0" err="1">
                          <a:solidFill>
                            <a:schemeClr val="dk1"/>
                          </a:solidFill>
                          <a:effectLst/>
                          <a:uFill>
                            <a:solidFill>
                              <a:srgbClr val="000000"/>
                            </a:solidFill>
                          </a:uFill>
                          <a:latin typeface="+mj-lt"/>
                          <a:ea typeface="+mn-ea"/>
                          <a:cs typeface="+mn-cs"/>
                        </a:rPr>
                        <a:t>урежение</a:t>
                      </a:r>
                      <a:r>
                        <a:rPr lang="ru-RU" sz="1050" b="0" kern="1200" dirty="0">
                          <a:solidFill>
                            <a:schemeClr val="dk1"/>
                          </a:solidFill>
                          <a:effectLst/>
                          <a:uFill>
                            <a:solidFill>
                              <a:srgbClr val="000000"/>
                            </a:solidFill>
                          </a:uFill>
                          <a:latin typeface="+mj-lt"/>
                          <a:ea typeface="+mn-ea"/>
                          <a:cs typeface="+mn-cs"/>
                        </a:rPr>
                        <a:t> ЧСС с помощью бета-адреноблокаторов или </a:t>
                      </a:r>
                      <a:r>
                        <a:rPr lang="ru-RU" sz="1050" b="0" kern="1200" dirty="0" err="1">
                          <a:solidFill>
                            <a:schemeClr val="dk1"/>
                          </a:solidFill>
                          <a:effectLst/>
                          <a:uFill>
                            <a:solidFill>
                              <a:srgbClr val="000000"/>
                            </a:solidFill>
                          </a:uFill>
                          <a:latin typeface="+mj-lt"/>
                          <a:ea typeface="+mn-ea"/>
                          <a:cs typeface="+mn-cs"/>
                        </a:rPr>
                        <a:t>дилтиазема</a:t>
                      </a:r>
                      <a:r>
                        <a:rPr lang="ru-RU" sz="1050" b="0" kern="1200" dirty="0">
                          <a:solidFill>
                            <a:schemeClr val="dk1"/>
                          </a:solidFill>
                          <a:effectLst/>
                          <a:uFill>
                            <a:solidFill>
                              <a:srgbClr val="000000"/>
                            </a:solidFill>
                          </a:uFill>
                          <a:latin typeface="+mj-lt"/>
                          <a:ea typeface="+mn-ea"/>
                          <a:cs typeface="+mn-cs"/>
                        </a:rPr>
                        <a:t>/</a:t>
                      </a:r>
                      <a:r>
                        <a:rPr lang="ru-RU" sz="1050" b="0" kern="1200" dirty="0" err="1">
                          <a:solidFill>
                            <a:schemeClr val="dk1"/>
                          </a:solidFill>
                          <a:effectLst/>
                          <a:uFill>
                            <a:solidFill>
                              <a:srgbClr val="000000"/>
                            </a:solidFill>
                          </a:uFill>
                          <a:latin typeface="+mj-lt"/>
                          <a:ea typeface="+mn-ea"/>
                          <a:cs typeface="+mn-cs"/>
                        </a:rPr>
                        <a:t>верапамила</a:t>
                      </a:r>
                      <a:endParaRPr lang="ru-RU" sz="1050" b="0" kern="1200" dirty="0">
                        <a:solidFill>
                          <a:schemeClr val="dk1"/>
                        </a:solidFill>
                        <a:effectLst/>
                        <a:uFill>
                          <a:solidFill>
                            <a:srgbClr val="000000"/>
                          </a:solidFill>
                        </a:uFill>
                        <a:latin typeface="+mj-lt"/>
                        <a:ea typeface="+mn-ea"/>
                        <a:cs typeface="+mn-cs"/>
                      </a:endParaRPr>
                    </a:p>
                  </a:txBody>
                  <a:tcPr marL="72000" marR="72000" marT="72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l">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 </a:t>
                      </a: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72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l">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 </a:t>
                      </a:r>
                      <a:r>
                        <a:rPr lang="en-US" sz="1050" b="0" kern="1200" dirty="0">
                          <a:solidFill>
                            <a:schemeClr val="dk1"/>
                          </a:solidFill>
                          <a:effectLst/>
                          <a:uFill>
                            <a:solidFill>
                              <a:srgbClr val="000000"/>
                            </a:solidFill>
                          </a:uFill>
                          <a:latin typeface="+mj-lt"/>
                          <a:ea typeface="+mn-ea"/>
                          <a:cs typeface="+mn-cs"/>
                        </a:rPr>
                        <a:t>I</a:t>
                      </a:r>
                      <a:r>
                        <a:rPr lang="ru-RU" sz="1050" b="0" kern="1200" dirty="0" smtClean="0">
                          <a:solidFill>
                            <a:schemeClr val="dk1"/>
                          </a:solidFill>
                          <a:effectLst/>
                          <a:uFill>
                            <a:solidFill>
                              <a:srgbClr val="000000"/>
                            </a:solidFill>
                          </a:uFill>
                          <a:latin typeface="+mj-lt"/>
                          <a:ea typeface="+mn-ea"/>
                          <a:cs typeface="+mn-cs"/>
                        </a:rPr>
                        <a:t>С</a:t>
                      </a:r>
                      <a:endParaRPr lang="ru-RU" sz="1050" b="0" kern="1200" dirty="0">
                        <a:solidFill>
                          <a:schemeClr val="dk1"/>
                        </a:solidFill>
                        <a:effectLst/>
                        <a:uFill>
                          <a:solidFill>
                            <a:srgbClr val="000000"/>
                          </a:solidFill>
                        </a:uFill>
                        <a:latin typeface="+mj-lt"/>
                        <a:ea typeface="+mn-ea"/>
                        <a:cs typeface="+mn-cs"/>
                      </a:endParaRPr>
                    </a:p>
                  </a:txBody>
                  <a:tcPr marL="72000" marR="72000" marT="72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256581">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Лечение обструкции ВТЛЖ рекомендовано пациентам с ГКМП и ФП для уменьшения симптоматики</a:t>
                      </a:r>
                    </a:p>
                  </a:txBody>
                  <a:tcPr marL="72000" marR="72000" marT="72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l">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72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l">
                        <a:lnSpc>
                          <a:spcPct val="100000"/>
                        </a:lnSpc>
                        <a:spcAft>
                          <a:spcPts val="0"/>
                        </a:spcAft>
                        <a:tabLst/>
                      </a:pPr>
                      <a:r>
                        <a:rPr lang="en-US" sz="1050" b="0" kern="1200" dirty="0" err="1">
                          <a:solidFill>
                            <a:schemeClr val="dk1"/>
                          </a:solidFill>
                          <a:effectLst/>
                          <a:uFill>
                            <a:solidFill>
                              <a:srgbClr val="000000"/>
                            </a:solidFill>
                          </a:uFill>
                          <a:latin typeface="+mj-lt"/>
                          <a:ea typeface="+mn-ea"/>
                          <a:cs typeface="+mn-cs"/>
                        </a:rPr>
                        <a:t>IIa</a:t>
                      </a:r>
                      <a:r>
                        <a:rPr lang="ru-RU" sz="1050" b="0" kern="1200" dirty="0" smtClean="0">
                          <a:solidFill>
                            <a:schemeClr val="dk1"/>
                          </a:solidFill>
                          <a:effectLst/>
                          <a:uFill>
                            <a:solidFill>
                              <a:srgbClr val="000000"/>
                            </a:solidFill>
                          </a:uFill>
                          <a:latin typeface="+mj-lt"/>
                          <a:ea typeface="+mn-ea"/>
                          <a:cs typeface="+mn-cs"/>
                        </a:rPr>
                        <a:t>В</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72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256581">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Пациентам с ГКМП и </a:t>
                      </a:r>
                      <a:r>
                        <a:rPr lang="ru-RU" sz="1050" b="0" kern="1200" dirty="0" err="1">
                          <a:solidFill>
                            <a:schemeClr val="dk1"/>
                          </a:solidFill>
                          <a:effectLst/>
                          <a:uFill>
                            <a:solidFill>
                              <a:srgbClr val="000000"/>
                            </a:solidFill>
                          </a:uFill>
                          <a:latin typeface="+mj-lt"/>
                          <a:ea typeface="+mn-ea"/>
                          <a:cs typeface="+mn-cs"/>
                        </a:rPr>
                        <a:t>симптомной</a:t>
                      </a:r>
                      <a:r>
                        <a:rPr lang="ru-RU" sz="1050" b="0" kern="1200" dirty="0">
                          <a:solidFill>
                            <a:schemeClr val="dk1"/>
                          </a:solidFill>
                          <a:effectLst/>
                          <a:uFill>
                            <a:solidFill>
                              <a:srgbClr val="000000"/>
                            </a:solidFill>
                          </a:uFill>
                          <a:latin typeface="+mj-lt"/>
                          <a:ea typeface="+mn-ea"/>
                          <a:cs typeface="+mn-cs"/>
                        </a:rPr>
                        <a:t> рецидивирующей ФП для восстановления и удержания СР рекомендовано назначение </a:t>
                      </a:r>
                      <a:r>
                        <a:rPr lang="ru-RU" sz="1050" b="0" kern="1200" dirty="0" err="1">
                          <a:solidFill>
                            <a:schemeClr val="dk1"/>
                          </a:solidFill>
                          <a:effectLst/>
                          <a:uFill>
                            <a:solidFill>
                              <a:srgbClr val="000000"/>
                            </a:solidFill>
                          </a:uFill>
                          <a:latin typeface="+mj-lt"/>
                          <a:ea typeface="+mn-ea"/>
                          <a:cs typeface="+mn-cs"/>
                        </a:rPr>
                        <a:t>амиодарона</a:t>
                      </a:r>
                      <a:endParaRPr lang="ru-RU" sz="1050" b="0" kern="1200" dirty="0">
                        <a:solidFill>
                          <a:schemeClr val="dk1"/>
                        </a:solidFill>
                        <a:effectLst/>
                        <a:uFill>
                          <a:solidFill>
                            <a:srgbClr val="000000"/>
                          </a:solidFill>
                        </a:uFill>
                        <a:latin typeface="+mj-lt"/>
                        <a:ea typeface="+mn-ea"/>
                        <a:cs typeface="+mn-cs"/>
                      </a:endParaRPr>
                    </a:p>
                  </a:txBody>
                  <a:tcPr marL="72000" marR="72000" marT="72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l">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4C</a:t>
                      </a:r>
                      <a:endParaRPr lang="ru-RU" sz="1050" b="0" kern="1200" dirty="0">
                        <a:solidFill>
                          <a:schemeClr val="dk1"/>
                        </a:solidFill>
                        <a:effectLst/>
                        <a:uFill>
                          <a:solidFill>
                            <a:srgbClr val="000000"/>
                          </a:solidFill>
                        </a:uFill>
                        <a:latin typeface="+mj-lt"/>
                        <a:ea typeface="+mn-ea"/>
                        <a:cs typeface="+mn-cs"/>
                      </a:endParaRPr>
                    </a:p>
                  </a:txBody>
                  <a:tcPr marL="72000" marR="72000" marT="72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l">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 </a:t>
                      </a:r>
                      <a:r>
                        <a:rPr lang="en-US" sz="1050" b="0" kern="1200" dirty="0" err="1">
                          <a:solidFill>
                            <a:schemeClr val="dk1"/>
                          </a:solidFill>
                          <a:effectLst/>
                          <a:uFill>
                            <a:solidFill>
                              <a:srgbClr val="000000"/>
                            </a:solidFill>
                          </a:uFill>
                          <a:latin typeface="+mj-lt"/>
                          <a:ea typeface="+mn-ea"/>
                          <a:cs typeface="+mn-cs"/>
                        </a:rPr>
                        <a:t>IIa</a:t>
                      </a:r>
                      <a:r>
                        <a:rPr lang="ru-RU" sz="1050" b="0" kern="1200" dirty="0">
                          <a:solidFill>
                            <a:schemeClr val="dk1"/>
                          </a:solidFill>
                          <a:effectLst/>
                          <a:uFill>
                            <a:solidFill>
                              <a:srgbClr val="000000"/>
                            </a:solidFill>
                          </a:uFill>
                          <a:latin typeface="+mj-lt"/>
                          <a:ea typeface="+mn-ea"/>
                          <a:cs typeface="+mn-cs"/>
                        </a:rPr>
                        <a:t>С</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72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6"/>
                  </a:ext>
                </a:extLst>
              </a:tr>
              <a:tr h="334233">
                <a:tc gridSpan="3">
                  <a:txBody>
                    <a:bodyPr/>
                    <a:lstStyle/>
                    <a:p>
                      <a:pPr marL="0" indent="0" algn="just" defTabSz="914400" rtl="0" eaLnBrk="1" latinLnBrk="0" hangingPunct="1">
                        <a:lnSpc>
                          <a:spcPct val="100000"/>
                        </a:lnSpc>
                        <a:spcAft>
                          <a:spcPts val="0"/>
                        </a:spcAft>
                        <a:tabLst/>
                      </a:pPr>
                      <a:r>
                        <a:rPr lang="ru-RU" sz="1200" b="1" kern="1200" dirty="0">
                          <a:ln>
                            <a:noFill/>
                          </a:ln>
                          <a:solidFill>
                            <a:schemeClr val="tx1"/>
                          </a:solidFill>
                          <a:latin typeface="+mj-lt"/>
                          <a:ea typeface="+mn-ea"/>
                          <a:cs typeface="+mn-cs"/>
                        </a:rPr>
                        <a:t>Рекомендации по ведению ФП/ТП у больных при </a:t>
                      </a:r>
                      <a:r>
                        <a:rPr lang="ru-RU" sz="1200" b="1" kern="1200" dirty="0" err="1">
                          <a:ln>
                            <a:noFill/>
                          </a:ln>
                          <a:solidFill>
                            <a:schemeClr val="tx1"/>
                          </a:solidFill>
                          <a:latin typeface="+mj-lt"/>
                          <a:ea typeface="+mn-ea"/>
                          <a:cs typeface="+mn-cs"/>
                        </a:rPr>
                        <a:t>каналлопатиях</a:t>
                      </a:r>
                      <a:r>
                        <a:rPr lang="ru-RU" sz="1200" b="1" kern="1200" dirty="0">
                          <a:ln>
                            <a:noFill/>
                          </a:ln>
                          <a:solidFill>
                            <a:schemeClr val="tx1"/>
                          </a:solidFill>
                          <a:latin typeface="+mj-lt"/>
                          <a:ea typeface="+mn-ea"/>
                          <a:cs typeface="+mn-cs"/>
                        </a:rPr>
                        <a:t> или </a:t>
                      </a:r>
                      <a:r>
                        <a:rPr lang="ru-RU" sz="1200" b="1" kern="1200" dirty="0" err="1">
                          <a:ln>
                            <a:noFill/>
                          </a:ln>
                          <a:solidFill>
                            <a:schemeClr val="tx1"/>
                          </a:solidFill>
                          <a:latin typeface="+mj-lt"/>
                          <a:ea typeface="+mn-ea"/>
                          <a:cs typeface="+mn-cs"/>
                        </a:rPr>
                        <a:t>аритмогенной</a:t>
                      </a:r>
                      <a:r>
                        <a:rPr lang="ru-RU" sz="1200" b="1" kern="1200" dirty="0">
                          <a:ln>
                            <a:noFill/>
                          </a:ln>
                          <a:solidFill>
                            <a:schemeClr val="tx1"/>
                          </a:solidFill>
                          <a:latin typeface="+mj-lt"/>
                          <a:ea typeface="+mn-ea"/>
                          <a:cs typeface="+mn-cs"/>
                        </a:rPr>
                        <a:t> дисплазии правого желудочка</a:t>
                      </a:r>
                    </a:p>
                  </a:txBody>
                  <a:tcPr marL="72000" marR="72000" marT="72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endParaRPr lang="ru-R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pPr marL="0" indent="20638" algn="ctr">
                        <a:lnSpc>
                          <a:spcPct val="150000"/>
                        </a:lnSpc>
                        <a:spcAft>
                          <a:spcPts val="0"/>
                        </a:spcAft>
                        <a:tabLst/>
                      </a:pPr>
                      <a:endParaRPr lang="ru-RU" sz="1600" b="0" dirty="0">
                        <a:solidFill>
                          <a:srgbClr val="000000"/>
                        </a:solidFill>
                        <a:effectLst/>
                        <a:uFill>
                          <a:solidFill>
                            <a:srgbClr val="000000"/>
                          </a:solidFill>
                        </a:uFill>
                        <a:latin typeface="Cambria" panose="02040503050406030204" pitchFamily="18" charset="0"/>
                        <a:ea typeface="Arial Unicode MS" panose="020B0604020202020204" pitchFamily="34" charset="-128"/>
                        <a:cs typeface="Arial Unicode MS" panose="020B0604020202020204" pitchFamily="34" charset="-128"/>
                      </a:endParaRPr>
                    </a:p>
                  </a:txBody>
                  <a:tcPr marL="54276" marR="54276"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7"/>
                  </a:ext>
                </a:extLst>
              </a:tr>
              <a:tr h="334233">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Направленное генетическое тестирование рекомендовано пациентам с ФП и подозрением на наследственные </a:t>
                      </a:r>
                      <a:r>
                        <a:rPr lang="ru-RU" sz="1050" b="0" kern="1200" dirty="0" err="1">
                          <a:solidFill>
                            <a:schemeClr val="dk1"/>
                          </a:solidFill>
                          <a:effectLst/>
                          <a:uFill>
                            <a:solidFill>
                              <a:srgbClr val="000000"/>
                            </a:solidFill>
                          </a:uFill>
                          <a:latin typeface="+mj-lt"/>
                          <a:ea typeface="+mn-ea"/>
                          <a:cs typeface="+mn-cs"/>
                        </a:rPr>
                        <a:t>кардиомиопатии</a:t>
                      </a:r>
                      <a:r>
                        <a:rPr lang="ru-RU" sz="1050" b="0" kern="1200" dirty="0">
                          <a:solidFill>
                            <a:schemeClr val="dk1"/>
                          </a:solidFill>
                          <a:effectLst/>
                          <a:uFill>
                            <a:solidFill>
                              <a:srgbClr val="000000"/>
                            </a:solidFill>
                          </a:uFill>
                          <a:latin typeface="+mj-lt"/>
                          <a:ea typeface="+mn-ea"/>
                          <a:cs typeface="+mn-cs"/>
                        </a:rPr>
                        <a:t>, основываясь на клинических данных, семейном анамнезе и электрокардиографическом фенотипе</a:t>
                      </a:r>
                    </a:p>
                  </a:txBody>
                  <a:tcPr marL="72000" marR="72000" marT="72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l">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72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l">
                        <a:lnSpc>
                          <a:spcPct val="100000"/>
                        </a:lnSpc>
                        <a:spcAft>
                          <a:spcPts val="0"/>
                        </a:spcAft>
                      </a:pPr>
                      <a:r>
                        <a:rPr lang="en-US" sz="1050" b="0" kern="1200" dirty="0">
                          <a:solidFill>
                            <a:schemeClr val="dk1"/>
                          </a:solidFill>
                          <a:effectLst/>
                          <a:uFill>
                            <a:solidFill>
                              <a:srgbClr val="000000"/>
                            </a:solidFill>
                          </a:uFill>
                          <a:latin typeface="+mj-lt"/>
                          <a:ea typeface="+mn-ea"/>
                          <a:cs typeface="+mn-cs"/>
                        </a:rPr>
                        <a:t> </a:t>
                      </a:r>
                      <a:r>
                        <a:rPr lang="en-US" sz="1050" b="0" kern="1200" dirty="0" err="1" smtClean="0">
                          <a:solidFill>
                            <a:schemeClr val="dk1"/>
                          </a:solidFill>
                          <a:effectLst/>
                          <a:uFill>
                            <a:solidFill>
                              <a:srgbClr val="000000"/>
                            </a:solidFill>
                          </a:uFill>
                          <a:latin typeface="+mj-lt"/>
                          <a:ea typeface="+mn-ea"/>
                          <a:cs typeface="+mn-cs"/>
                        </a:rPr>
                        <a:t>IIa</a:t>
                      </a:r>
                      <a:r>
                        <a:rPr lang="ru-RU" sz="1050" b="0" kern="1200" dirty="0" smtClean="0">
                          <a:solidFill>
                            <a:schemeClr val="dk1"/>
                          </a:solidFill>
                          <a:effectLst/>
                          <a:uFill>
                            <a:solidFill>
                              <a:srgbClr val="000000"/>
                            </a:solidFill>
                          </a:uFill>
                          <a:latin typeface="+mj-lt"/>
                          <a:ea typeface="+mn-ea"/>
                          <a:cs typeface="+mn-cs"/>
                        </a:rPr>
                        <a:t>А</a:t>
                      </a:r>
                      <a:endParaRPr lang="ru-RU" sz="1050" b="0" kern="1200" dirty="0">
                        <a:solidFill>
                          <a:schemeClr val="dk1"/>
                        </a:solidFill>
                        <a:effectLst/>
                        <a:uFill>
                          <a:solidFill>
                            <a:srgbClr val="000000"/>
                          </a:solidFill>
                        </a:uFill>
                        <a:latin typeface="+mj-lt"/>
                        <a:ea typeface="+mn-ea"/>
                        <a:cs typeface="+mn-cs"/>
                      </a:endParaRPr>
                    </a:p>
                  </a:txBody>
                  <a:tcPr marL="72000" marR="72000" marT="72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8"/>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0" y="2"/>
            <a:ext cx="4788024" cy="78739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01452" y="51470"/>
            <a:ext cx="7166892" cy="646331"/>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Фибрилляция и трепетание предсердий </a:t>
            </a:r>
            <a:r>
              <a:rPr lang="ru-RU" sz="1800" b="1" dirty="0">
                <a:solidFill>
                  <a:srgbClr val="005DAC"/>
                </a:solidFill>
                <a:latin typeface="Calibri" panose="020F0502020204030204" pitchFamily="34" charset="0"/>
              </a:rPr>
              <a:t/>
            </a:r>
            <a:br>
              <a:rPr lang="ru-RU" sz="1800" b="1" dirty="0">
                <a:solidFill>
                  <a:srgbClr val="005DAC"/>
                </a:solidFill>
                <a:latin typeface="Calibri" panose="020F0502020204030204" pitchFamily="34" charset="0"/>
              </a:rPr>
            </a:br>
            <a:r>
              <a:rPr lang="ru-RU" sz="1800" b="1" dirty="0">
                <a:solidFill>
                  <a:srgbClr val="005DAC"/>
                </a:solidFill>
                <a:latin typeface="Calibri" panose="020F0502020204030204" pitchFamily="34" charset="0"/>
              </a:rPr>
              <a:t>у </a:t>
            </a:r>
            <a:r>
              <a:rPr lang="ru-RU" sz="1800" b="1" dirty="0">
                <a:solidFill>
                  <a:srgbClr val="005DAC"/>
                </a:solidFill>
                <a:latin typeface="Calibri" panose="020F0502020204030204" pitchFamily="34" charset="0"/>
              </a:rPr>
              <a:t>особых категорий пациентов</a:t>
            </a: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298050946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6"/>
          <p:cNvGraphicFramePr>
            <a:graphicFrameLocks noGrp="1"/>
          </p:cNvGraphicFramePr>
          <p:nvPr>
            <p:ph idx="1"/>
            <p:extLst>
              <p:ext uri="{D42A27DB-BD31-4B8C-83A1-F6EECF244321}">
                <p14:modId xmlns:p14="http://schemas.microsoft.com/office/powerpoint/2010/main" val="1570636913"/>
              </p:ext>
            </p:extLst>
          </p:nvPr>
        </p:nvGraphicFramePr>
        <p:xfrm>
          <a:off x="539551" y="869316"/>
          <a:ext cx="7920880" cy="4165794"/>
        </p:xfrm>
        <a:graphic>
          <a:graphicData uri="http://schemas.openxmlformats.org/drawingml/2006/table">
            <a:tbl>
              <a:tblPr firstRow="1" bandRow="1">
                <a:tableStyleId>{B301B821-A1FF-4177-AEE7-76D212191A09}</a:tableStyleId>
              </a:tblPr>
              <a:tblGrid>
                <a:gridCol w="6910125">
                  <a:extLst>
                    <a:ext uri="{9D8B030D-6E8A-4147-A177-3AD203B41FA5}">
                      <a16:colId xmlns:a16="http://schemas.microsoft.com/office/drawing/2014/main" val="20000"/>
                    </a:ext>
                  </a:extLst>
                </a:gridCol>
                <a:gridCol w="558394">
                  <a:extLst>
                    <a:ext uri="{9D8B030D-6E8A-4147-A177-3AD203B41FA5}">
                      <a16:colId xmlns:a16="http://schemas.microsoft.com/office/drawing/2014/main" val="20001"/>
                    </a:ext>
                  </a:extLst>
                </a:gridCol>
                <a:gridCol w="452361">
                  <a:extLst>
                    <a:ext uri="{9D8B030D-6E8A-4147-A177-3AD203B41FA5}">
                      <a16:colId xmlns:a16="http://schemas.microsoft.com/office/drawing/2014/main" val="20002"/>
                    </a:ext>
                  </a:extLst>
                </a:gridCol>
              </a:tblGrid>
              <a:tr h="11530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139769">
                <a:tc gridSpan="3">
                  <a:txBody>
                    <a:bodyPr/>
                    <a:lstStyle/>
                    <a:p>
                      <a:pPr indent="0" algn="l">
                        <a:lnSpc>
                          <a:spcPct val="100000"/>
                        </a:lnSpc>
                        <a:spcAft>
                          <a:spcPts val="0"/>
                        </a:spcAft>
                      </a:pPr>
                      <a:r>
                        <a:rPr lang="ru-RU" sz="1200" b="1" kern="1200" dirty="0">
                          <a:ln>
                            <a:noFill/>
                          </a:ln>
                          <a:solidFill>
                            <a:schemeClr val="tx1"/>
                          </a:solidFill>
                          <a:latin typeface="+mj-lt"/>
                          <a:ea typeface="+mn-ea"/>
                          <a:cs typeface="+mn-cs"/>
                        </a:rPr>
                        <a:t>Рекомендации по ведению беременных пациентов с ФП/ТП</a:t>
                      </a: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endParaRPr lang="ru-R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pPr indent="450215" algn="ctr">
                        <a:lnSpc>
                          <a:spcPct val="150000"/>
                        </a:lnSpc>
                        <a:spcAft>
                          <a:spcPts val="0"/>
                        </a:spcAft>
                      </a:pPr>
                      <a:endParaRPr lang="ru-RU" sz="1400" b="0" dirty="0">
                        <a:solidFill>
                          <a:srgbClr val="000000"/>
                        </a:solidFill>
                        <a:effectLst/>
                        <a:uFill>
                          <a:solidFill>
                            <a:srgbClr val="000000"/>
                          </a:solidFill>
                        </a:uFill>
                        <a:latin typeface="Cambria" panose="02040503050406030204" pitchFamily="18" charset="0"/>
                        <a:ea typeface="Arial Unicode MS" panose="020B0604020202020204" pitchFamily="34" charset="-128"/>
                        <a:cs typeface="Arial Unicode MS" panose="020B0604020202020204" pitchFamily="34" charset="-128"/>
                      </a:endParaRPr>
                    </a:p>
                  </a:txBody>
                  <a:tcPr marL="35179" marR="3517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256581">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Электрическая </a:t>
                      </a:r>
                      <a:r>
                        <a:rPr lang="ru-RU" sz="1050" b="0" kern="1200" dirty="0" err="1">
                          <a:solidFill>
                            <a:schemeClr val="dk1"/>
                          </a:solidFill>
                          <a:effectLst/>
                          <a:uFill>
                            <a:solidFill>
                              <a:srgbClr val="000000"/>
                            </a:solidFill>
                          </a:uFill>
                          <a:latin typeface="+mj-lt"/>
                          <a:ea typeface="+mn-ea"/>
                          <a:cs typeface="+mn-cs"/>
                        </a:rPr>
                        <a:t>кардиоверсия</a:t>
                      </a:r>
                      <a:r>
                        <a:rPr lang="ru-RU" sz="1050" b="0" kern="1200" dirty="0">
                          <a:solidFill>
                            <a:schemeClr val="dk1"/>
                          </a:solidFill>
                          <a:effectLst/>
                          <a:uFill>
                            <a:solidFill>
                              <a:srgbClr val="000000"/>
                            </a:solidFill>
                          </a:uFill>
                          <a:latin typeface="+mj-lt"/>
                          <a:ea typeface="+mn-ea"/>
                          <a:cs typeface="+mn-cs"/>
                        </a:rPr>
                        <a:t> может быть безопасно проведена на всех этапах беременности и рекомендуется пациентам с </a:t>
                      </a:r>
                      <a:r>
                        <a:rPr lang="ru-RU" sz="1050" b="0" kern="1200" dirty="0" err="1">
                          <a:solidFill>
                            <a:schemeClr val="dk1"/>
                          </a:solidFill>
                          <a:effectLst/>
                          <a:uFill>
                            <a:solidFill>
                              <a:srgbClr val="000000"/>
                            </a:solidFill>
                          </a:uFill>
                          <a:latin typeface="+mj-lt"/>
                          <a:ea typeface="+mn-ea"/>
                          <a:cs typeface="+mn-cs"/>
                        </a:rPr>
                        <a:t>гемодинамически</a:t>
                      </a:r>
                      <a:r>
                        <a:rPr lang="ru-RU" sz="1050" b="0" kern="1200" dirty="0">
                          <a:solidFill>
                            <a:schemeClr val="dk1"/>
                          </a:solidFill>
                          <a:effectLst/>
                          <a:uFill>
                            <a:solidFill>
                              <a:srgbClr val="000000"/>
                            </a:solidFill>
                          </a:uFill>
                          <a:latin typeface="+mj-lt"/>
                          <a:ea typeface="+mn-ea"/>
                          <a:cs typeface="+mn-cs"/>
                        </a:rPr>
                        <a:t> значимой ФП, если риск осложнений на фоне продолжающегося приступа ФП считается высоким для матери и плода</a:t>
                      </a: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 </a:t>
                      </a:r>
                    </a:p>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a:t>
                      </a:r>
                      <a:r>
                        <a:rPr lang="ru-RU" sz="1050" b="0" kern="1200" dirty="0">
                          <a:solidFill>
                            <a:schemeClr val="dk1"/>
                          </a:solidFill>
                          <a:effectLst/>
                          <a:uFill>
                            <a:solidFill>
                              <a:srgbClr val="000000"/>
                            </a:solidFill>
                          </a:uFill>
                          <a:latin typeface="+mj-lt"/>
                          <a:ea typeface="+mn-ea"/>
                          <a:cs typeface="+mn-cs"/>
                        </a:rPr>
                        <a:t>С</a:t>
                      </a:r>
                    </a:p>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96331">
                <a:tc>
                  <a:txBody>
                    <a:bodyPr/>
                    <a:lstStyle/>
                    <a:p>
                      <a:pPr marL="0" indent="0" algn="just">
                        <a:lnSpc>
                          <a:spcPct val="100000"/>
                        </a:lnSpc>
                        <a:spcAft>
                          <a:spcPts val="0"/>
                        </a:spcAft>
                        <a:tabLst/>
                      </a:pPr>
                      <a:r>
                        <a:rPr lang="ru-RU" sz="1050" b="0" kern="1200" dirty="0" err="1">
                          <a:solidFill>
                            <a:schemeClr val="dk1"/>
                          </a:solidFill>
                          <a:effectLst/>
                          <a:uFill>
                            <a:solidFill>
                              <a:srgbClr val="000000"/>
                            </a:solidFill>
                          </a:uFill>
                          <a:latin typeface="+mj-lt"/>
                          <a:ea typeface="+mn-ea"/>
                          <a:cs typeface="+mn-cs"/>
                        </a:rPr>
                        <a:t>Антикоагулянтная</a:t>
                      </a:r>
                      <a:r>
                        <a:rPr lang="ru-RU" sz="1050" b="0" kern="1200" dirty="0">
                          <a:solidFill>
                            <a:schemeClr val="dk1"/>
                          </a:solidFill>
                          <a:effectLst/>
                          <a:uFill>
                            <a:solidFill>
                              <a:srgbClr val="000000"/>
                            </a:solidFill>
                          </a:uFill>
                          <a:latin typeface="+mj-lt"/>
                          <a:ea typeface="+mn-ea"/>
                          <a:cs typeface="+mn-cs"/>
                        </a:rPr>
                        <a:t> терапия рекомендована беременным женщинам с ФП при наличии высокого риска развития инсульта. Для минимизации тератогенного риска и внутриутробного кровотечения в первом триместре и в течение 2–4 недель до </a:t>
                      </a:r>
                      <a:r>
                        <a:rPr lang="ru-RU" sz="1050" b="0" kern="1200" dirty="0" err="1">
                          <a:solidFill>
                            <a:schemeClr val="dk1"/>
                          </a:solidFill>
                          <a:effectLst/>
                          <a:uFill>
                            <a:solidFill>
                              <a:srgbClr val="000000"/>
                            </a:solidFill>
                          </a:uFill>
                          <a:latin typeface="+mj-lt"/>
                          <a:ea typeface="+mn-ea"/>
                          <a:cs typeface="+mn-cs"/>
                        </a:rPr>
                        <a:t>родоразрешения</a:t>
                      </a:r>
                      <a:r>
                        <a:rPr lang="ru-RU" sz="1050" b="0" kern="1200" dirty="0">
                          <a:solidFill>
                            <a:schemeClr val="dk1"/>
                          </a:solidFill>
                          <a:effectLst/>
                          <a:uFill>
                            <a:solidFill>
                              <a:srgbClr val="000000"/>
                            </a:solidFill>
                          </a:uFill>
                          <a:latin typeface="+mj-lt"/>
                          <a:ea typeface="+mn-ea"/>
                          <a:cs typeface="+mn-cs"/>
                        </a:rPr>
                        <a:t> рекомендуется назначение гепарина и его производных с индивидуальным подбором дозы. В остальное время в период беременности могут быть использованы АВК или гепарин  и его производные</a:t>
                      </a: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 </a:t>
                      </a:r>
                    </a:p>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a:t>
                      </a:r>
                      <a:r>
                        <a:rPr lang="ru-RU" sz="1050" b="0" kern="1200" dirty="0">
                          <a:solidFill>
                            <a:schemeClr val="dk1"/>
                          </a:solidFill>
                          <a:effectLst/>
                          <a:uFill>
                            <a:solidFill>
                              <a:srgbClr val="000000"/>
                            </a:solidFill>
                          </a:uFill>
                          <a:latin typeface="+mj-lt"/>
                          <a:ea typeface="+mn-ea"/>
                          <a:cs typeface="+mn-cs"/>
                        </a:rPr>
                        <a:t>В</a:t>
                      </a:r>
                    </a:p>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256581">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Назначения прямых пероральных антикоагулянтов в период беременности, а также во время ее планирования не рекомендовано</a:t>
                      </a: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IIIC</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256581">
                <a:tc gridSpan="3">
                  <a:txBody>
                    <a:bodyPr/>
                    <a:lstStyle/>
                    <a:p>
                      <a:pPr marL="0" indent="0" algn="l" defTabSz="914400" rtl="0" eaLnBrk="1" latinLnBrk="0" hangingPunct="1">
                        <a:lnSpc>
                          <a:spcPct val="100000"/>
                        </a:lnSpc>
                        <a:spcAft>
                          <a:spcPts val="0"/>
                        </a:spcAft>
                      </a:pPr>
                      <a:r>
                        <a:rPr lang="ru-RU" sz="1200" b="1" kern="1200" dirty="0">
                          <a:ln>
                            <a:noFill/>
                          </a:ln>
                          <a:solidFill>
                            <a:schemeClr val="tx1"/>
                          </a:solidFill>
                          <a:latin typeface="+mj-lt"/>
                          <a:ea typeface="+mn-ea"/>
                          <a:cs typeface="+mn-cs"/>
                        </a:rPr>
                        <a:t>ФП/ТП у спортсменов</a:t>
                      </a: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endParaRPr lang="ru-R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pPr indent="450215" algn="ctr">
                        <a:lnSpc>
                          <a:spcPct val="150000"/>
                        </a:lnSpc>
                        <a:spcAft>
                          <a:spcPts val="0"/>
                        </a:spcAft>
                      </a:pPr>
                      <a:endParaRPr lang="ru-RU" sz="1400" b="0">
                        <a:solidFill>
                          <a:srgbClr val="000000"/>
                        </a:solidFill>
                        <a:effectLst/>
                        <a:uFill>
                          <a:solidFill>
                            <a:srgbClr val="000000"/>
                          </a:solidFill>
                        </a:uFill>
                        <a:latin typeface="Cambria" panose="02040503050406030204" pitchFamily="18" charset="0"/>
                        <a:ea typeface="Arial Unicode MS" panose="020B0604020202020204" pitchFamily="34" charset="-128"/>
                        <a:cs typeface="Arial Unicode MS" panose="020B0604020202020204" pitchFamily="34" charset="-128"/>
                      </a:endParaRPr>
                    </a:p>
                  </a:txBody>
                  <a:tcPr marL="35179" marR="3517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256581">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Рекомендуется разъяснять спортсменам, что длительные интенсивные физические тренировки могут способствовать возникновению ФП</a:t>
                      </a: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2A</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 </a:t>
                      </a:r>
                      <a:r>
                        <a:rPr lang="en-US" sz="1050" b="0" kern="1200" dirty="0">
                          <a:solidFill>
                            <a:schemeClr val="dk1"/>
                          </a:solidFill>
                          <a:effectLst/>
                          <a:uFill>
                            <a:solidFill>
                              <a:srgbClr val="000000"/>
                            </a:solidFill>
                          </a:uFill>
                          <a:latin typeface="+mj-lt"/>
                          <a:ea typeface="+mn-ea"/>
                          <a:cs typeface="+mn-cs"/>
                        </a:rPr>
                        <a:t>I</a:t>
                      </a:r>
                      <a:r>
                        <a:rPr lang="ru-RU" sz="1050" b="0" kern="1200" dirty="0">
                          <a:solidFill>
                            <a:schemeClr val="dk1"/>
                          </a:solidFill>
                          <a:effectLst/>
                          <a:uFill>
                            <a:solidFill>
                              <a:srgbClr val="000000"/>
                            </a:solidFill>
                          </a:uFill>
                          <a:latin typeface="+mj-lt"/>
                          <a:ea typeface="+mn-ea"/>
                          <a:cs typeface="+mn-cs"/>
                        </a:rPr>
                        <a:t>А</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6"/>
                  </a:ext>
                </a:extLst>
              </a:tr>
              <a:tr h="334233">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Абляция субстрата ФП рекомендована для профилактики рецидивов ФП у спортсменов</a:t>
                      </a: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4C</a:t>
                      </a:r>
                      <a:endParaRPr lang="ru-RU" sz="1050" b="0" kern="1200" dirty="0">
                        <a:solidFill>
                          <a:schemeClr val="dk1"/>
                        </a:solidFill>
                        <a:effectLst/>
                        <a:uFill>
                          <a:solidFill>
                            <a:srgbClr val="000000"/>
                          </a:solidFill>
                        </a:uFill>
                        <a:latin typeface="+mj-lt"/>
                        <a:ea typeface="+mn-ea"/>
                        <a:cs typeface="+mn-cs"/>
                      </a:endParaRP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en-US" sz="1050" b="0" kern="1200" dirty="0" err="1">
                          <a:solidFill>
                            <a:schemeClr val="dk1"/>
                          </a:solidFill>
                          <a:effectLst/>
                          <a:uFill>
                            <a:solidFill>
                              <a:srgbClr val="000000"/>
                            </a:solidFill>
                          </a:uFill>
                          <a:latin typeface="+mj-lt"/>
                          <a:ea typeface="+mn-ea"/>
                          <a:cs typeface="+mn-cs"/>
                        </a:rPr>
                        <a:t>IIa</a:t>
                      </a:r>
                      <a:r>
                        <a:rPr lang="ru-RU" sz="1050" b="0" kern="1200" dirty="0">
                          <a:solidFill>
                            <a:schemeClr val="dk1"/>
                          </a:solidFill>
                          <a:effectLst/>
                          <a:uFill>
                            <a:solidFill>
                              <a:srgbClr val="000000"/>
                            </a:solidFill>
                          </a:uFill>
                          <a:latin typeface="+mj-lt"/>
                          <a:ea typeface="+mn-ea"/>
                          <a:cs typeface="+mn-cs"/>
                        </a:rPr>
                        <a:t>В</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7"/>
                  </a:ext>
                </a:extLst>
              </a:tr>
              <a:tr h="334233">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Рекомендовано оценивать частоту желудочковых сокращений во время тренировки у каждого спортсмена с ФП (на основании симптомов и/или по данным суточного </a:t>
                      </a:r>
                      <a:r>
                        <a:rPr lang="ru-RU" sz="1050" b="0" kern="1200" dirty="0" err="1">
                          <a:solidFill>
                            <a:schemeClr val="dk1"/>
                          </a:solidFill>
                          <a:effectLst/>
                          <a:uFill>
                            <a:solidFill>
                              <a:srgbClr val="000000"/>
                            </a:solidFill>
                          </a:uFill>
                          <a:latin typeface="+mj-lt"/>
                          <a:ea typeface="+mn-ea"/>
                          <a:cs typeface="+mn-cs"/>
                        </a:rPr>
                        <a:t>мониторирования</a:t>
                      </a:r>
                      <a:r>
                        <a:rPr lang="ru-RU" sz="1050" b="0" kern="1200" dirty="0">
                          <a:solidFill>
                            <a:schemeClr val="dk1"/>
                          </a:solidFill>
                          <a:effectLst/>
                          <a:uFill>
                            <a:solidFill>
                              <a:srgbClr val="000000"/>
                            </a:solidFill>
                          </a:uFill>
                          <a:latin typeface="+mj-lt"/>
                          <a:ea typeface="+mn-ea"/>
                          <a:cs typeface="+mn-cs"/>
                        </a:rPr>
                        <a:t>) с последующим достижением целевых значений</a:t>
                      </a: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 </a:t>
                      </a:r>
                      <a:r>
                        <a:rPr lang="en-US" sz="1050" b="0" kern="1200" dirty="0" err="1">
                          <a:solidFill>
                            <a:schemeClr val="dk1"/>
                          </a:solidFill>
                          <a:effectLst/>
                          <a:uFill>
                            <a:solidFill>
                              <a:srgbClr val="000000"/>
                            </a:solidFill>
                          </a:uFill>
                          <a:latin typeface="+mj-lt"/>
                          <a:ea typeface="+mn-ea"/>
                          <a:cs typeface="+mn-cs"/>
                        </a:rPr>
                        <a:t>IIa</a:t>
                      </a:r>
                      <a:r>
                        <a:rPr lang="ru-RU" sz="1050" b="0" kern="1200" dirty="0">
                          <a:solidFill>
                            <a:schemeClr val="dk1"/>
                          </a:solidFill>
                          <a:effectLst/>
                          <a:uFill>
                            <a:solidFill>
                              <a:srgbClr val="000000"/>
                            </a:solidFill>
                          </a:uFill>
                          <a:latin typeface="+mj-lt"/>
                          <a:ea typeface="+mn-ea"/>
                          <a:cs typeface="+mn-cs"/>
                        </a:rPr>
                        <a:t>С</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8"/>
                  </a:ext>
                </a:extLst>
              </a:tr>
              <a:tr h="334233">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После приема </a:t>
                      </a:r>
                      <a:r>
                        <a:rPr lang="ru-RU" sz="1050" b="0" kern="1200" dirty="0" err="1">
                          <a:solidFill>
                            <a:schemeClr val="dk1"/>
                          </a:solidFill>
                          <a:effectLst/>
                          <a:uFill>
                            <a:solidFill>
                              <a:srgbClr val="000000"/>
                            </a:solidFill>
                          </a:uFill>
                          <a:latin typeface="+mj-lt"/>
                          <a:ea typeface="+mn-ea"/>
                          <a:cs typeface="+mn-cs"/>
                        </a:rPr>
                        <a:t>таблетированных</a:t>
                      </a:r>
                      <a:r>
                        <a:rPr lang="ru-RU" sz="1050" b="0" kern="1200" dirty="0">
                          <a:solidFill>
                            <a:schemeClr val="dk1"/>
                          </a:solidFill>
                          <a:effectLst/>
                          <a:uFill>
                            <a:solidFill>
                              <a:srgbClr val="000000"/>
                            </a:solidFill>
                          </a:uFill>
                          <a:latin typeface="+mj-lt"/>
                          <a:ea typeface="+mn-ea"/>
                          <a:cs typeface="+mn-cs"/>
                        </a:rPr>
                        <a:t> средств </a:t>
                      </a:r>
                      <a:r>
                        <a:rPr lang="ru-RU" sz="1050" b="0" kern="1200" dirty="0" err="1">
                          <a:solidFill>
                            <a:schemeClr val="dk1"/>
                          </a:solidFill>
                          <a:effectLst/>
                          <a:uFill>
                            <a:solidFill>
                              <a:srgbClr val="000000"/>
                            </a:solidFill>
                          </a:uFill>
                          <a:latin typeface="+mj-lt"/>
                          <a:ea typeface="+mn-ea"/>
                          <a:cs typeface="+mn-cs"/>
                        </a:rPr>
                        <a:t>пропафенона</a:t>
                      </a:r>
                      <a:r>
                        <a:rPr lang="ru-RU" sz="1050" b="0" kern="1200" dirty="0">
                          <a:solidFill>
                            <a:schemeClr val="dk1"/>
                          </a:solidFill>
                          <a:effectLst/>
                          <a:uFill>
                            <a:solidFill>
                              <a:srgbClr val="000000"/>
                            </a:solidFill>
                          </a:uFill>
                          <a:latin typeface="+mj-lt"/>
                          <a:ea typeface="+mn-ea"/>
                          <a:cs typeface="+mn-cs"/>
                        </a:rPr>
                        <a:t>, пациентам рекомендовано воздерживаться от спортивных нагрузок на время, пока сохраняется ФП и далее до двух периодов полураспада антиаритмического препарата</a:t>
                      </a:r>
                    </a:p>
                  </a:txBody>
                  <a:tcPr marL="72000" marR="72000" marT="36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4C</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 </a:t>
                      </a:r>
                      <a:r>
                        <a:rPr lang="en-US" sz="1050" b="0" kern="1200" dirty="0" err="1">
                          <a:solidFill>
                            <a:schemeClr val="dk1"/>
                          </a:solidFill>
                          <a:effectLst/>
                          <a:uFill>
                            <a:solidFill>
                              <a:srgbClr val="000000"/>
                            </a:solidFill>
                          </a:uFill>
                          <a:latin typeface="+mj-lt"/>
                          <a:ea typeface="+mn-ea"/>
                          <a:cs typeface="+mn-cs"/>
                        </a:rPr>
                        <a:t>IIa</a:t>
                      </a:r>
                      <a:r>
                        <a:rPr lang="ru-RU" sz="1050" b="0" kern="1200" dirty="0">
                          <a:solidFill>
                            <a:schemeClr val="dk1"/>
                          </a:solidFill>
                          <a:effectLst/>
                          <a:uFill>
                            <a:solidFill>
                              <a:srgbClr val="000000"/>
                            </a:solidFill>
                          </a:uFill>
                          <a:latin typeface="+mj-lt"/>
                          <a:ea typeface="+mn-ea"/>
                          <a:cs typeface="+mn-cs"/>
                        </a:rPr>
                        <a:t>С</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9"/>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0" y="2"/>
            <a:ext cx="4788024" cy="78739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01452" y="51470"/>
            <a:ext cx="7166892" cy="646331"/>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Фибрилляция и трепетание предсердий </a:t>
            </a:r>
            <a:r>
              <a:rPr lang="ru-RU" sz="1800" b="1" dirty="0">
                <a:solidFill>
                  <a:srgbClr val="005DAC"/>
                </a:solidFill>
                <a:latin typeface="Calibri" panose="020F0502020204030204" pitchFamily="34" charset="0"/>
              </a:rPr>
              <a:t/>
            </a:r>
            <a:br>
              <a:rPr lang="ru-RU" sz="1800" b="1" dirty="0">
                <a:solidFill>
                  <a:srgbClr val="005DAC"/>
                </a:solidFill>
                <a:latin typeface="Calibri" panose="020F0502020204030204" pitchFamily="34" charset="0"/>
              </a:rPr>
            </a:br>
            <a:r>
              <a:rPr lang="ru-RU" sz="1800" b="1" dirty="0">
                <a:solidFill>
                  <a:srgbClr val="005DAC"/>
                </a:solidFill>
                <a:latin typeface="Calibri" panose="020F0502020204030204" pitchFamily="34" charset="0"/>
              </a:rPr>
              <a:t>у </a:t>
            </a:r>
            <a:r>
              <a:rPr lang="ru-RU" sz="1800" b="1" dirty="0">
                <a:solidFill>
                  <a:srgbClr val="005DAC"/>
                </a:solidFill>
                <a:latin typeface="Calibri" panose="020F0502020204030204" pitchFamily="34" charset="0"/>
              </a:rPr>
              <a:t>особых категорий пациентов</a:t>
            </a: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376782595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6"/>
          <p:cNvGraphicFramePr>
            <a:graphicFrameLocks noGrp="1"/>
          </p:cNvGraphicFramePr>
          <p:nvPr>
            <p:ph idx="1"/>
            <p:extLst>
              <p:ext uri="{D42A27DB-BD31-4B8C-83A1-F6EECF244321}">
                <p14:modId xmlns:p14="http://schemas.microsoft.com/office/powerpoint/2010/main" val="3842566595"/>
              </p:ext>
            </p:extLst>
          </p:nvPr>
        </p:nvGraphicFramePr>
        <p:xfrm>
          <a:off x="539551" y="958734"/>
          <a:ext cx="7920880" cy="3092040"/>
        </p:xfrm>
        <a:graphic>
          <a:graphicData uri="http://schemas.openxmlformats.org/drawingml/2006/table">
            <a:tbl>
              <a:tblPr firstRow="1" bandRow="1">
                <a:tableStyleId>{B301B821-A1FF-4177-AEE7-76D212191A09}</a:tableStyleId>
              </a:tblPr>
              <a:tblGrid>
                <a:gridCol w="6910125">
                  <a:extLst>
                    <a:ext uri="{9D8B030D-6E8A-4147-A177-3AD203B41FA5}">
                      <a16:colId xmlns:a16="http://schemas.microsoft.com/office/drawing/2014/main" val="20000"/>
                    </a:ext>
                  </a:extLst>
                </a:gridCol>
                <a:gridCol w="558394">
                  <a:extLst>
                    <a:ext uri="{9D8B030D-6E8A-4147-A177-3AD203B41FA5}">
                      <a16:colId xmlns:a16="http://schemas.microsoft.com/office/drawing/2014/main" val="20001"/>
                    </a:ext>
                  </a:extLst>
                </a:gridCol>
                <a:gridCol w="452361">
                  <a:extLst>
                    <a:ext uri="{9D8B030D-6E8A-4147-A177-3AD203B41FA5}">
                      <a16:colId xmlns:a16="http://schemas.microsoft.com/office/drawing/2014/main" val="20002"/>
                    </a:ext>
                  </a:extLst>
                </a:gridCol>
              </a:tblGrid>
              <a:tr h="11530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139769">
                <a:tc gridSpan="3">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 ФП/ТП у взрослых пациентов с врожденными пороками сердца</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endParaRPr lang="ru-R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pPr indent="450215" algn="ctr">
                        <a:lnSpc>
                          <a:spcPct val="150000"/>
                        </a:lnSpc>
                        <a:spcAft>
                          <a:spcPts val="0"/>
                        </a:spcAft>
                      </a:pPr>
                      <a:endParaRPr lang="ru-RU" sz="1500" b="1" dirty="0">
                        <a:solidFill>
                          <a:srgbClr val="000000"/>
                        </a:solidFill>
                        <a:effectLst/>
                        <a:uFill>
                          <a:solidFill>
                            <a:srgbClr val="000000"/>
                          </a:solidFill>
                        </a:uFill>
                        <a:latin typeface="Cambria" panose="02040503050406030204" pitchFamily="18" charset="0"/>
                        <a:ea typeface="Arial Unicode MS" panose="020B0604020202020204" pitchFamily="34" charset="-128"/>
                        <a:cs typeface="Arial Unicode MS" panose="020B0604020202020204" pitchFamily="34" charset="-128"/>
                      </a:endParaRPr>
                    </a:p>
                  </a:txBody>
                  <a:tcPr marL="51115" marR="51115"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256581">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Закрытие дефектов </a:t>
                      </a:r>
                      <a:r>
                        <a:rPr lang="ru-RU" sz="1050" b="0" kern="1200" dirty="0" err="1">
                          <a:solidFill>
                            <a:schemeClr val="dk1"/>
                          </a:solidFill>
                          <a:effectLst/>
                          <a:uFill>
                            <a:solidFill>
                              <a:srgbClr val="000000"/>
                            </a:solidFill>
                          </a:uFill>
                          <a:latin typeface="+mj-lt"/>
                          <a:ea typeface="+mn-ea"/>
                          <a:cs typeface="+mn-cs"/>
                        </a:rPr>
                        <a:t>межпредсердной</a:t>
                      </a:r>
                      <a:r>
                        <a:rPr lang="ru-RU" sz="1050" b="0" kern="1200" dirty="0">
                          <a:solidFill>
                            <a:schemeClr val="dk1"/>
                          </a:solidFill>
                          <a:effectLst/>
                          <a:uFill>
                            <a:solidFill>
                              <a:srgbClr val="000000"/>
                            </a:solidFill>
                          </a:uFill>
                          <a:latin typeface="+mj-lt"/>
                          <a:ea typeface="+mn-ea"/>
                          <a:cs typeface="+mn-cs"/>
                        </a:rPr>
                        <a:t> перегородки рекомендовано в возрасте до 40 лет с целью снижения риска возникновения ТП и ФП</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en-US" sz="1050" b="0" kern="1200" dirty="0" err="1">
                          <a:solidFill>
                            <a:schemeClr val="dk1"/>
                          </a:solidFill>
                          <a:effectLst/>
                          <a:uFill>
                            <a:solidFill>
                              <a:srgbClr val="000000"/>
                            </a:solidFill>
                          </a:uFill>
                          <a:latin typeface="+mj-lt"/>
                          <a:ea typeface="+mn-ea"/>
                          <a:cs typeface="+mn-cs"/>
                        </a:rPr>
                        <a:t>IIa</a:t>
                      </a:r>
                      <a:r>
                        <a:rPr lang="ru-RU" sz="1050" b="0" kern="1200" dirty="0">
                          <a:solidFill>
                            <a:schemeClr val="dk1"/>
                          </a:solidFill>
                          <a:effectLst/>
                          <a:uFill>
                            <a:solidFill>
                              <a:srgbClr val="000000"/>
                            </a:solidFill>
                          </a:uFill>
                          <a:latin typeface="+mj-lt"/>
                          <a:ea typeface="+mn-ea"/>
                          <a:cs typeface="+mn-cs"/>
                        </a:rPr>
                        <a:t>С</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396331">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У пациентов с </a:t>
                      </a:r>
                      <a:r>
                        <a:rPr lang="ru-RU" sz="1050" b="0" kern="1200" dirty="0" err="1">
                          <a:solidFill>
                            <a:schemeClr val="dk1"/>
                          </a:solidFill>
                          <a:effectLst/>
                          <a:uFill>
                            <a:solidFill>
                              <a:srgbClr val="000000"/>
                            </a:solidFill>
                          </a:uFill>
                          <a:latin typeface="+mj-lt"/>
                          <a:ea typeface="+mn-ea"/>
                          <a:cs typeface="+mn-cs"/>
                        </a:rPr>
                        <a:t>симптомными</a:t>
                      </a:r>
                      <a:r>
                        <a:rPr lang="ru-RU" sz="1050" b="0" kern="1200" dirty="0">
                          <a:solidFill>
                            <a:schemeClr val="dk1"/>
                          </a:solidFill>
                          <a:effectLst/>
                          <a:uFill>
                            <a:solidFill>
                              <a:srgbClr val="000000"/>
                            </a:solidFill>
                          </a:uFill>
                          <a:latin typeface="+mj-lt"/>
                          <a:ea typeface="+mn-ea"/>
                          <a:cs typeface="+mn-cs"/>
                        </a:rPr>
                        <a:t> предсердными </a:t>
                      </a:r>
                      <a:r>
                        <a:rPr lang="ru-RU" sz="1050" b="0" kern="1200" dirty="0" err="1">
                          <a:solidFill>
                            <a:schemeClr val="dk1"/>
                          </a:solidFill>
                          <a:effectLst/>
                          <a:uFill>
                            <a:solidFill>
                              <a:srgbClr val="000000"/>
                            </a:solidFill>
                          </a:uFill>
                          <a:latin typeface="+mj-lt"/>
                          <a:ea typeface="+mn-ea"/>
                          <a:cs typeface="+mn-cs"/>
                        </a:rPr>
                        <a:t>тахиаритмиями</a:t>
                      </a:r>
                      <a:r>
                        <a:rPr lang="ru-RU" sz="1050" b="0" kern="1200" dirty="0">
                          <a:solidFill>
                            <a:schemeClr val="dk1"/>
                          </a:solidFill>
                          <a:effectLst/>
                          <a:uFill>
                            <a:solidFill>
                              <a:srgbClr val="000000"/>
                            </a:solidFill>
                          </a:uFill>
                          <a:latin typeface="+mj-lt"/>
                          <a:ea typeface="+mn-ea"/>
                          <a:cs typeface="+mn-cs"/>
                        </a:rPr>
                        <a:t> в анамнезе и показаниями к хирургической коррекции дефекта </a:t>
                      </a:r>
                      <a:r>
                        <a:rPr lang="ru-RU" sz="1050" b="0" kern="1200" dirty="0" err="1">
                          <a:solidFill>
                            <a:schemeClr val="dk1"/>
                          </a:solidFill>
                          <a:effectLst/>
                          <a:uFill>
                            <a:solidFill>
                              <a:srgbClr val="000000"/>
                            </a:solidFill>
                          </a:uFill>
                          <a:latin typeface="+mj-lt"/>
                          <a:ea typeface="+mn-ea"/>
                          <a:cs typeface="+mn-cs"/>
                        </a:rPr>
                        <a:t>межпредсердной</a:t>
                      </a:r>
                      <a:r>
                        <a:rPr lang="ru-RU" sz="1050" b="0" kern="1200" dirty="0">
                          <a:solidFill>
                            <a:schemeClr val="dk1"/>
                          </a:solidFill>
                          <a:effectLst/>
                          <a:uFill>
                            <a:solidFill>
                              <a:srgbClr val="000000"/>
                            </a:solidFill>
                          </a:uFill>
                          <a:latin typeface="+mj-lt"/>
                          <a:ea typeface="+mn-ea"/>
                          <a:cs typeface="+mn-cs"/>
                        </a:rPr>
                        <a:t> перегородки рекомендуется оценить возможность абляции ФП во время хирургического лечения порока</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4C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 </a:t>
                      </a:r>
                    </a:p>
                    <a:p>
                      <a:pPr indent="0" algn="ctr">
                        <a:lnSpc>
                          <a:spcPct val="100000"/>
                        </a:lnSpc>
                        <a:spcAft>
                          <a:spcPts val="0"/>
                        </a:spcAft>
                      </a:pPr>
                      <a:r>
                        <a:rPr lang="en-US" sz="1050" b="0" kern="1200" dirty="0" err="1" smtClean="0">
                          <a:solidFill>
                            <a:schemeClr val="dk1"/>
                          </a:solidFill>
                          <a:effectLst/>
                          <a:uFill>
                            <a:solidFill>
                              <a:srgbClr val="000000"/>
                            </a:solidFill>
                          </a:uFill>
                          <a:latin typeface="+mj-lt"/>
                          <a:ea typeface="+mn-ea"/>
                          <a:cs typeface="+mn-cs"/>
                        </a:rPr>
                        <a:t>IIa</a:t>
                      </a:r>
                      <a:r>
                        <a:rPr lang="ru-RU" sz="1050" b="0" kern="1200" dirty="0">
                          <a:solidFill>
                            <a:schemeClr val="dk1"/>
                          </a:solidFill>
                          <a:effectLst/>
                          <a:uFill>
                            <a:solidFill>
                              <a:srgbClr val="000000"/>
                            </a:solidFill>
                          </a:uFill>
                          <a:latin typeface="+mj-lt"/>
                          <a:ea typeface="+mn-ea"/>
                          <a:cs typeface="+mn-cs"/>
                        </a:rPr>
                        <a:t>С</a:t>
                      </a:r>
                    </a:p>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256581">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Целесообразность хирургического лечения ФП (операция «лабиринт») рекомендовано оценить у пациентов с </a:t>
                      </a:r>
                      <a:r>
                        <a:rPr lang="ru-RU" sz="1050" b="0" kern="1200" dirty="0" err="1">
                          <a:solidFill>
                            <a:schemeClr val="dk1"/>
                          </a:solidFill>
                          <a:effectLst/>
                          <a:uFill>
                            <a:solidFill>
                              <a:srgbClr val="000000"/>
                            </a:solidFill>
                          </a:uFill>
                          <a:latin typeface="+mj-lt"/>
                          <a:ea typeface="+mn-ea"/>
                          <a:cs typeface="+mn-cs"/>
                        </a:rPr>
                        <a:t>симптомной</a:t>
                      </a:r>
                      <a:r>
                        <a:rPr lang="ru-RU" sz="1050" b="0" kern="1200" dirty="0">
                          <a:solidFill>
                            <a:schemeClr val="dk1"/>
                          </a:solidFill>
                          <a:effectLst/>
                          <a:uFill>
                            <a:solidFill>
                              <a:srgbClr val="000000"/>
                            </a:solidFill>
                          </a:uFill>
                          <a:latin typeface="+mj-lt"/>
                          <a:ea typeface="+mn-ea"/>
                          <a:cs typeface="+mn-cs"/>
                        </a:rPr>
                        <a:t> ФП, которым планируется хирургическая коррекция ВПС</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4C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en-US" sz="1050" b="0" kern="1200" dirty="0" err="1" smtClean="0">
                          <a:solidFill>
                            <a:schemeClr val="dk1"/>
                          </a:solidFill>
                          <a:effectLst/>
                          <a:uFill>
                            <a:solidFill>
                              <a:srgbClr val="000000"/>
                            </a:solidFill>
                          </a:uFill>
                          <a:latin typeface="+mj-lt"/>
                          <a:ea typeface="+mn-ea"/>
                          <a:cs typeface="+mn-cs"/>
                        </a:rPr>
                        <a:t>IIa</a:t>
                      </a:r>
                      <a:r>
                        <a:rPr lang="ru-RU" sz="1050" b="0" kern="1200" dirty="0">
                          <a:solidFill>
                            <a:schemeClr val="dk1"/>
                          </a:solidFill>
                          <a:effectLst/>
                          <a:uFill>
                            <a:solidFill>
                              <a:srgbClr val="000000"/>
                            </a:solidFill>
                          </a:uFill>
                          <a:latin typeface="+mj-lt"/>
                          <a:ea typeface="+mn-ea"/>
                          <a:cs typeface="+mn-cs"/>
                        </a:rPr>
                        <a:t>С</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334233">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Рекомендовано назначение </a:t>
                      </a:r>
                      <a:r>
                        <a:rPr lang="ru-RU" sz="1050" b="0" kern="1200" dirty="0" err="1">
                          <a:solidFill>
                            <a:schemeClr val="dk1"/>
                          </a:solidFill>
                          <a:effectLst/>
                          <a:uFill>
                            <a:solidFill>
                              <a:srgbClr val="000000"/>
                            </a:solidFill>
                          </a:uFill>
                          <a:latin typeface="+mj-lt"/>
                          <a:ea typeface="+mn-ea"/>
                          <a:cs typeface="+mn-cs"/>
                        </a:rPr>
                        <a:t>антикоагулянтной</a:t>
                      </a:r>
                      <a:r>
                        <a:rPr lang="ru-RU" sz="1050" b="0" kern="1200" dirty="0">
                          <a:solidFill>
                            <a:schemeClr val="dk1"/>
                          </a:solidFill>
                          <a:effectLst/>
                          <a:uFill>
                            <a:solidFill>
                              <a:srgbClr val="000000"/>
                            </a:solidFill>
                          </a:uFill>
                          <a:latin typeface="+mj-lt"/>
                          <a:ea typeface="+mn-ea"/>
                          <a:cs typeface="+mn-cs"/>
                        </a:rPr>
                        <a:t> </a:t>
                      </a:r>
                      <a:r>
                        <a:rPr lang="ru-RU" sz="1050" b="0" kern="1200" dirty="0" err="1">
                          <a:solidFill>
                            <a:schemeClr val="dk1"/>
                          </a:solidFill>
                          <a:effectLst/>
                          <a:uFill>
                            <a:solidFill>
                              <a:srgbClr val="000000"/>
                            </a:solidFill>
                          </a:uFill>
                          <a:latin typeface="+mj-lt"/>
                          <a:ea typeface="+mn-ea"/>
                          <a:cs typeface="+mn-cs"/>
                        </a:rPr>
                        <a:t>теарпии</a:t>
                      </a:r>
                      <a:r>
                        <a:rPr lang="ru-RU" sz="1050" b="0" kern="1200" dirty="0">
                          <a:solidFill>
                            <a:schemeClr val="dk1"/>
                          </a:solidFill>
                          <a:effectLst/>
                          <a:uFill>
                            <a:solidFill>
                              <a:srgbClr val="000000"/>
                            </a:solidFill>
                          </a:uFill>
                          <a:latin typeface="+mj-lt"/>
                          <a:ea typeface="+mn-ea"/>
                          <a:cs typeface="+mn-cs"/>
                        </a:rPr>
                        <a:t> у всех взрослых пациентов с ФП и/или ТП или предсердными тахикардиями после шунтирующих операций при ВПС, при наличии цианоза, после паллиативной операции </a:t>
                      </a:r>
                      <a:r>
                        <a:rPr lang="ru-RU" sz="1050" b="0" kern="1200" dirty="0" err="1">
                          <a:solidFill>
                            <a:schemeClr val="dk1"/>
                          </a:solidFill>
                          <a:effectLst/>
                          <a:uFill>
                            <a:solidFill>
                              <a:srgbClr val="000000"/>
                            </a:solidFill>
                          </a:uFill>
                          <a:latin typeface="+mj-lt"/>
                          <a:ea typeface="+mn-ea"/>
                          <a:cs typeface="+mn-cs"/>
                        </a:rPr>
                        <a:t>Фонтена</a:t>
                      </a:r>
                      <a:r>
                        <a:rPr lang="ru-RU" sz="1050" b="0" kern="1200" dirty="0">
                          <a:solidFill>
                            <a:schemeClr val="dk1"/>
                          </a:solidFill>
                          <a:effectLst/>
                          <a:uFill>
                            <a:solidFill>
                              <a:srgbClr val="000000"/>
                            </a:solidFill>
                          </a:uFill>
                          <a:latin typeface="+mj-lt"/>
                          <a:ea typeface="+mn-ea"/>
                          <a:cs typeface="+mn-cs"/>
                        </a:rPr>
                        <a:t> или при системном ПЖ. При остальных ВПС </a:t>
                      </a:r>
                      <a:r>
                        <a:rPr lang="ru-RU" sz="1050" b="0" kern="1200" dirty="0" err="1">
                          <a:solidFill>
                            <a:schemeClr val="dk1"/>
                          </a:solidFill>
                          <a:effectLst/>
                          <a:uFill>
                            <a:solidFill>
                              <a:srgbClr val="000000"/>
                            </a:solidFill>
                          </a:uFill>
                          <a:latin typeface="+mj-lt"/>
                          <a:ea typeface="+mn-ea"/>
                          <a:cs typeface="+mn-cs"/>
                        </a:rPr>
                        <a:t>антикоагулянтная</a:t>
                      </a:r>
                      <a:r>
                        <a:rPr lang="ru-RU" sz="1050" b="0" kern="1200" dirty="0">
                          <a:solidFill>
                            <a:schemeClr val="dk1"/>
                          </a:solidFill>
                          <a:effectLst/>
                          <a:uFill>
                            <a:solidFill>
                              <a:srgbClr val="000000"/>
                            </a:solidFill>
                          </a:uFill>
                          <a:latin typeface="+mj-lt"/>
                          <a:ea typeface="+mn-ea"/>
                          <a:cs typeface="+mn-cs"/>
                        </a:rPr>
                        <a:t> терапия назначается при количестве баллов по шкале </a:t>
                      </a:r>
                      <a:br>
                        <a:rPr lang="ru-RU" sz="1050" b="0" kern="1200" dirty="0">
                          <a:solidFill>
                            <a:schemeClr val="dk1"/>
                          </a:solidFill>
                          <a:effectLst/>
                          <a:uFill>
                            <a:solidFill>
                              <a:srgbClr val="000000"/>
                            </a:solidFill>
                          </a:uFill>
                          <a:latin typeface="+mj-lt"/>
                          <a:ea typeface="+mn-ea"/>
                          <a:cs typeface="+mn-cs"/>
                        </a:rPr>
                      </a:br>
                      <a:r>
                        <a:rPr lang="ru-RU" sz="1050" b="0" kern="1200" dirty="0">
                          <a:solidFill>
                            <a:schemeClr val="dk1"/>
                          </a:solidFill>
                          <a:effectLst/>
                          <a:uFill>
                            <a:solidFill>
                              <a:srgbClr val="000000"/>
                            </a:solidFill>
                          </a:uFill>
                          <a:latin typeface="+mj-lt"/>
                          <a:ea typeface="+mn-ea"/>
                          <a:cs typeface="+mn-cs"/>
                        </a:rPr>
                        <a:t>CHA2DS2-VASc ≥1</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 </a:t>
                      </a:r>
                    </a:p>
                    <a:p>
                      <a:pPr indent="0" algn="ctr">
                        <a:lnSpc>
                          <a:spcPct val="100000"/>
                        </a:lnSpc>
                        <a:spcAft>
                          <a:spcPts val="0"/>
                        </a:spcAft>
                      </a:pPr>
                      <a:r>
                        <a:rPr lang="en-US" sz="1050" b="0" kern="1200" dirty="0" err="1">
                          <a:solidFill>
                            <a:schemeClr val="dk1"/>
                          </a:solidFill>
                          <a:effectLst/>
                          <a:uFill>
                            <a:solidFill>
                              <a:srgbClr val="000000"/>
                            </a:solidFill>
                          </a:uFill>
                          <a:latin typeface="+mj-lt"/>
                          <a:ea typeface="+mn-ea"/>
                          <a:cs typeface="+mn-cs"/>
                        </a:rPr>
                        <a:t>IIa</a:t>
                      </a:r>
                      <a:r>
                        <a:rPr lang="ru-RU" sz="1050" b="0" kern="1200" dirty="0">
                          <a:solidFill>
                            <a:schemeClr val="dk1"/>
                          </a:solidFill>
                          <a:effectLst/>
                          <a:uFill>
                            <a:solidFill>
                              <a:srgbClr val="000000"/>
                            </a:solidFill>
                          </a:uFill>
                          <a:latin typeface="+mj-lt"/>
                          <a:ea typeface="+mn-ea"/>
                          <a:cs typeface="+mn-cs"/>
                        </a:rPr>
                        <a:t>С</a:t>
                      </a:r>
                    </a:p>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334233">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Выполнение </a:t>
                      </a:r>
                      <a:r>
                        <a:rPr lang="ru-RU" sz="1050" b="0" kern="1200" dirty="0" err="1">
                          <a:solidFill>
                            <a:schemeClr val="dk1"/>
                          </a:solidFill>
                          <a:effectLst/>
                          <a:uFill>
                            <a:solidFill>
                              <a:srgbClr val="000000"/>
                            </a:solidFill>
                          </a:uFill>
                          <a:latin typeface="+mj-lt"/>
                          <a:ea typeface="+mn-ea"/>
                          <a:cs typeface="+mn-cs"/>
                        </a:rPr>
                        <a:t>катетерной</a:t>
                      </a:r>
                      <a:r>
                        <a:rPr lang="ru-RU" sz="1050" b="0" kern="1200" dirty="0">
                          <a:solidFill>
                            <a:schemeClr val="dk1"/>
                          </a:solidFill>
                          <a:effectLst/>
                          <a:uFill>
                            <a:solidFill>
                              <a:srgbClr val="000000"/>
                            </a:solidFill>
                          </a:uFill>
                          <a:latin typeface="+mj-lt"/>
                          <a:ea typeface="+mn-ea"/>
                          <a:cs typeface="+mn-cs"/>
                        </a:rPr>
                        <a:t> абляции предсердных аритмий рекомендовано в том случае, если она выполняется в специализированных центрах</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0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 </a:t>
                      </a:r>
                      <a:r>
                        <a:rPr lang="en-US" sz="1050" b="0" kern="1200" dirty="0" err="1">
                          <a:solidFill>
                            <a:schemeClr val="dk1"/>
                          </a:solidFill>
                          <a:effectLst/>
                          <a:uFill>
                            <a:solidFill>
                              <a:srgbClr val="000000"/>
                            </a:solidFill>
                          </a:uFill>
                          <a:latin typeface="+mj-lt"/>
                          <a:ea typeface="+mn-ea"/>
                          <a:cs typeface="+mn-cs"/>
                        </a:rPr>
                        <a:t>IIa</a:t>
                      </a:r>
                      <a:r>
                        <a:rPr lang="ru-RU" sz="1050" b="0" kern="1200" dirty="0">
                          <a:solidFill>
                            <a:schemeClr val="dk1"/>
                          </a:solidFill>
                          <a:effectLst/>
                          <a:uFill>
                            <a:solidFill>
                              <a:srgbClr val="000000"/>
                            </a:solidFill>
                          </a:uFill>
                          <a:latin typeface="+mj-lt"/>
                          <a:ea typeface="+mn-ea"/>
                          <a:cs typeface="+mn-cs"/>
                        </a:rPr>
                        <a:t>С</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6"/>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0" y="2"/>
            <a:ext cx="4788024" cy="78739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01452" y="51470"/>
            <a:ext cx="7166892" cy="646331"/>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Фибрилляция и трепетание предсердий </a:t>
            </a:r>
            <a:r>
              <a:rPr lang="ru-RU" sz="1800" b="1" dirty="0">
                <a:solidFill>
                  <a:srgbClr val="005DAC"/>
                </a:solidFill>
                <a:latin typeface="Calibri" panose="020F0502020204030204" pitchFamily="34" charset="0"/>
              </a:rPr>
              <a:t/>
            </a:r>
            <a:br>
              <a:rPr lang="ru-RU" sz="1800" b="1" dirty="0">
                <a:solidFill>
                  <a:srgbClr val="005DAC"/>
                </a:solidFill>
                <a:latin typeface="Calibri" panose="020F0502020204030204" pitchFamily="34" charset="0"/>
              </a:rPr>
            </a:br>
            <a:r>
              <a:rPr lang="ru-RU" sz="1800" b="1" dirty="0">
                <a:solidFill>
                  <a:srgbClr val="005DAC"/>
                </a:solidFill>
                <a:latin typeface="Calibri" panose="020F0502020204030204" pitchFamily="34" charset="0"/>
              </a:rPr>
              <a:t>у </a:t>
            </a:r>
            <a:r>
              <a:rPr lang="ru-RU" sz="1800" b="1" dirty="0">
                <a:solidFill>
                  <a:srgbClr val="005DAC"/>
                </a:solidFill>
                <a:latin typeface="Calibri" panose="020F0502020204030204" pitchFamily="34" charset="0"/>
              </a:rPr>
              <a:t>особых категорий пациентов</a:t>
            </a: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164146737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6"/>
          <p:cNvGraphicFramePr>
            <a:graphicFrameLocks noGrp="1"/>
          </p:cNvGraphicFramePr>
          <p:nvPr>
            <p:ph idx="1"/>
            <p:extLst>
              <p:ext uri="{D42A27DB-BD31-4B8C-83A1-F6EECF244321}">
                <p14:modId xmlns:p14="http://schemas.microsoft.com/office/powerpoint/2010/main" val="74589865"/>
              </p:ext>
            </p:extLst>
          </p:nvPr>
        </p:nvGraphicFramePr>
        <p:xfrm>
          <a:off x="539551" y="958735"/>
          <a:ext cx="7920880" cy="3997440"/>
        </p:xfrm>
        <a:graphic>
          <a:graphicData uri="http://schemas.openxmlformats.org/drawingml/2006/table">
            <a:tbl>
              <a:tblPr firstRow="1" bandRow="1">
                <a:tableStyleId>{B301B821-A1FF-4177-AEE7-76D212191A09}</a:tableStyleId>
              </a:tblPr>
              <a:tblGrid>
                <a:gridCol w="6801049">
                  <a:extLst>
                    <a:ext uri="{9D8B030D-6E8A-4147-A177-3AD203B41FA5}">
                      <a16:colId xmlns:a16="http://schemas.microsoft.com/office/drawing/2014/main" val="20000"/>
                    </a:ext>
                  </a:extLst>
                </a:gridCol>
                <a:gridCol w="109076">
                  <a:extLst>
                    <a:ext uri="{9D8B030D-6E8A-4147-A177-3AD203B41FA5}">
                      <a16:colId xmlns:a16="http://schemas.microsoft.com/office/drawing/2014/main" val="20002"/>
                    </a:ext>
                  </a:extLst>
                </a:gridCol>
                <a:gridCol w="558394">
                  <a:extLst>
                    <a:ext uri="{9D8B030D-6E8A-4147-A177-3AD203B41FA5}">
                      <a16:colId xmlns:a16="http://schemas.microsoft.com/office/drawing/2014/main" val="20001"/>
                    </a:ext>
                  </a:extLst>
                </a:gridCol>
                <a:gridCol w="452361">
                  <a:extLst>
                    <a:ext uri="{9D8B030D-6E8A-4147-A177-3AD203B41FA5}">
                      <a16:colId xmlns:a16="http://schemas.microsoft.com/office/drawing/2014/main" val="20003"/>
                    </a:ext>
                  </a:extLst>
                </a:gridCol>
              </a:tblGrid>
              <a:tr h="100847">
                <a:tc>
                  <a:txBody>
                    <a:bodyPr/>
                    <a:lstStyle/>
                    <a:p>
                      <a:pPr indent="0" algn="ctr">
                        <a:lnSpc>
                          <a:spcPct val="100000"/>
                        </a:lnSpc>
                      </a:pPr>
                      <a:r>
                        <a:rPr lang="ru-RU" sz="1200" b="1" kern="1200" dirty="0">
                          <a:ln>
                            <a:noFill/>
                          </a:ln>
                          <a:solidFill>
                            <a:schemeClr val="lt1"/>
                          </a:solidFill>
                          <a:latin typeface="Calibri" panose="020F0502020204030204" pitchFamily="34" charset="0"/>
                          <a:ea typeface="+mn-ea"/>
                          <a:cs typeface="+mn-cs"/>
                        </a:rPr>
                        <a:t>Рекомендации</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gridSpan="2">
                  <a:txBody>
                    <a:bodyPr/>
                    <a:lstStyle/>
                    <a:p>
                      <a:pPr indent="0" algn="ctr">
                        <a:lnSpc>
                          <a:spcPct val="100000"/>
                        </a:lnSpc>
                      </a:pP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pPr indent="0" algn="ctr">
                        <a:lnSpc>
                          <a:spcPct val="100000"/>
                        </a:lnSpc>
                      </a:pPr>
                      <a:endParaRPr lang="ru-RU" sz="1200" b="1" kern="1200" dirty="0">
                        <a:ln>
                          <a:noFill/>
                        </a:ln>
                        <a:solidFill>
                          <a:schemeClr val="lt1"/>
                        </a:solidFill>
                        <a:latin typeface="Bebas Neue Bold" panose="020B0606020202050201" pitchFamily="34" charset="-52"/>
                        <a:ea typeface="+mn-ea"/>
                        <a:cs typeface="+mn-cs"/>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indent="0" algn="ctr">
                        <a:lnSpc>
                          <a:spcPct val="100000"/>
                        </a:lnSpc>
                      </a:pPr>
                      <a:r>
                        <a:rPr lang="ru-RU" sz="1200" b="1" kern="1200" dirty="0">
                          <a:ln>
                            <a:noFill/>
                          </a:ln>
                          <a:solidFill>
                            <a:schemeClr val="lt1"/>
                          </a:solidFill>
                          <a:latin typeface="Calibri" panose="020F0502020204030204" pitchFamily="34" charset="0"/>
                          <a:ea typeface="+mn-ea"/>
                          <a:cs typeface="+mn-cs"/>
                        </a:rPr>
                        <a:t>ЕОК</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129878">
                <a:tc gridSpan="4">
                  <a:txBody>
                    <a:bodyPr/>
                    <a:lstStyle/>
                    <a:p>
                      <a:pPr indent="0" algn="l">
                        <a:lnSpc>
                          <a:spcPct val="100000"/>
                        </a:lnSpc>
                        <a:spcAft>
                          <a:spcPts val="0"/>
                        </a:spcAft>
                      </a:pPr>
                      <a:r>
                        <a:rPr lang="ru-RU" sz="900" b="1" kern="1200" dirty="0">
                          <a:solidFill>
                            <a:schemeClr val="dk1"/>
                          </a:solidFill>
                          <a:effectLst/>
                          <a:uFill>
                            <a:solidFill>
                              <a:srgbClr val="000000"/>
                            </a:solidFill>
                          </a:uFill>
                          <a:latin typeface="+mj-lt"/>
                          <a:ea typeface="+mn-ea"/>
                          <a:cs typeface="+mn-cs"/>
                        </a:rPr>
                        <a:t>ФП/ТП и острым коронарным синдромом</a:t>
                      </a: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endParaRPr lang="ru-RU"/>
                    </a:p>
                  </a:txBody>
                  <a:tcPr/>
                </a:tc>
                <a:tc hMerge="1">
                  <a:txBody>
                    <a:bodyPr/>
                    <a:lstStyle/>
                    <a:p>
                      <a:endParaRPr lang="ru-R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endParaRPr lang="ru-R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309027">
                <a:tc gridSpan="2">
                  <a:txBody>
                    <a:bodyPr/>
                    <a:lstStyle/>
                    <a:p>
                      <a:pPr marL="0" indent="0" algn="just">
                        <a:lnSpc>
                          <a:spcPct val="100000"/>
                        </a:lnSpc>
                        <a:spcAft>
                          <a:spcPts val="0"/>
                        </a:spcAft>
                        <a:tabLst/>
                      </a:pPr>
                      <a:r>
                        <a:rPr lang="ru-RU" sz="900" b="0" kern="1200" dirty="0">
                          <a:solidFill>
                            <a:schemeClr val="dk1"/>
                          </a:solidFill>
                          <a:effectLst/>
                          <a:uFill>
                            <a:solidFill>
                              <a:srgbClr val="000000"/>
                            </a:solidFill>
                          </a:uFill>
                          <a:latin typeface="+mj-lt"/>
                          <a:ea typeface="+mn-ea"/>
                          <a:cs typeface="+mn-cs"/>
                        </a:rPr>
                        <a:t>Больным с ОКС и ФП рекомендовано выполнение ЭИТ при тяжелом нарушении гемодинамики, рефрактерной к </a:t>
                      </a:r>
                      <a:r>
                        <a:rPr lang="ru-RU" sz="900" b="0" kern="1200" dirty="0" err="1">
                          <a:solidFill>
                            <a:schemeClr val="dk1"/>
                          </a:solidFill>
                          <a:effectLst/>
                          <a:uFill>
                            <a:solidFill>
                              <a:srgbClr val="000000"/>
                            </a:solidFill>
                          </a:uFill>
                          <a:latin typeface="+mj-lt"/>
                          <a:ea typeface="+mn-ea"/>
                          <a:cs typeface="+mn-cs"/>
                        </a:rPr>
                        <a:t>антиангинальной</a:t>
                      </a:r>
                      <a:r>
                        <a:rPr lang="ru-RU" sz="900" b="0" kern="1200" dirty="0">
                          <a:solidFill>
                            <a:schemeClr val="dk1"/>
                          </a:solidFill>
                          <a:effectLst/>
                          <a:uFill>
                            <a:solidFill>
                              <a:srgbClr val="000000"/>
                            </a:solidFill>
                          </a:uFill>
                          <a:latin typeface="+mj-lt"/>
                          <a:ea typeface="+mn-ea"/>
                          <a:cs typeface="+mn-cs"/>
                        </a:rPr>
                        <a:t> терапии ишемии или неадекватной частоте желудочковых </a:t>
                      </a:r>
                      <a:r>
                        <a:rPr lang="ru-RU" sz="900" b="0" kern="1200" dirty="0" err="1">
                          <a:solidFill>
                            <a:schemeClr val="dk1"/>
                          </a:solidFill>
                          <a:effectLst/>
                          <a:uFill>
                            <a:solidFill>
                              <a:srgbClr val="000000"/>
                            </a:solidFill>
                          </a:uFill>
                          <a:latin typeface="+mj-lt"/>
                          <a:ea typeface="+mn-ea"/>
                          <a:cs typeface="+mn-cs"/>
                        </a:rPr>
                        <a:t>сокрщений</a:t>
                      </a:r>
                      <a:r>
                        <a:rPr lang="ru-RU" sz="900" b="0" kern="1200" dirty="0">
                          <a:solidFill>
                            <a:schemeClr val="dk1"/>
                          </a:solidFill>
                          <a:effectLst/>
                          <a:uFill>
                            <a:solidFill>
                              <a:srgbClr val="000000"/>
                            </a:solidFill>
                          </a:uFill>
                          <a:latin typeface="+mj-lt"/>
                          <a:ea typeface="+mn-ea"/>
                          <a:cs typeface="+mn-cs"/>
                        </a:rPr>
                        <a:t> на фоне медикаментозной терапии</a:t>
                      </a: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hMerge="1">
                  <a:txBody>
                    <a:bodyPr/>
                    <a:lstStyle/>
                    <a:p>
                      <a:endParaRPr lang="ru-RU"/>
                    </a:p>
                  </a:txBody>
                  <a:tcPr/>
                </a:tc>
                <a:tc>
                  <a:txBody>
                    <a:bodyPr/>
                    <a:lstStyle/>
                    <a:p>
                      <a:pPr indent="0" algn="ctr">
                        <a:lnSpc>
                          <a:spcPct val="100000"/>
                        </a:lnSpc>
                        <a:spcAft>
                          <a:spcPts val="0"/>
                        </a:spcAft>
                      </a:pPr>
                      <a:r>
                        <a:rPr lang="en-US" sz="900" b="0" kern="1200" dirty="0">
                          <a:solidFill>
                            <a:schemeClr val="dk1"/>
                          </a:solidFill>
                          <a:effectLst/>
                          <a:uFill>
                            <a:solidFill>
                              <a:srgbClr val="000000"/>
                            </a:solidFill>
                          </a:uFill>
                          <a:latin typeface="+mj-lt"/>
                          <a:ea typeface="+mn-ea"/>
                          <a:cs typeface="+mn-cs"/>
                        </a:rPr>
                        <a:t>5C</a:t>
                      </a:r>
                      <a:endParaRPr lang="ru-RU" sz="90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en-US" sz="900" b="0" kern="1200" dirty="0">
                          <a:solidFill>
                            <a:schemeClr val="dk1"/>
                          </a:solidFill>
                          <a:effectLst/>
                          <a:uFill>
                            <a:solidFill>
                              <a:srgbClr val="000000"/>
                            </a:solidFill>
                          </a:uFill>
                          <a:latin typeface="+mj-lt"/>
                          <a:ea typeface="+mn-ea"/>
                          <a:cs typeface="+mn-cs"/>
                        </a:rPr>
                        <a:t>I</a:t>
                      </a:r>
                      <a:r>
                        <a:rPr lang="ru-RU" sz="900" b="0" kern="1200" dirty="0">
                          <a:solidFill>
                            <a:schemeClr val="dk1"/>
                          </a:solidFill>
                          <a:effectLst/>
                          <a:uFill>
                            <a:solidFill>
                              <a:srgbClr val="000000"/>
                            </a:solidFill>
                          </a:uFill>
                          <a:latin typeface="+mj-lt"/>
                          <a:ea typeface="+mn-ea"/>
                          <a:cs typeface="+mn-cs"/>
                        </a:rPr>
                        <a:t>С</a:t>
                      </a:r>
                      <a:r>
                        <a:rPr lang="en-US" sz="900" b="0" kern="1200" dirty="0">
                          <a:solidFill>
                            <a:schemeClr val="dk1"/>
                          </a:solidFill>
                          <a:effectLst/>
                          <a:uFill>
                            <a:solidFill>
                              <a:srgbClr val="000000"/>
                            </a:solidFill>
                          </a:uFill>
                          <a:latin typeface="+mj-lt"/>
                          <a:ea typeface="+mn-ea"/>
                          <a:cs typeface="+mn-cs"/>
                        </a:rPr>
                        <a:t> </a:t>
                      </a:r>
                      <a:endParaRPr lang="ru-RU" sz="90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221854">
                <a:tc gridSpan="2">
                  <a:txBody>
                    <a:bodyPr/>
                    <a:lstStyle/>
                    <a:p>
                      <a:pPr marL="0" indent="0" algn="just">
                        <a:lnSpc>
                          <a:spcPct val="100000"/>
                        </a:lnSpc>
                        <a:spcAft>
                          <a:spcPts val="0"/>
                        </a:spcAft>
                        <a:tabLst/>
                      </a:pPr>
                      <a:r>
                        <a:rPr lang="ru-RU" sz="900" b="0" kern="1200" dirty="0">
                          <a:solidFill>
                            <a:schemeClr val="dk1"/>
                          </a:solidFill>
                          <a:effectLst/>
                          <a:uFill>
                            <a:solidFill>
                              <a:srgbClr val="000000"/>
                            </a:solidFill>
                          </a:uFill>
                          <a:latin typeface="+mj-lt"/>
                          <a:ea typeface="+mn-ea"/>
                          <a:cs typeface="+mn-cs"/>
                        </a:rPr>
                        <a:t>Внутривенное введение </a:t>
                      </a:r>
                      <a:r>
                        <a:rPr lang="ru-RU" sz="900" b="0" kern="1200" dirty="0" err="1">
                          <a:solidFill>
                            <a:schemeClr val="dk1"/>
                          </a:solidFill>
                          <a:effectLst/>
                          <a:uFill>
                            <a:solidFill>
                              <a:srgbClr val="000000"/>
                            </a:solidFill>
                          </a:uFill>
                          <a:latin typeface="+mj-lt"/>
                          <a:ea typeface="+mn-ea"/>
                          <a:cs typeface="+mn-cs"/>
                        </a:rPr>
                        <a:t>амиодарона</a:t>
                      </a:r>
                      <a:r>
                        <a:rPr lang="ru-RU" sz="900" b="0" kern="1200" dirty="0">
                          <a:solidFill>
                            <a:schemeClr val="dk1"/>
                          </a:solidFill>
                          <a:effectLst/>
                          <a:uFill>
                            <a:solidFill>
                              <a:srgbClr val="000000"/>
                            </a:solidFill>
                          </a:uFill>
                          <a:latin typeface="+mj-lt"/>
                          <a:ea typeface="+mn-ea"/>
                          <a:cs typeface="+mn-cs"/>
                        </a:rPr>
                        <a:t> или бета-адреноблокаторов рекомендовано больным с ФП и ОКС для снижения частоты желудочкового ритма </a:t>
                      </a: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endParaRPr lang="ru-RU"/>
                    </a:p>
                  </a:txBody>
                  <a:tcPr/>
                </a:tc>
                <a:tc>
                  <a:txBody>
                    <a:bodyPr/>
                    <a:lstStyle/>
                    <a:p>
                      <a:pPr indent="0" algn="ctr">
                        <a:lnSpc>
                          <a:spcPct val="100000"/>
                        </a:lnSpc>
                        <a:spcAft>
                          <a:spcPts val="0"/>
                        </a:spcAft>
                      </a:pPr>
                      <a:r>
                        <a:rPr lang="en-US" sz="900" b="0" kern="1200" dirty="0">
                          <a:solidFill>
                            <a:schemeClr val="dk1"/>
                          </a:solidFill>
                          <a:effectLst/>
                          <a:uFill>
                            <a:solidFill>
                              <a:srgbClr val="000000"/>
                            </a:solidFill>
                          </a:uFill>
                          <a:latin typeface="+mj-lt"/>
                          <a:ea typeface="+mn-ea"/>
                          <a:cs typeface="+mn-cs"/>
                        </a:rPr>
                        <a:t>5C</a:t>
                      </a:r>
                      <a:endParaRPr lang="ru-RU" sz="90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ru-RU" sz="900" b="0" kern="1200" dirty="0">
                          <a:solidFill>
                            <a:schemeClr val="dk1"/>
                          </a:solidFill>
                          <a:effectLst/>
                          <a:uFill>
                            <a:solidFill>
                              <a:srgbClr val="000000"/>
                            </a:solidFill>
                          </a:uFill>
                          <a:latin typeface="+mj-lt"/>
                          <a:ea typeface="+mn-ea"/>
                          <a:cs typeface="+mn-cs"/>
                        </a:rPr>
                        <a:t> </a:t>
                      </a:r>
                      <a:r>
                        <a:rPr lang="en-US" sz="900" b="0" kern="1200" dirty="0">
                          <a:solidFill>
                            <a:schemeClr val="dk1"/>
                          </a:solidFill>
                          <a:effectLst/>
                          <a:uFill>
                            <a:solidFill>
                              <a:srgbClr val="000000"/>
                            </a:solidFill>
                          </a:uFill>
                          <a:latin typeface="+mj-lt"/>
                          <a:ea typeface="+mn-ea"/>
                          <a:cs typeface="+mn-cs"/>
                        </a:rPr>
                        <a:t>I</a:t>
                      </a:r>
                      <a:r>
                        <a:rPr lang="ru-RU" sz="900" b="0" kern="1200" dirty="0">
                          <a:solidFill>
                            <a:schemeClr val="dk1"/>
                          </a:solidFill>
                          <a:effectLst/>
                          <a:uFill>
                            <a:solidFill>
                              <a:srgbClr val="000000"/>
                            </a:solidFill>
                          </a:uFill>
                          <a:latin typeface="+mj-lt"/>
                          <a:ea typeface="+mn-ea"/>
                          <a:cs typeface="+mn-cs"/>
                        </a:rPr>
                        <a:t>С</a:t>
                      </a:r>
                      <a:r>
                        <a:rPr lang="en-US" sz="900" b="0" kern="1200" dirty="0">
                          <a:solidFill>
                            <a:schemeClr val="dk1"/>
                          </a:solidFill>
                          <a:effectLst/>
                          <a:uFill>
                            <a:solidFill>
                              <a:srgbClr val="000000"/>
                            </a:solidFill>
                          </a:uFill>
                          <a:latin typeface="+mj-lt"/>
                          <a:ea typeface="+mn-ea"/>
                          <a:cs typeface="+mn-cs"/>
                        </a:rPr>
                        <a:t> </a:t>
                      </a:r>
                      <a:endParaRPr lang="ru-RU" sz="90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309027">
                <a:tc gridSpan="2">
                  <a:txBody>
                    <a:bodyPr/>
                    <a:lstStyle/>
                    <a:p>
                      <a:pPr marL="0" indent="0" algn="just">
                        <a:lnSpc>
                          <a:spcPct val="100000"/>
                        </a:lnSpc>
                        <a:spcAft>
                          <a:spcPts val="0"/>
                        </a:spcAft>
                        <a:tabLst/>
                      </a:pPr>
                      <a:r>
                        <a:rPr lang="ru-RU" sz="900" b="0" kern="1200" dirty="0">
                          <a:solidFill>
                            <a:schemeClr val="dk1"/>
                          </a:solidFill>
                          <a:effectLst/>
                          <a:uFill>
                            <a:solidFill>
                              <a:srgbClr val="000000"/>
                            </a:solidFill>
                          </a:uFill>
                          <a:latin typeface="+mj-lt"/>
                          <a:ea typeface="+mn-ea"/>
                          <a:cs typeface="+mn-cs"/>
                        </a:rPr>
                        <a:t>При отсутствии клинических признаков сердечной недостаточности с целью снижения частоты желудочкового ритма рекомендовано внутривенное введение селективных блокаторов кальциевых каналов с прямым влиянием на сердце (</a:t>
                      </a:r>
                      <a:r>
                        <a:rPr lang="ru-RU" sz="900" b="0" kern="1200" dirty="0" err="1">
                          <a:solidFill>
                            <a:schemeClr val="dk1"/>
                          </a:solidFill>
                          <a:effectLst/>
                          <a:uFill>
                            <a:solidFill>
                              <a:srgbClr val="000000"/>
                            </a:solidFill>
                          </a:uFill>
                          <a:latin typeface="+mj-lt"/>
                          <a:ea typeface="+mn-ea"/>
                          <a:cs typeface="+mn-cs"/>
                        </a:rPr>
                        <a:t>Верапамил</a:t>
                      </a:r>
                      <a:r>
                        <a:rPr lang="ru-RU" sz="900" b="0" kern="1200" dirty="0">
                          <a:solidFill>
                            <a:schemeClr val="dk1"/>
                          </a:solidFill>
                          <a:effectLst/>
                          <a:uFill>
                            <a:solidFill>
                              <a:srgbClr val="000000"/>
                            </a:solidFill>
                          </a:uFill>
                          <a:latin typeface="+mj-lt"/>
                          <a:ea typeface="+mn-ea"/>
                          <a:cs typeface="+mn-cs"/>
                        </a:rPr>
                        <a:t>)</a:t>
                      </a: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hMerge="1">
                  <a:txBody>
                    <a:bodyPr/>
                    <a:lstStyle/>
                    <a:p>
                      <a:endParaRPr lang="ru-RU"/>
                    </a:p>
                  </a:txBody>
                  <a:tcPr/>
                </a:tc>
                <a:tc>
                  <a:txBody>
                    <a:bodyPr/>
                    <a:lstStyle/>
                    <a:p>
                      <a:pPr indent="0" algn="ctr">
                        <a:lnSpc>
                          <a:spcPct val="100000"/>
                        </a:lnSpc>
                        <a:spcAft>
                          <a:spcPts val="0"/>
                        </a:spcAft>
                      </a:pPr>
                      <a:r>
                        <a:rPr lang="en-US" sz="900" b="0" kern="1200" dirty="0">
                          <a:solidFill>
                            <a:schemeClr val="dk1"/>
                          </a:solidFill>
                          <a:effectLst/>
                          <a:uFill>
                            <a:solidFill>
                              <a:srgbClr val="000000"/>
                            </a:solidFill>
                          </a:uFill>
                          <a:latin typeface="+mj-lt"/>
                          <a:ea typeface="+mn-ea"/>
                          <a:cs typeface="+mn-cs"/>
                        </a:rPr>
                        <a:t>5C</a:t>
                      </a:r>
                      <a:endParaRPr lang="ru-RU" sz="90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en-US" sz="900" b="0" kern="1200" dirty="0" err="1">
                          <a:solidFill>
                            <a:schemeClr val="dk1"/>
                          </a:solidFill>
                          <a:effectLst/>
                          <a:uFill>
                            <a:solidFill>
                              <a:srgbClr val="000000"/>
                            </a:solidFill>
                          </a:uFill>
                          <a:latin typeface="+mj-lt"/>
                          <a:ea typeface="+mn-ea"/>
                          <a:cs typeface="+mn-cs"/>
                        </a:rPr>
                        <a:t>IIa</a:t>
                      </a:r>
                      <a:r>
                        <a:rPr lang="ru-RU" sz="900" b="0" kern="1200" dirty="0">
                          <a:solidFill>
                            <a:schemeClr val="dk1"/>
                          </a:solidFill>
                          <a:effectLst/>
                          <a:uFill>
                            <a:solidFill>
                              <a:srgbClr val="000000"/>
                            </a:solidFill>
                          </a:uFill>
                          <a:latin typeface="+mj-lt"/>
                          <a:ea typeface="+mn-ea"/>
                          <a:cs typeface="+mn-cs"/>
                        </a:rPr>
                        <a:t>С</a:t>
                      </a:r>
                      <a:r>
                        <a:rPr lang="en-US" sz="900" b="0" kern="1200" dirty="0">
                          <a:solidFill>
                            <a:schemeClr val="dk1"/>
                          </a:solidFill>
                          <a:effectLst/>
                          <a:uFill>
                            <a:solidFill>
                              <a:srgbClr val="000000"/>
                            </a:solidFill>
                          </a:uFill>
                          <a:latin typeface="+mj-lt"/>
                          <a:ea typeface="+mn-ea"/>
                          <a:cs typeface="+mn-cs"/>
                        </a:rPr>
                        <a:t> </a:t>
                      </a:r>
                      <a:endParaRPr lang="ru-RU" sz="90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219452">
                <a:tc gridSpan="2">
                  <a:txBody>
                    <a:bodyPr/>
                    <a:lstStyle/>
                    <a:p>
                      <a:pPr marL="0" indent="0" algn="just">
                        <a:lnSpc>
                          <a:spcPct val="100000"/>
                        </a:lnSpc>
                        <a:spcAft>
                          <a:spcPts val="0"/>
                        </a:spcAft>
                        <a:tabLst/>
                      </a:pPr>
                      <a:r>
                        <a:rPr lang="ru-RU" sz="900" b="0" kern="1200" dirty="0">
                          <a:solidFill>
                            <a:schemeClr val="dk1"/>
                          </a:solidFill>
                          <a:effectLst/>
                          <a:uFill>
                            <a:solidFill>
                              <a:srgbClr val="000000"/>
                            </a:solidFill>
                          </a:uFill>
                          <a:latin typeface="+mj-lt"/>
                          <a:ea typeface="+mn-ea"/>
                          <a:cs typeface="+mn-cs"/>
                        </a:rPr>
                        <a:t>У пациентов с ФП и ОКС, сопровождающихся клиникой сердечной недостаточности, рекомендуется внутривенное введение </a:t>
                      </a:r>
                      <a:r>
                        <a:rPr lang="ru-RU" sz="900" b="0" kern="1200" dirty="0" err="1">
                          <a:solidFill>
                            <a:schemeClr val="dk1"/>
                          </a:solidFill>
                          <a:effectLst/>
                          <a:uFill>
                            <a:solidFill>
                              <a:srgbClr val="000000"/>
                            </a:solidFill>
                          </a:uFill>
                          <a:latin typeface="+mj-lt"/>
                          <a:ea typeface="+mn-ea"/>
                          <a:cs typeface="+mn-cs"/>
                        </a:rPr>
                        <a:t>дигоксина</a:t>
                      </a:r>
                      <a:r>
                        <a:rPr lang="ru-RU" sz="900" b="0" kern="1200" dirty="0">
                          <a:solidFill>
                            <a:schemeClr val="dk1"/>
                          </a:solidFill>
                          <a:effectLst/>
                          <a:uFill>
                            <a:solidFill>
                              <a:srgbClr val="000000"/>
                            </a:solidFill>
                          </a:uFill>
                          <a:latin typeface="+mj-lt"/>
                          <a:ea typeface="+mn-ea"/>
                          <a:cs typeface="+mn-cs"/>
                        </a:rPr>
                        <a:t> с целью снижения частоты желудочкового ритма</a:t>
                      </a: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endParaRPr lang="ru-RU"/>
                    </a:p>
                  </a:txBody>
                  <a:tcPr/>
                </a:tc>
                <a:tc>
                  <a:txBody>
                    <a:bodyPr/>
                    <a:lstStyle/>
                    <a:p>
                      <a:pPr indent="0" algn="ctr">
                        <a:lnSpc>
                          <a:spcPct val="100000"/>
                        </a:lnSpc>
                        <a:spcAft>
                          <a:spcPts val="0"/>
                        </a:spcAft>
                      </a:pPr>
                      <a:r>
                        <a:rPr lang="en-US" sz="900" b="0" kern="1200" dirty="0">
                          <a:solidFill>
                            <a:schemeClr val="dk1"/>
                          </a:solidFill>
                          <a:effectLst/>
                          <a:uFill>
                            <a:solidFill>
                              <a:srgbClr val="000000"/>
                            </a:solidFill>
                          </a:uFill>
                          <a:latin typeface="+mj-lt"/>
                          <a:ea typeface="+mn-ea"/>
                          <a:cs typeface="+mn-cs"/>
                        </a:rPr>
                        <a:t>5C</a:t>
                      </a:r>
                      <a:endParaRPr lang="ru-RU" sz="90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ru-RU" sz="900" b="0" kern="1200" dirty="0">
                          <a:solidFill>
                            <a:schemeClr val="dk1"/>
                          </a:solidFill>
                          <a:effectLst/>
                          <a:uFill>
                            <a:solidFill>
                              <a:srgbClr val="000000"/>
                            </a:solidFill>
                          </a:uFill>
                          <a:latin typeface="+mj-lt"/>
                          <a:ea typeface="+mn-ea"/>
                          <a:cs typeface="+mn-cs"/>
                        </a:rPr>
                        <a:t> </a:t>
                      </a:r>
                      <a:r>
                        <a:rPr lang="en-US" sz="900" b="0" kern="1200" dirty="0">
                          <a:solidFill>
                            <a:schemeClr val="dk1"/>
                          </a:solidFill>
                          <a:effectLst/>
                          <a:uFill>
                            <a:solidFill>
                              <a:srgbClr val="000000"/>
                            </a:solidFill>
                          </a:uFill>
                          <a:latin typeface="+mj-lt"/>
                          <a:ea typeface="+mn-ea"/>
                          <a:cs typeface="+mn-cs"/>
                        </a:rPr>
                        <a:t>IIb</a:t>
                      </a:r>
                      <a:r>
                        <a:rPr lang="ru-RU" sz="900" b="0" kern="1200" dirty="0">
                          <a:solidFill>
                            <a:schemeClr val="dk1"/>
                          </a:solidFill>
                          <a:effectLst/>
                          <a:uFill>
                            <a:solidFill>
                              <a:srgbClr val="000000"/>
                            </a:solidFill>
                          </a:uFill>
                          <a:latin typeface="+mj-lt"/>
                          <a:ea typeface="+mn-ea"/>
                          <a:cs typeface="+mn-cs"/>
                        </a:rPr>
                        <a:t>С</a:t>
                      </a:r>
                      <a:r>
                        <a:rPr lang="en-US" sz="900" b="0" kern="1200" dirty="0">
                          <a:solidFill>
                            <a:schemeClr val="dk1"/>
                          </a:solidFill>
                          <a:effectLst/>
                          <a:uFill>
                            <a:solidFill>
                              <a:srgbClr val="000000"/>
                            </a:solidFill>
                          </a:uFill>
                          <a:latin typeface="+mj-lt"/>
                          <a:ea typeface="+mn-ea"/>
                          <a:cs typeface="+mn-cs"/>
                        </a:rPr>
                        <a:t> </a:t>
                      </a:r>
                      <a:endParaRPr lang="ru-RU" sz="90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187094">
                <a:tc gridSpan="2">
                  <a:txBody>
                    <a:bodyPr/>
                    <a:lstStyle/>
                    <a:p>
                      <a:pPr marL="0" indent="0" algn="just">
                        <a:lnSpc>
                          <a:spcPct val="100000"/>
                        </a:lnSpc>
                        <a:spcAft>
                          <a:spcPts val="0"/>
                        </a:spcAft>
                        <a:tabLst/>
                      </a:pPr>
                      <a:r>
                        <a:rPr lang="ru-RU" sz="900" b="0" kern="1200" dirty="0">
                          <a:solidFill>
                            <a:schemeClr val="dk1"/>
                          </a:solidFill>
                          <a:effectLst/>
                          <a:uFill>
                            <a:solidFill>
                              <a:srgbClr val="000000"/>
                            </a:solidFill>
                          </a:uFill>
                          <a:latin typeface="+mj-lt"/>
                          <a:ea typeface="+mn-ea"/>
                          <a:cs typeface="+mn-cs"/>
                        </a:rPr>
                        <a:t>Не рекомендуется применение </a:t>
                      </a:r>
                      <a:r>
                        <a:rPr lang="ru-RU" sz="900" b="0" kern="1200" dirty="0" err="1">
                          <a:solidFill>
                            <a:schemeClr val="dk1"/>
                          </a:solidFill>
                          <a:effectLst/>
                          <a:uFill>
                            <a:solidFill>
                              <a:srgbClr val="000000"/>
                            </a:solidFill>
                          </a:uFill>
                          <a:latin typeface="+mj-lt"/>
                          <a:ea typeface="+mn-ea"/>
                          <a:cs typeface="+mn-cs"/>
                        </a:rPr>
                        <a:t>пропафенона</a:t>
                      </a:r>
                      <a:r>
                        <a:rPr lang="ru-RU" sz="900" b="0" kern="1200" dirty="0">
                          <a:solidFill>
                            <a:schemeClr val="dk1"/>
                          </a:solidFill>
                          <a:effectLst/>
                          <a:uFill>
                            <a:solidFill>
                              <a:srgbClr val="000000"/>
                            </a:solidFill>
                          </a:uFill>
                          <a:latin typeface="+mj-lt"/>
                          <a:ea typeface="+mn-ea"/>
                          <a:cs typeface="+mn-cs"/>
                        </a:rPr>
                        <a:t>** у пациентов с ФП и ОК</a:t>
                      </a:r>
                      <a:r>
                        <a:rPr lang="en-US" sz="900" b="0" kern="1200" dirty="0">
                          <a:solidFill>
                            <a:schemeClr val="dk1"/>
                          </a:solidFill>
                          <a:effectLst/>
                          <a:uFill>
                            <a:solidFill>
                              <a:srgbClr val="000000"/>
                            </a:solidFill>
                          </a:uFill>
                          <a:latin typeface="+mj-lt"/>
                          <a:ea typeface="+mn-ea"/>
                          <a:cs typeface="+mn-cs"/>
                        </a:rPr>
                        <a:t>C</a:t>
                      </a:r>
                      <a:endParaRPr lang="ru-RU" sz="900" b="0" kern="1200" dirty="0">
                        <a:solidFill>
                          <a:schemeClr val="dk1"/>
                        </a:solidFill>
                        <a:effectLst/>
                        <a:uFill>
                          <a:solidFill>
                            <a:srgbClr val="000000"/>
                          </a:solidFill>
                        </a:uFill>
                        <a:latin typeface="+mj-lt"/>
                        <a:ea typeface="+mn-ea"/>
                        <a:cs typeface="+mn-cs"/>
                      </a:endParaRP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hMerge="1">
                  <a:txBody>
                    <a:bodyPr/>
                    <a:lstStyle/>
                    <a:p>
                      <a:endParaRPr lang="ru-RU"/>
                    </a:p>
                  </a:txBody>
                  <a:tcPr/>
                </a:tc>
                <a:tc>
                  <a:txBody>
                    <a:bodyPr/>
                    <a:lstStyle/>
                    <a:p>
                      <a:pPr indent="0" algn="ctr">
                        <a:lnSpc>
                          <a:spcPct val="100000"/>
                        </a:lnSpc>
                        <a:spcAft>
                          <a:spcPts val="0"/>
                        </a:spcAft>
                      </a:pPr>
                      <a:r>
                        <a:rPr lang="en-US" sz="900" b="0" kern="1200" dirty="0">
                          <a:solidFill>
                            <a:schemeClr val="dk1"/>
                          </a:solidFill>
                          <a:effectLst/>
                          <a:uFill>
                            <a:solidFill>
                              <a:srgbClr val="000000"/>
                            </a:solidFill>
                          </a:uFill>
                          <a:latin typeface="+mj-lt"/>
                          <a:ea typeface="+mn-ea"/>
                          <a:cs typeface="+mn-cs"/>
                        </a:rPr>
                        <a:t>5C</a:t>
                      </a:r>
                      <a:endParaRPr lang="ru-RU" sz="90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en-US" sz="900" b="0" kern="1200" dirty="0" err="1">
                          <a:solidFill>
                            <a:schemeClr val="dk1"/>
                          </a:solidFill>
                          <a:effectLst/>
                          <a:uFill>
                            <a:solidFill>
                              <a:srgbClr val="000000"/>
                            </a:solidFill>
                          </a:uFill>
                          <a:latin typeface="+mj-lt"/>
                          <a:ea typeface="+mn-ea"/>
                          <a:cs typeface="+mn-cs"/>
                        </a:rPr>
                        <a:t>IIIb</a:t>
                      </a:r>
                      <a:endParaRPr lang="ru-RU" sz="90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6"/>
                  </a:ext>
                </a:extLst>
              </a:tr>
              <a:tr h="187094">
                <a:tc gridSpan="4">
                  <a:txBody>
                    <a:bodyPr/>
                    <a:lstStyle/>
                    <a:p>
                      <a:pPr indent="0" algn="l">
                        <a:lnSpc>
                          <a:spcPct val="100000"/>
                        </a:lnSpc>
                        <a:spcAft>
                          <a:spcPts val="0"/>
                        </a:spcAft>
                      </a:pPr>
                      <a:r>
                        <a:rPr lang="ru-RU" sz="900" b="1" kern="1200" dirty="0">
                          <a:solidFill>
                            <a:schemeClr val="dk1"/>
                          </a:solidFill>
                          <a:effectLst/>
                          <a:uFill>
                            <a:solidFill>
                              <a:srgbClr val="000000"/>
                            </a:solidFill>
                          </a:uFill>
                          <a:latin typeface="+mj-lt"/>
                          <a:ea typeface="+mn-ea"/>
                          <a:cs typeface="+mn-cs"/>
                        </a:rPr>
                        <a:t>ФП/ТП у послеоперационных </a:t>
                      </a:r>
                      <a:r>
                        <a:rPr lang="ru-RU" sz="900" b="1" kern="1200" dirty="0" smtClean="0">
                          <a:solidFill>
                            <a:schemeClr val="dk1"/>
                          </a:solidFill>
                          <a:effectLst/>
                          <a:uFill>
                            <a:solidFill>
                              <a:srgbClr val="000000"/>
                            </a:solidFill>
                          </a:uFill>
                          <a:latin typeface="+mj-lt"/>
                          <a:ea typeface="+mn-ea"/>
                          <a:cs typeface="+mn-cs"/>
                        </a:rPr>
                        <a:t>пациентов</a:t>
                      </a:r>
                      <a:endParaRPr lang="ru-RU" sz="900" b="1" kern="1200" dirty="0">
                        <a:solidFill>
                          <a:schemeClr val="dk1"/>
                        </a:solidFill>
                        <a:effectLst/>
                        <a:uFill>
                          <a:solidFill>
                            <a:srgbClr val="000000"/>
                          </a:solidFill>
                        </a:uFill>
                        <a:latin typeface="+mj-lt"/>
                        <a:ea typeface="+mn-ea"/>
                        <a:cs typeface="+mn-cs"/>
                      </a:endParaRP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endParaRPr lang="ru-RU"/>
                    </a:p>
                  </a:txBody>
                  <a:tcPr/>
                </a:tc>
                <a:tc hMerge="1">
                  <a:txBody>
                    <a:bodyPr/>
                    <a:lstStyle/>
                    <a:p>
                      <a:pPr indent="0" algn="just">
                        <a:lnSpc>
                          <a:spcPct val="100000"/>
                        </a:lnSpc>
                        <a:spcAft>
                          <a:spcPts val="0"/>
                        </a:spcAft>
                      </a:pPr>
                      <a:endParaRPr lang="ru-RU" sz="900" b="0" kern="1200" dirty="0">
                        <a:solidFill>
                          <a:schemeClr val="dk1"/>
                        </a:solidFill>
                        <a:effectLst/>
                        <a:uFill>
                          <a:solidFill>
                            <a:srgbClr val="000000"/>
                          </a:solidFill>
                        </a:uFill>
                        <a:latin typeface="+mj-lt"/>
                        <a:ea typeface="+mn-ea"/>
                        <a:cs typeface="+mn-cs"/>
                      </a:endParaRP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pPr indent="0" algn="just">
                        <a:lnSpc>
                          <a:spcPct val="100000"/>
                        </a:lnSpc>
                        <a:spcAft>
                          <a:spcPts val="0"/>
                        </a:spcAft>
                      </a:pPr>
                      <a:endParaRPr lang="ru-RU" sz="900" b="0" kern="1200" dirty="0">
                        <a:solidFill>
                          <a:schemeClr val="dk1"/>
                        </a:solidFill>
                        <a:effectLst/>
                        <a:uFill>
                          <a:solidFill>
                            <a:srgbClr val="000000"/>
                          </a:solidFill>
                        </a:uFill>
                        <a:latin typeface="+mj-lt"/>
                        <a:ea typeface="+mn-ea"/>
                        <a:cs typeface="+mn-cs"/>
                      </a:endParaRP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7"/>
                  </a:ext>
                </a:extLst>
              </a:tr>
              <a:tr h="219452">
                <a:tc gridSpan="2">
                  <a:txBody>
                    <a:bodyPr/>
                    <a:lstStyle/>
                    <a:p>
                      <a:pPr marL="0" indent="0" algn="just">
                        <a:lnSpc>
                          <a:spcPct val="100000"/>
                        </a:lnSpc>
                        <a:spcAft>
                          <a:spcPts val="0"/>
                        </a:spcAft>
                        <a:tabLst/>
                      </a:pPr>
                      <a:r>
                        <a:rPr lang="ru-RU" sz="900" b="0" kern="1200" dirty="0">
                          <a:solidFill>
                            <a:schemeClr val="dk1"/>
                          </a:solidFill>
                          <a:effectLst/>
                          <a:uFill>
                            <a:solidFill>
                              <a:srgbClr val="000000"/>
                            </a:solidFill>
                          </a:uFill>
                          <a:latin typeface="+mj-lt"/>
                          <a:ea typeface="+mn-ea"/>
                          <a:cs typeface="+mn-cs"/>
                        </a:rPr>
                        <a:t>Для профилактики послеоперационной ФП после кардиохирургических операций рекомендуется </a:t>
                      </a:r>
                      <a:r>
                        <a:rPr lang="ru-RU" sz="900" b="0" kern="1200" dirty="0" err="1">
                          <a:solidFill>
                            <a:schemeClr val="dk1"/>
                          </a:solidFill>
                          <a:effectLst/>
                          <a:uFill>
                            <a:solidFill>
                              <a:srgbClr val="000000"/>
                            </a:solidFill>
                          </a:uFill>
                          <a:latin typeface="+mj-lt"/>
                          <a:ea typeface="+mn-ea"/>
                          <a:cs typeface="+mn-cs"/>
                        </a:rPr>
                        <a:t>периоперационная</a:t>
                      </a:r>
                      <a:r>
                        <a:rPr lang="ru-RU" sz="900" b="0" kern="1200" dirty="0">
                          <a:solidFill>
                            <a:schemeClr val="dk1"/>
                          </a:solidFill>
                          <a:effectLst/>
                          <a:uFill>
                            <a:solidFill>
                              <a:srgbClr val="000000"/>
                            </a:solidFill>
                          </a:uFill>
                          <a:latin typeface="+mj-lt"/>
                          <a:ea typeface="+mn-ea"/>
                          <a:cs typeface="+mn-cs"/>
                        </a:rPr>
                        <a:t> пероральная терапия бета-адреноблокаторами</a:t>
                      </a: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hMerge="1">
                  <a:txBody>
                    <a:bodyPr/>
                    <a:lstStyle/>
                    <a:p>
                      <a:endParaRPr lang="ru-RU"/>
                    </a:p>
                  </a:txBody>
                  <a:tcPr/>
                </a:tc>
                <a:tc>
                  <a:txBody>
                    <a:bodyPr/>
                    <a:lstStyle/>
                    <a:p>
                      <a:pPr indent="0" algn="ctr">
                        <a:lnSpc>
                          <a:spcPct val="100000"/>
                        </a:lnSpc>
                        <a:spcAft>
                          <a:spcPts val="0"/>
                        </a:spcAft>
                      </a:pPr>
                      <a:r>
                        <a:rPr lang="en-US" sz="900" b="0" kern="1200" dirty="0">
                          <a:solidFill>
                            <a:schemeClr val="dk1"/>
                          </a:solidFill>
                          <a:effectLst/>
                          <a:uFill>
                            <a:solidFill>
                              <a:srgbClr val="000000"/>
                            </a:solidFill>
                          </a:uFill>
                          <a:latin typeface="+mj-lt"/>
                          <a:ea typeface="+mn-ea"/>
                          <a:cs typeface="+mn-cs"/>
                        </a:rPr>
                        <a:t>1A</a:t>
                      </a:r>
                      <a:endParaRPr lang="ru-RU" sz="90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ru-RU" sz="900" b="0" kern="1200" dirty="0">
                          <a:solidFill>
                            <a:schemeClr val="dk1"/>
                          </a:solidFill>
                          <a:effectLst/>
                          <a:uFill>
                            <a:solidFill>
                              <a:srgbClr val="000000"/>
                            </a:solidFill>
                          </a:uFill>
                          <a:latin typeface="+mj-lt"/>
                          <a:ea typeface="+mn-ea"/>
                          <a:cs typeface="+mn-cs"/>
                        </a:rPr>
                        <a:t> </a:t>
                      </a:r>
                      <a:r>
                        <a:rPr lang="en-US" sz="900" b="0" kern="1200" dirty="0">
                          <a:solidFill>
                            <a:schemeClr val="dk1"/>
                          </a:solidFill>
                          <a:effectLst/>
                          <a:uFill>
                            <a:solidFill>
                              <a:srgbClr val="000000"/>
                            </a:solidFill>
                          </a:uFill>
                          <a:latin typeface="+mj-lt"/>
                          <a:ea typeface="+mn-ea"/>
                          <a:cs typeface="+mn-cs"/>
                        </a:rPr>
                        <a:t>I</a:t>
                      </a:r>
                      <a:r>
                        <a:rPr lang="ru-RU" sz="900" b="0" kern="1200" dirty="0">
                          <a:solidFill>
                            <a:schemeClr val="dk1"/>
                          </a:solidFill>
                          <a:effectLst/>
                          <a:uFill>
                            <a:solidFill>
                              <a:srgbClr val="000000"/>
                            </a:solidFill>
                          </a:uFill>
                          <a:latin typeface="+mj-lt"/>
                          <a:ea typeface="+mn-ea"/>
                          <a:cs typeface="+mn-cs"/>
                        </a:rPr>
                        <a:t>В</a:t>
                      </a:r>
                      <a:r>
                        <a:rPr lang="en-US" sz="900" b="0" kern="1200" dirty="0">
                          <a:solidFill>
                            <a:schemeClr val="dk1"/>
                          </a:solidFill>
                          <a:effectLst/>
                          <a:uFill>
                            <a:solidFill>
                              <a:srgbClr val="000000"/>
                            </a:solidFill>
                          </a:uFill>
                          <a:latin typeface="+mj-lt"/>
                          <a:ea typeface="+mn-ea"/>
                          <a:cs typeface="+mn-cs"/>
                        </a:rPr>
                        <a:t> </a:t>
                      </a:r>
                      <a:endParaRPr lang="ru-RU" sz="90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8"/>
                  </a:ext>
                </a:extLst>
              </a:tr>
              <a:tr h="219452">
                <a:tc gridSpan="2">
                  <a:txBody>
                    <a:bodyPr/>
                    <a:lstStyle/>
                    <a:p>
                      <a:pPr marL="0" indent="0" algn="just">
                        <a:lnSpc>
                          <a:spcPct val="100000"/>
                        </a:lnSpc>
                        <a:spcAft>
                          <a:spcPts val="0"/>
                        </a:spcAft>
                        <a:tabLst/>
                      </a:pPr>
                      <a:r>
                        <a:rPr lang="ru-RU" sz="900" b="0" kern="1200" dirty="0">
                          <a:solidFill>
                            <a:schemeClr val="dk1"/>
                          </a:solidFill>
                          <a:effectLst/>
                          <a:uFill>
                            <a:solidFill>
                              <a:srgbClr val="000000"/>
                            </a:solidFill>
                          </a:uFill>
                          <a:latin typeface="+mj-lt"/>
                          <a:ea typeface="+mn-ea"/>
                          <a:cs typeface="+mn-cs"/>
                        </a:rPr>
                        <a:t>При </a:t>
                      </a:r>
                      <a:r>
                        <a:rPr lang="ru-RU" sz="900" b="0" kern="1200" dirty="0" err="1">
                          <a:solidFill>
                            <a:schemeClr val="dk1"/>
                          </a:solidFill>
                          <a:effectLst/>
                          <a:uFill>
                            <a:solidFill>
                              <a:srgbClr val="000000"/>
                            </a:solidFill>
                          </a:uFill>
                          <a:latin typeface="+mj-lt"/>
                          <a:ea typeface="+mn-ea"/>
                          <a:cs typeface="+mn-cs"/>
                        </a:rPr>
                        <a:t>гемодинамически</a:t>
                      </a:r>
                      <a:r>
                        <a:rPr lang="ru-RU" sz="900" b="0" kern="1200" dirty="0">
                          <a:solidFill>
                            <a:schemeClr val="dk1"/>
                          </a:solidFill>
                          <a:effectLst/>
                          <a:uFill>
                            <a:solidFill>
                              <a:srgbClr val="000000"/>
                            </a:solidFill>
                          </a:uFill>
                          <a:latin typeface="+mj-lt"/>
                          <a:ea typeface="+mn-ea"/>
                          <a:cs typeface="+mn-cs"/>
                        </a:rPr>
                        <a:t> значимой послеоперационной ФП рекомендуется восстановление синусового ритма с помощью электрической или медикаментозной </a:t>
                      </a:r>
                      <a:r>
                        <a:rPr lang="ru-RU" sz="900" b="0" kern="1200" dirty="0" err="1">
                          <a:solidFill>
                            <a:schemeClr val="dk1"/>
                          </a:solidFill>
                          <a:effectLst/>
                          <a:uFill>
                            <a:solidFill>
                              <a:srgbClr val="000000"/>
                            </a:solidFill>
                          </a:uFill>
                          <a:latin typeface="+mj-lt"/>
                          <a:ea typeface="+mn-ea"/>
                          <a:cs typeface="+mn-cs"/>
                        </a:rPr>
                        <a:t>кардиоверсии</a:t>
                      </a:r>
                      <a:endParaRPr lang="ru-RU" sz="900" b="0" kern="1200" dirty="0">
                        <a:solidFill>
                          <a:schemeClr val="dk1"/>
                        </a:solidFill>
                        <a:effectLst/>
                        <a:uFill>
                          <a:solidFill>
                            <a:srgbClr val="000000"/>
                          </a:solidFill>
                        </a:uFill>
                        <a:latin typeface="+mj-lt"/>
                        <a:ea typeface="+mn-ea"/>
                        <a:cs typeface="+mn-cs"/>
                      </a:endParaRP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endParaRPr lang="ru-RU"/>
                    </a:p>
                  </a:txBody>
                  <a:tcPr/>
                </a:tc>
                <a:tc>
                  <a:txBody>
                    <a:bodyPr/>
                    <a:lstStyle/>
                    <a:p>
                      <a:pPr indent="0" algn="ctr">
                        <a:lnSpc>
                          <a:spcPct val="100000"/>
                        </a:lnSpc>
                        <a:spcAft>
                          <a:spcPts val="0"/>
                        </a:spcAft>
                      </a:pPr>
                      <a:r>
                        <a:rPr lang="en-US" sz="900" b="0" kern="1200" dirty="0">
                          <a:solidFill>
                            <a:schemeClr val="dk1"/>
                          </a:solidFill>
                          <a:effectLst/>
                          <a:uFill>
                            <a:solidFill>
                              <a:srgbClr val="000000"/>
                            </a:solidFill>
                          </a:uFill>
                          <a:latin typeface="+mj-lt"/>
                          <a:ea typeface="+mn-ea"/>
                          <a:cs typeface="+mn-cs"/>
                        </a:rPr>
                        <a:t>5C</a:t>
                      </a:r>
                      <a:endParaRPr lang="ru-RU" sz="90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ru-RU" sz="900" b="0" kern="1200" dirty="0">
                          <a:solidFill>
                            <a:schemeClr val="dk1"/>
                          </a:solidFill>
                          <a:effectLst/>
                          <a:uFill>
                            <a:solidFill>
                              <a:srgbClr val="000000"/>
                            </a:solidFill>
                          </a:uFill>
                          <a:latin typeface="+mj-lt"/>
                          <a:ea typeface="+mn-ea"/>
                          <a:cs typeface="+mn-cs"/>
                        </a:rPr>
                        <a:t> </a:t>
                      </a:r>
                      <a:r>
                        <a:rPr lang="en-US" sz="900" b="0" kern="1200" dirty="0">
                          <a:solidFill>
                            <a:schemeClr val="dk1"/>
                          </a:solidFill>
                          <a:effectLst/>
                          <a:uFill>
                            <a:solidFill>
                              <a:srgbClr val="000000"/>
                            </a:solidFill>
                          </a:uFill>
                          <a:latin typeface="+mj-lt"/>
                          <a:ea typeface="+mn-ea"/>
                          <a:cs typeface="+mn-cs"/>
                        </a:rPr>
                        <a:t>I</a:t>
                      </a:r>
                      <a:r>
                        <a:rPr lang="ru-RU" sz="900" b="0" kern="1200" dirty="0">
                          <a:solidFill>
                            <a:schemeClr val="dk1"/>
                          </a:solidFill>
                          <a:effectLst/>
                          <a:uFill>
                            <a:solidFill>
                              <a:srgbClr val="000000"/>
                            </a:solidFill>
                          </a:uFill>
                          <a:latin typeface="+mj-lt"/>
                          <a:ea typeface="+mn-ea"/>
                          <a:cs typeface="+mn-cs"/>
                        </a:rPr>
                        <a:t>С</a:t>
                      </a: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9"/>
                  </a:ext>
                </a:extLst>
              </a:tr>
              <a:tr h="219452">
                <a:tc gridSpan="2">
                  <a:txBody>
                    <a:bodyPr/>
                    <a:lstStyle/>
                    <a:p>
                      <a:pPr marL="0" indent="0" algn="just">
                        <a:lnSpc>
                          <a:spcPct val="100000"/>
                        </a:lnSpc>
                        <a:spcAft>
                          <a:spcPts val="0"/>
                        </a:spcAft>
                        <a:tabLst/>
                      </a:pPr>
                      <a:r>
                        <a:rPr lang="ru-RU" sz="900" b="0" kern="1200" dirty="0">
                          <a:solidFill>
                            <a:schemeClr val="dk1"/>
                          </a:solidFill>
                          <a:effectLst/>
                          <a:uFill>
                            <a:solidFill>
                              <a:srgbClr val="000000"/>
                            </a:solidFill>
                          </a:uFill>
                          <a:latin typeface="+mj-lt"/>
                          <a:ea typeface="+mn-ea"/>
                          <a:cs typeface="+mn-cs"/>
                        </a:rPr>
                        <a:t>После операций на сердце у пациентов с ФП рекомендовано учитывать индивидуальный риск инсульта и кровотечений при принятии решения о долгосрочном приеме антикоагулянтов</a:t>
                      </a: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hMerge="1">
                  <a:txBody>
                    <a:bodyPr/>
                    <a:lstStyle/>
                    <a:p>
                      <a:endParaRPr lang="ru-RU"/>
                    </a:p>
                  </a:txBody>
                  <a:tcPr/>
                </a:tc>
                <a:tc>
                  <a:txBody>
                    <a:bodyPr/>
                    <a:lstStyle/>
                    <a:p>
                      <a:pPr indent="0" algn="ctr">
                        <a:lnSpc>
                          <a:spcPct val="100000"/>
                        </a:lnSpc>
                        <a:spcAft>
                          <a:spcPts val="0"/>
                        </a:spcAft>
                      </a:pPr>
                      <a:r>
                        <a:rPr lang="en-US" sz="900" b="0" kern="1200" dirty="0">
                          <a:solidFill>
                            <a:schemeClr val="dk1"/>
                          </a:solidFill>
                          <a:effectLst/>
                          <a:uFill>
                            <a:solidFill>
                              <a:srgbClr val="000000"/>
                            </a:solidFill>
                          </a:uFill>
                          <a:latin typeface="+mj-lt"/>
                          <a:ea typeface="+mn-ea"/>
                          <a:cs typeface="+mn-cs"/>
                        </a:rPr>
                        <a:t>3B</a:t>
                      </a:r>
                      <a:endParaRPr lang="ru-RU" sz="90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ru-RU" sz="900" b="0" kern="1200" dirty="0">
                          <a:solidFill>
                            <a:schemeClr val="dk1"/>
                          </a:solidFill>
                          <a:effectLst/>
                          <a:uFill>
                            <a:solidFill>
                              <a:srgbClr val="000000"/>
                            </a:solidFill>
                          </a:uFill>
                          <a:latin typeface="+mj-lt"/>
                          <a:ea typeface="+mn-ea"/>
                          <a:cs typeface="+mn-cs"/>
                        </a:rPr>
                        <a:t> </a:t>
                      </a:r>
                      <a:r>
                        <a:rPr lang="en-US" sz="900" b="0" kern="1200" dirty="0" err="1">
                          <a:solidFill>
                            <a:schemeClr val="dk1"/>
                          </a:solidFill>
                          <a:effectLst/>
                          <a:uFill>
                            <a:solidFill>
                              <a:srgbClr val="000000"/>
                            </a:solidFill>
                          </a:uFill>
                          <a:latin typeface="+mj-lt"/>
                          <a:ea typeface="+mn-ea"/>
                          <a:cs typeface="+mn-cs"/>
                        </a:rPr>
                        <a:t>IIa</a:t>
                      </a:r>
                      <a:r>
                        <a:rPr lang="ru-RU" sz="900" b="0" kern="1200" dirty="0">
                          <a:solidFill>
                            <a:schemeClr val="dk1"/>
                          </a:solidFill>
                          <a:effectLst/>
                          <a:uFill>
                            <a:solidFill>
                              <a:srgbClr val="000000"/>
                            </a:solidFill>
                          </a:uFill>
                          <a:latin typeface="+mj-lt"/>
                          <a:ea typeface="+mn-ea"/>
                          <a:cs typeface="+mn-cs"/>
                        </a:rPr>
                        <a:t>В</a:t>
                      </a:r>
                      <a:r>
                        <a:rPr lang="en-US" sz="900" b="0" kern="1200" dirty="0">
                          <a:solidFill>
                            <a:schemeClr val="dk1"/>
                          </a:solidFill>
                          <a:effectLst/>
                          <a:uFill>
                            <a:solidFill>
                              <a:srgbClr val="000000"/>
                            </a:solidFill>
                          </a:uFill>
                          <a:latin typeface="+mj-lt"/>
                          <a:ea typeface="+mn-ea"/>
                          <a:cs typeface="+mn-cs"/>
                        </a:rPr>
                        <a:t> </a:t>
                      </a:r>
                      <a:endParaRPr lang="ru-RU" sz="90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10"/>
                  </a:ext>
                </a:extLst>
              </a:tr>
              <a:tr h="219452">
                <a:tc gridSpan="2">
                  <a:txBody>
                    <a:bodyPr/>
                    <a:lstStyle/>
                    <a:p>
                      <a:pPr marL="0" indent="0" algn="just">
                        <a:lnSpc>
                          <a:spcPct val="100000"/>
                        </a:lnSpc>
                        <a:spcAft>
                          <a:spcPts val="0"/>
                        </a:spcAft>
                        <a:tabLst/>
                      </a:pPr>
                      <a:r>
                        <a:rPr lang="ru-RU" sz="900" b="0" kern="1200" dirty="0" err="1">
                          <a:solidFill>
                            <a:schemeClr val="dk1"/>
                          </a:solidFill>
                          <a:effectLst/>
                          <a:uFill>
                            <a:solidFill>
                              <a:srgbClr val="000000"/>
                            </a:solidFill>
                          </a:uFill>
                          <a:latin typeface="+mj-lt"/>
                          <a:ea typeface="+mn-ea"/>
                          <a:cs typeface="+mn-cs"/>
                        </a:rPr>
                        <a:t>Симптомным</a:t>
                      </a:r>
                      <a:r>
                        <a:rPr lang="ru-RU" sz="900" b="0" kern="1200" dirty="0">
                          <a:solidFill>
                            <a:schemeClr val="dk1"/>
                          </a:solidFill>
                          <a:effectLst/>
                          <a:uFill>
                            <a:solidFill>
                              <a:srgbClr val="000000"/>
                            </a:solidFill>
                          </a:uFill>
                          <a:latin typeface="+mj-lt"/>
                          <a:ea typeface="+mn-ea"/>
                          <a:cs typeface="+mn-cs"/>
                        </a:rPr>
                        <a:t> послеоперационным пациентам с ФП с целью восстановления синусового ритма рекомендовано назначение антиаритмических препаратов</a:t>
                      </a: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endParaRPr lang="ru-RU"/>
                    </a:p>
                  </a:txBody>
                  <a:tcPr/>
                </a:tc>
                <a:tc>
                  <a:txBody>
                    <a:bodyPr/>
                    <a:lstStyle/>
                    <a:p>
                      <a:pPr indent="0" algn="ctr">
                        <a:lnSpc>
                          <a:spcPct val="100000"/>
                        </a:lnSpc>
                        <a:spcAft>
                          <a:spcPts val="0"/>
                        </a:spcAft>
                      </a:pPr>
                      <a:r>
                        <a:rPr lang="en-US" sz="900" b="0" kern="1200" dirty="0">
                          <a:solidFill>
                            <a:schemeClr val="dk1"/>
                          </a:solidFill>
                          <a:effectLst/>
                          <a:uFill>
                            <a:solidFill>
                              <a:srgbClr val="000000"/>
                            </a:solidFill>
                          </a:uFill>
                          <a:latin typeface="+mj-lt"/>
                          <a:ea typeface="+mn-ea"/>
                          <a:cs typeface="+mn-cs"/>
                        </a:rPr>
                        <a:t>5C</a:t>
                      </a:r>
                      <a:endParaRPr lang="ru-RU" sz="90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ru-RU" sz="900" b="0" kern="1200" dirty="0">
                          <a:solidFill>
                            <a:schemeClr val="dk1"/>
                          </a:solidFill>
                          <a:effectLst/>
                          <a:uFill>
                            <a:solidFill>
                              <a:srgbClr val="000000"/>
                            </a:solidFill>
                          </a:uFill>
                          <a:latin typeface="+mj-lt"/>
                          <a:ea typeface="+mn-ea"/>
                          <a:cs typeface="+mn-cs"/>
                        </a:rPr>
                        <a:t> </a:t>
                      </a:r>
                      <a:r>
                        <a:rPr lang="en-US" sz="900" b="0" kern="1200" dirty="0" err="1">
                          <a:solidFill>
                            <a:schemeClr val="dk1"/>
                          </a:solidFill>
                          <a:effectLst/>
                          <a:uFill>
                            <a:solidFill>
                              <a:srgbClr val="000000"/>
                            </a:solidFill>
                          </a:uFill>
                          <a:latin typeface="+mj-lt"/>
                          <a:ea typeface="+mn-ea"/>
                          <a:cs typeface="+mn-cs"/>
                        </a:rPr>
                        <a:t>IIa</a:t>
                      </a:r>
                      <a:r>
                        <a:rPr lang="ru-RU" sz="900" b="0" kern="1200" dirty="0">
                          <a:solidFill>
                            <a:schemeClr val="dk1"/>
                          </a:solidFill>
                          <a:effectLst/>
                          <a:uFill>
                            <a:solidFill>
                              <a:srgbClr val="000000"/>
                            </a:solidFill>
                          </a:uFill>
                          <a:latin typeface="+mj-lt"/>
                          <a:ea typeface="+mn-ea"/>
                          <a:cs typeface="+mn-cs"/>
                        </a:rPr>
                        <a:t>С</a:t>
                      </a:r>
                      <a:r>
                        <a:rPr lang="en-US" sz="900" b="0" kern="1200" dirty="0">
                          <a:solidFill>
                            <a:schemeClr val="dk1"/>
                          </a:solidFill>
                          <a:effectLst/>
                          <a:uFill>
                            <a:solidFill>
                              <a:srgbClr val="000000"/>
                            </a:solidFill>
                          </a:uFill>
                          <a:latin typeface="+mj-lt"/>
                          <a:ea typeface="+mn-ea"/>
                          <a:cs typeface="+mn-cs"/>
                        </a:rPr>
                        <a:t> </a:t>
                      </a:r>
                      <a:endParaRPr lang="ru-RU" sz="90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11"/>
                  </a:ext>
                </a:extLst>
              </a:tr>
              <a:tr h="219452">
                <a:tc gridSpan="2">
                  <a:txBody>
                    <a:bodyPr/>
                    <a:lstStyle/>
                    <a:p>
                      <a:pPr marL="0" indent="0" algn="just">
                        <a:lnSpc>
                          <a:spcPct val="100000"/>
                        </a:lnSpc>
                        <a:spcAft>
                          <a:spcPts val="0"/>
                        </a:spcAft>
                        <a:tabLst/>
                      </a:pPr>
                      <a:r>
                        <a:rPr lang="ru-RU" sz="900" b="0" kern="1200" dirty="0">
                          <a:solidFill>
                            <a:schemeClr val="dk1"/>
                          </a:solidFill>
                          <a:effectLst/>
                          <a:uFill>
                            <a:solidFill>
                              <a:srgbClr val="000000"/>
                            </a:solidFill>
                          </a:uFill>
                          <a:latin typeface="+mj-lt"/>
                          <a:ea typeface="+mn-ea"/>
                          <a:cs typeface="+mn-cs"/>
                        </a:rPr>
                        <a:t>У пациентов с высоким риском развития ФП в послеоперационном периоде рекомендовано оценить целесообразность профилактического применения </a:t>
                      </a:r>
                      <a:r>
                        <a:rPr lang="ru-RU" sz="900" b="0" kern="1200" dirty="0" err="1">
                          <a:solidFill>
                            <a:schemeClr val="dk1"/>
                          </a:solidFill>
                          <a:effectLst/>
                          <a:uFill>
                            <a:solidFill>
                              <a:srgbClr val="000000"/>
                            </a:solidFill>
                          </a:uFill>
                          <a:latin typeface="+mj-lt"/>
                          <a:ea typeface="+mn-ea"/>
                          <a:cs typeface="+mn-cs"/>
                        </a:rPr>
                        <a:t>амиодарона</a:t>
                      </a:r>
                      <a:r>
                        <a:rPr lang="ru-RU" sz="900" b="0" kern="1200" dirty="0">
                          <a:solidFill>
                            <a:schemeClr val="dk1"/>
                          </a:solidFill>
                          <a:effectLst/>
                          <a:uFill>
                            <a:solidFill>
                              <a:srgbClr val="000000"/>
                            </a:solidFill>
                          </a:uFill>
                          <a:latin typeface="+mj-lt"/>
                          <a:ea typeface="+mn-ea"/>
                          <a:cs typeface="+mn-cs"/>
                        </a:rPr>
                        <a:t> перед операцией</a:t>
                      </a: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hMerge="1">
                  <a:txBody>
                    <a:bodyPr/>
                    <a:lstStyle/>
                    <a:p>
                      <a:endParaRPr lang="ru-RU"/>
                    </a:p>
                  </a:txBody>
                  <a:tcPr/>
                </a:tc>
                <a:tc>
                  <a:txBody>
                    <a:bodyPr/>
                    <a:lstStyle/>
                    <a:p>
                      <a:pPr indent="0" algn="ctr">
                        <a:lnSpc>
                          <a:spcPct val="100000"/>
                        </a:lnSpc>
                        <a:spcAft>
                          <a:spcPts val="0"/>
                        </a:spcAft>
                      </a:pPr>
                      <a:r>
                        <a:rPr lang="en-US" sz="900" b="0" kern="1200" dirty="0">
                          <a:solidFill>
                            <a:schemeClr val="dk1"/>
                          </a:solidFill>
                          <a:effectLst/>
                          <a:uFill>
                            <a:solidFill>
                              <a:srgbClr val="000000"/>
                            </a:solidFill>
                          </a:uFill>
                          <a:latin typeface="+mj-lt"/>
                          <a:ea typeface="+mn-ea"/>
                          <a:cs typeface="+mn-cs"/>
                        </a:rPr>
                        <a:t>1A</a:t>
                      </a:r>
                      <a:endParaRPr lang="ru-RU" sz="90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ru-RU" sz="900" b="0" kern="1200" dirty="0">
                          <a:solidFill>
                            <a:schemeClr val="dk1"/>
                          </a:solidFill>
                          <a:effectLst/>
                          <a:uFill>
                            <a:solidFill>
                              <a:srgbClr val="000000"/>
                            </a:solidFill>
                          </a:uFill>
                          <a:latin typeface="+mj-lt"/>
                          <a:ea typeface="+mn-ea"/>
                          <a:cs typeface="+mn-cs"/>
                        </a:rPr>
                        <a:t> </a:t>
                      </a:r>
                      <a:r>
                        <a:rPr lang="en-US" sz="900" b="0" kern="1200" dirty="0" err="1">
                          <a:solidFill>
                            <a:schemeClr val="dk1"/>
                          </a:solidFill>
                          <a:effectLst/>
                          <a:uFill>
                            <a:solidFill>
                              <a:srgbClr val="000000"/>
                            </a:solidFill>
                          </a:uFill>
                          <a:latin typeface="+mj-lt"/>
                          <a:ea typeface="+mn-ea"/>
                          <a:cs typeface="+mn-cs"/>
                        </a:rPr>
                        <a:t>IIa</a:t>
                      </a:r>
                      <a:r>
                        <a:rPr lang="ru-RU" sz="900" b="0" kern="1200" dirty="0">
                          <a:solidFill>
                            <a:schemeClr val="dk1"/>
                          </a:solidFill>
                          <a:effectLst/>
                          <a:uFill>
                            <a:solidFill>
                              <a:srgbClr val="000000"/>
                            </a:solidFill>
                          </a:uFill>
                          <a:latin typeface="+mj-lt"/>
                          <a:ea typeface="+mn-ea"/>
                          <a:cs typeface="+mn-cs"/>
                        </a:rPr>
                        <a:t>А </a:t>
                      </a:r>
                      <a:r>
                        <a:rPr lang="en-US" sz="900" b="0" kern="1200" dirty="0">
                          <a:solidFill>
                            <a:schemeClr val="dk1"/>
                          </a:solidFill>
                          <a:effectLst/>
                          <a:uFill>
                            <a:solidFill>
                              <a:srgbClr val="000000"/>
                            </a:solidFill>
                          </a:uFill>
                          <a:latin typeface="+mj-lt"/>
                          <a:ea typeface="+mn-ea"/>
                          <a:cs typeface="+mn-cs"/>
                        </a:rPr>
                        <a:t> </a:t>
                      </a:r>
                      <a:endParaRPr lang="ru-RU" sz="90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12"/>
                  </a:ext>
                </a:extLst>
              </a:tr>
              <a:tr h="219452">
                <a:tc gridSpan="2">
                  <a:txBody>
                    <a:bodyPr/>
                    <a:lstStyle/>
                    <a:p>
                      <a:pPr marL="0" indent="0" algn="just">
                        <a:lnSpc>
                          <a:spcPct val="100000"/>
                        </a:lnSpc>
                        <a:spcAft>
                          <a:spcPts val="0"/>
                        </a:spcAft>
                        <a:tabLst/>
                      </a:pPr>
                      <a:r>
                        <a:rPr lang="ru-RU" sz="900" b="0" kern="1200" dirty="0">
                          <a:solidFill>
                            <a:schemeClr val="dk1"/>
                          </a:solidFill>
                          <a:effectLst/>
                          <a:uFill>
                            <a:solidFill>
                              <a:srgbClr val="000000"/>
                            </a:solidFill>
                          </a:uFill>
                          <a:latin typeface="+mj-lt"/>
                          <a:ea typeface="+mn-ea"/>
                          <a:cs typeface="+mn-cs"/>
                        </a:rPr>
                        <a:t>Пациентам с ФП без нарушений гемодинамики рекомендуется контроль частоты желудочкового ритма и применение антикоагулянтов</a:t>
                      </a: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endParaRPr lang="ru-RU"/>
                    </a:p>
                  </a:txBody>
                  <a:tcPr/>
                </a:tc>
                <a:tc>
                  <a:txBody>
                    <a:bodyPr/>
                    <a:lstStyle/>
                    <a:p>
                      <a:pPr indent="0" algn="ctr">
                        <a:lnSpc>
                          <a:spcPct val="100000"/>
                        </a:lnSpc>
                        <a:spcAft>
                          <a:spcPts val="0"/>
                        </a:spcAft>
                      </a:pPr>
                      <a:r>
                        <a:rPr lang="en-US" sz="900" b="0" kern="1200" dirty="0">
                          <a:solidFill>
                            <a:schemeClr val="dk1"/>
                          </a:solidFill>
                          <a:effectLst/>
                          <a:uFill>
                            <a:solidFill>
                              <a:srgbClr val="000000"/>
                            </a:solidFill>
                          </a:uFill>
                          <a:latin typeface="+mj-lt"/>
                          <a:ea typeface="+mn-ea"/>
                          <a:cs typeface="+mn-cs"/>
                        </a:rPr>
                        <a:t>2B</a:t>
                      </a:r>
                      <a:endParaRPr lang="ru-RU" sz="90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ru-RU" sz="900" b="0" kern="1200" dirty="0">
                          <a:solidFill>
                            <a:schemeClr val="dk1"/>
                          </a:solidFill>
                          <a:effectLst/>
                          <a:uFill>
                            <a:solidFill>
                              <a:srgbClr val="000000"/>
                            </a:solidFill>
                          </a:uFill>
                          <a:latin typeface="+mj-lt"/>
                          <a:ea typeface="+mn-ea"/>
                          <a:cs typeface="+mn-cs"/>
                        </a:rPr>
                        <a:t> </a:t>
                      </a:r>
                      <a:r>
                        <a:rPr lang="en-US" sz="900" b="0" kern="1200" dirty="0" err="1">
                          <a:solidFill>
                            <a:schemeClr val="dk1"/>
                          </a:solidFill>
                          <a:effectLst/>
                          <a:uFill>
                            <a:solidFill>
                              <a:srgbClr val="000000"/>
                            </a:solidFill>
                          </a:uFill>
                          <a:latin typeface="+mj-lt"/>
                          <a:ea typeface="+mn-ea"/>
                          <a:cs typeface="+mn-cs"/>
                        </a:rPr>
                        <a:t>IIa</a:t>
                      </a:r>
                      <a:r>
                        <a:rPr lang="ru-RU" sz="900" b="0" kern="1200" dirty="0">
                          <a:solidFill>
                            <a:schemeClr val="dk1"/>
                          </a:solidFill>
                          <a:effectLst/>
                          <a:uFill>
                            <a:solidFill>
                              <a:srgbClr val="000000"/>
                            </a:solidFill>
                          </a:uFill>
                          <a:latin typeface="+mj-lt"/>
                          <a:ea typeface="+mn-ea"/>
                          <a:cs typeface="+mn-cs"/>
                        </a:rPr>
                        <a:t>В</a:t>
                      </a:r>
                      <a:r>
                        <a:rPr lang="en-US" sz="900" b="0" kern="1200" dirty="0">
                          <a:solidFill>
                            <a:schemeClr val="dk1"/>
                          </a:solidFill>
                          <a:effectLst/>
                          <a:uFill>
                            <a:solidFill>
                              <a:srgbClr val="000000"/>
                            </a:solidFill>
                          </a:uFill>
                          <a:latin typeface="+mj-lt"/>
                          <a:ea typeface="+mn-ea"/>
                          <a:cs typeface="+mn-cs"/>
                        </a:rPr>
                        <a:t> </a:t>
                      </a:r>
                      <a:endParaRPr lang="ru-RU" sz="900" b="0" kern="1200" dirty="0">
                        <a:solidFill>
                          <a:schemeClr val="dk1"/>
                        </a:solidFill>
                        <a:effectLst/>
                        <a:uFill>
                          <a:solidFill>
                            <a:srgbClr val="000000"/>
                          </a:solidFill>
                        </a:uFill>
                        <a:latin typeface="+mj-lt"/>
                        <a:ea typeface="+mn-ea"/>
                        <a:cs typeface="+mn-cs"/>
                      </a:endParaRPr>
                    </a:p>
                  </a:txBody>
                  <a:tcPr marL="72000" marR="72000" marT="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13"/>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0" y="2"/>
            <a:ext cx="4788024" cy="78739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01452" y="51470"/>
            <a:ext cx="7166892" cy="646331"/>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Фибрилляция и трепетание предсердий </a:t>
            </a:r>
            <a:r>
              <a:rPr lang="ru-RU" sz="1800" b="1" dirty="0">
                <a:solidFill>
                  <a:srgbClr val="005DAC"/>
                </a:solidFill>
                <a:latin typeface="Calibri" panose="020F0502020204030204" pitchFamily="34" charset="0"/>
              </a:rPr>
              <a:t/>
            </a:r>
            <a:br>
              <a:rPr lang="ru-RU" sz="1800" b="1" dirty="0">
                <a:solidFill>
                  <a:srgbClr val="005DAC"/>
                </a:solidFill>
                <a:latin typeface="Calibri" panose="020F0502020204030204" pitchFamily="34" charset="0"/>
              </a:rPr>
            </a:br>
            <a:r>
              <a:rPr lang="ru-RU" sz="1800" b="1" dirty="0">
                <a:solidFill>
                  <a:srgbClr val="005DAC"/>
                </a:solidFill>
                <a:latin typeface="Calibri" panose="020F0502020204030204" pitchFamily="34" charset="0"/>
              </a:rPr>
              <a:t>у </a:t>
            </a:r>
            <a:r>
              <a:rPr lang="ru-RU" sz="1800" b="1" dirty="0">
                <a:solidFill>
                  <a:srgbClr val="005DAC"/>
                </a:solidFill>
                <a:latin typeface="Calibri" panose="020F0502020204030204" pitchFamily="34" charset="0"/>
              </a:rPr>
              <a:t>особых категорий пациентов</a:t>
            </a: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305173170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6"/>
          <p:cNvGraphicFramePr>
            <a:graphicFrameLocks noGrp="1"/>
          </p:cNvGraphicFramePr>
          <p:nvPr>
            <p:ph idx="1"/>
            <p:extLst>
              <p:ext uri="{D42A27DB-BD31-4B8C-83A1-F6EECF244321}">
                <p14:modId xmlns:p14="http://schemas.microsoft.com/office/powerpoint/2010/main" val="2737349338"/>
              </p:ext>
            </p:extLst>
          </p:nvPr>
        </p:nvGraphicFramePr>
        <p:xfrm>
          <a:off x="539551" y="958735"/>
          <a:ext cx="7920880" cy="3218040"/>
        </p:xfrm>
        <a:graphic>
          <a:graphicData uri="http://schemas.openxmlformats.org/drawingml/2006/table">
            <a:tbl>
              <a:tblPr firstRow="1" bandRow="1">
                <a:tableStyleId>{B301B821-A1FF-4177-AEE7-76D212191A09}</a:tableStyleId>
              </a:tblPr>
              <a:tblGrid>
                <a:gridCol w="6768753">
                  <a:extLst>
                    <a:ext uri="{9D8B030D-6E8A-4147-A177-3AD203B41FA5}">
                      <a16:colId xmlns:a16="http://schemas.microsoft.com/office/drawing/2014/main" val="20000"/>
                    </a:ext>
                  </a:extLst>
                </a:gridCol>
                <a:gridCol w="699766">
                  <a:extLst>
                    <a:ext uri="{9D8B030D-6E8A-4147-A177-3AD203B41FA5}">
                      <a16:colId xmlns:a16="http://schemas.microsoft.com/office/drawing/2014/main" val="20001"/>
                    </a:ext>
                  </a:extLst>
                </a:gridCol>
                <a:gridCol w="452361">
                  <a:extLst>
                    <a:ext uri="{9D8B030D-6E8A-4147-A177-3AD203B41FA5}">
                      <a16:colId xmlns:a16="http://schemas.microsoft.com/office/drawing/2014/main" val="20002"/>
                    </a:ext>
                  </a:extLst>
                </a:gridCol>
              </a:tblGrid>
              <a:tr h="135933">
                <a:tc>
                  <a:txBody>
                    <a:bodyPr/>
                    <a:lstStyle/>
                    <a:p>
                      <a:pPr indent="0" algn="ctr">
                        <a:lnSpc>
                          <a:spcPct val="100000"/>
                        </a:lnSpc>
                      </a:pPr>
                      <a:r>
                        <a:rPr lang="ru-RU" sz="1200" b="1" kern="1200" dirty="0">
                          <a:ln>
                            <a:noFill/>
                          </a:ln>
                          <a:solidFill>
                            <a:schemeClr val="lt1"/>
                          </a:solidFill>
                          <a:latin typeface="Calibri" panose="020F0502020204030204" pitchFamily="34" charset="0"/>
                          <a:ea typeface="+mn-ea"/>
                          <a:cs typeface="+mn-cs"/>
                        </a:rPr>
                        <a:t>Рекомендации</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indent="0" algn="ctr">
                        <a:lnSpc>
                          <a:spcPct val="100000"/>
                        </a:lnSpc>
                      </a:pP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indent="0" algn="ctr">
                        <a:lnSpc>
                          <a:spcPct val="100000"/>
                        </a:lnSpc>
                      </a:pPr>
                      <a:r>
                        <a:rPr lang="ru-RU" sz="1200" b="1" kern="1200" dirty="0">
                          <a:ln>
                            <a:noFill/>
                          </a:ln>
                          <a:solidFill>
                            <a:schemeClr val="lt1"/>
                          </a:solidFill>
                          <a:latin typeface="Calibri" panose="020F0502020204030204" pitchFamily="34" charset="0"/>
                          <a:ea typeface="+mn-ea"/>
                          <a:cs typeface="+mn-cs"/>
                        </a:rPr>
                        <a:t>ЕОК</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92350">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b="1" kern="1200" dirty="0" smtClean="0">
                          <a:solidFill>
                            <a:schemeClr val="dk1"/>
                          </a:solidFill>
                          <a:effectLst/>
                          <a:uFill>
                            <a:solidFill>
                              <a:srgbClr val="000000"/>
                            </a:solidFill>
                          </a:uFill>
                          <a:latin typeface="+mn-lt"/>
                          <a:ea typeface="+mn-ea"/>
                          <a:cs typeface="+mn-cs"/>
                        </a:rPr>
                        <a:t>ФП/ТП и заболевания легких</a:t>
                      </a:r>
                    </a:p>
                  </a:txBody>
                  <a:tcPr marL="72000" marR="72000" marT="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hMerge="1">
                  <a:txBody>
                    <a:bodyPr/>
                    <a:lstStyle/>
                    <a:p>
                      <a:endParaRPr lang="ru-RU"/>
                    </a:p>
                  </a:txBody>
                  <a:tcPr/>
                </a:tc>
                <a:tc hMerge="1">
                  <a:txBody>
                    <a:bodyPr/>
                    <a:lstStyle/>
                    <a:p>
                      <a:endParaRPr lang="ru-R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При возникновении ФП на фоне острого респираторного заболевания или обострения хронической легочной патологии в первую очередь рекомендовано провести коррекцию гипоксемии и ацидоза</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4C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en-US" sz="1050" b="0" kern="1200" dirty="0" smtClean="0">
                          <a:solidFill>
                            <a:schemeClr val="dk1"/>
                          </a:solidFill>
                          <a:effectLst/>
                          <a:uFill>
                            <a:solidFill>
                              <a:srgbClr val="000000"/>
                            </a:solidFill>
                          </a:uFill>
                          <a:latin typeface="+mj-lt"/>
                          <a:ea typeface="+mn-ea"/>
                          <a:cs typeface="+mn-cs"/>
                        </a:rPr>
                        <a:t>I</a:t>
                      </a:r>
                      <a:r>
                        <a:rPr lang="ru-RU" sz="1050" b="0" kern="1200" dirty="0" smtClean="0">
                          <a:solidFill>
                            <a:schemeClr val="dk1"/>
                          </a:solidFill>
                          <a:effectLst/>
                          <a:uFill>
                            <a:solidFill>
                              <a:srgbClr val="000000"/>
                            </a:solidFill>
                          </a:uFill>
                          <a:latin typeface="+mj-lt"/>
                          <a:ea typeface="+mn-ea"/>
                          <a:cs typeface="+mn-cs"/>
                        </a:rPr>
                        <a:t>С</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11832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ЭИТ рекомендована пациентам с заболеваниями легких, если </a:t>
                      </a:r>
                      <a:r>
                        <a:rPr lang="ru-RU" sz="1050" b="0" kern="1200" dirty="0" err="1">
                          <a:solidFill>
                            <a:schemeClr val="dk1"/>
                          </a:solidFill>
                          <a:effectLst/>
                          <a:uFill>
                            <a:solidFill>
                              <a:srgbClr val="000000"/>
                            </a:solidFill>
                          </a:uFill>
                          <a:latin typeface="+mj-lt"/>
                          <a:ea typeface="+mn-ea"/>
                          <a:cs typeface="+mn-cs"/>
                        </a:rPr>
                        <a:t>развившийся</a:t>
                      </a:r>
                      <a:r>
                        <a:rPr lang="ru-RU" sz="1050" b="0" kern="1200" dirty="0">
                          <a:solidFill>
                            <a:schemeClr val="dk1"/>
                          </a:solidFill>
                          <a:effectLst/>
                          <a:uFill>
                            <a:solidFill>
                              <a:srgbClr val="000000"/>
                            </a:solidFill>
                          </a:uFill>
                          <a:latin typeface="+mj-lt"/>
                          <a:ea typeface="+mn-ea"/>
                          <a:cs typeface="+mn-cs"/>
                        </a:rPr>
                        <a:t> пароксизм ФП вызывает нарушение гемодинамики</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 </a:t>
                      </a:r>
                      <a:r>
                        <a:rPr lang="en-US" sz="1050" b="0" kern="1200" dirty="0">
                          <a:solidFill>
                            <a:schemeClr val="dk1"/>
                          </a:solidFill>
                          <a:effectLst/>
                          <a:uFill>
                            <a:solidFill>
                              <a:srgbClr val="000000"/>
                            </a:solidFill>
                          </a:uFill>
                          <a:latin typeface="+mj-lt"/>
                          <a:ea typeface="+mn-ea"/>
                          <a:cs typeface="+mn-cs"/>
                        </a:rPr>
                        <a:t>I</a:t>
                      </a:r>
                      <a:r>
                        <a:rPr lang="ru-RU" sz="1050" b="0" kern="1200" dirty="0">
                          <a:solidFill>
                            <a:schemeClr val="dk1"/>
                          </a:solidFill>
                          <a:effectLst/>
                          <a:uFill>
                            <a:solidFill>
                              <a:srgbClr val="000000"/>
                            </a:solidFill>
                          </a:uFill>
                          <a:latin typeface="+mj-lt"/>
                          <a:ea typeface="+mn-ea"/>
                          <a:cs typeface="+mn-cs"/>
                        </a:rPr>
                        <a:t>С</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0">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Пациентам с </a:t>
                      </a:r>
                      <a:r>
                        <a:rPr lang="ru-RU" sz="1050" b="0" kern="1200" dirty="0" err="1">
                          <a:solidFill>
                            <a:schemeClr val="dk1"/>
                          </a:solidFill>
                          <a:effectLst/>
                          <a:uFill>
                            <a:solidFill>
                              <a:srgbClr val="000000"/>
                            </a:solidFill>
                          </a:uFill>
                          <a:latin typeface="+mj-lt"/>
                          <a:ea typeface="+mn-ea"/>
                          <a:cs typeface="+mn-cs"/>
                        </a:rPr>
                        <a:t>обструктивной</a:t>
                      </a:r>
                      <a:r>
                        <a:rPr lang="ru-RU" sz="1050" b="0" kern="1200" dirty="0">
                          <a:solidFill>
                            <a:schemeClr val="dk1"/>
                          </a:solidFill>
                          <a:effectLst/>
                          <a:uFill>
                            <a:solidFill>
                              <a:srgbClr val="000000"/>
                            </a:solidFill>
                          </a:uFill>
                          <a:latin typeface="+mj-lt"/>
                          <a:ea typeface="+mn-ea"/>
                          <a:cs typeface="+mn-cs"/>
                        </a:rPr>
                        <a:t> болезнью легких для контроля частоты желудочкового ритма рекомендовано использование селективных блокаторов кальциевых каналов с прямым влиянием на сердце (</a:t>
                      </a:r>
                      <a:r>
                        <a:rPr lang="ru-RU" sz="1050" b="0" kern="1200" dirty="0" err="1">
                          <a:solidFill>
                            <a:schemeClr val="dk1"/>
                          </a:solidFill>
                          <a:effectLst/>
                          <a:uFill>
                            <a:solidFill>
                              <a:srgbClr val="000000"/>
                            </a:solidFill>
                          </a:uFill>
                          <a:latin typeface="+mj-lt"/>
                          <a:ea typeface="+mn-ea"/>
                          <a:cs typeface="+mn-cs"/>
                        </a:rPr>
                        <a:t>Верапамил</a:t>
                      </a:r>
                      <a:r>
                        <a:rPr lang="ru-RU" sz="1050" b="0" kern="1200" dirty="0">
                          <a:solidFill>
                            <a:schemeClr val="dk1"/>
                          </a:solidFill>
                          <a:effectLst/>
                          <a:uFill>
                            <a:solidFill>
                              <a:srgbClr val="000000"/>
                            </a:solidFill>
                          </a:uFill>
                          <a:latin typeface="+mj-lt"/>
                          <a:ea typeface="+mn-ea"/>
                          <a:cs typeface="+mn-cs"/>
                        </a:rPr>
                        <a:t>/ </a:t>
                      </a:r>
                      <a:r>
                        <a:rPr lang="ru-RU" sz="1050" b="0" kern="1200" dirty="0" err="1">
                          <a:solidFill>
                            <a:schemeClr val="dk1"/>
                          </a:solidFill>
                          <a:effectLst/>
                          <a:uFill>
                            <a:solidFill>
                              <a:srgbClr val="000000"/>
                            </a:solidFill>
                          </a:uFill>
                          <a:latin typeface="+mj-lt"/>
                          <a:ea typeface="+mn-ea"/>
                          <a:cs typeface="+mn-cs"/>
                        </a:rPr>
                        <a:t>Дилтиазем</a:t>
                      </a:r>
                      <a:r>
                        <a:rPr lang="ru-RU" sz="1050" b="0" kern="1200" dirty="0">
                          <a:solidFill>
                            <a:schemeClr val="dk1"/>
                          </a:solidFill>
                          <a:effectLst/>
                          <a:uFill>
                            <a:solidFill>
                              <a:srgbClr val="000000"/>
                            </a:solidFill>
                          </a:uFill>
                          <a:latin typeface="+mj-lt"/>
                          <a:ea typeface="+mn-ea"/>
                          <a:cs typeface="+mn-cs"/>
                        </a:rPr>
                        <a:t>), либо — в качестве альтернативы — применение селективных бета-адреноблокаторов</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 </a:t>
                      </a:r>
                    </a:p>
                    <a:p>
                      <a:pPr indent="0" algn="ctr">
                        <a:lnSpc>
                          <a:spcPct val="100000"/>
                        </a:lnSpc>
                        <a:spcAft>
                          <a:spcPts val="0"/>
                        </a:spcAft>
                      </a:pPr>
                      <a:r>
                        <a:rPr lang="en-US" sz="1050" b="0" kern="1200" dirty="0" err="1">
                          <a:solidFill>
                            <a:schemeClr val="dk1"/>
                          </a:solidFill>
                          <a:effectLst/>
                          <a:uFill>
                            <a:solidFill>
                              <a:srgbClr val="000000"/>
                            </a:solidFill>
                          </a:uFill>
                          <a:latin typeface="+mj-lt"/>
                          <a:ea typeface="+mn-ea"/>
                          <a:cs typeface="+mn-cs"/>
                        </a:rPr>
                        <a:t>IIa</a:t>
                      </a:r>
                      <a:r>
                        <a:rPr lang="ru-RU" sz="1050" b="0" kern="1200" dirty="0">
                          <a:solidFill>
                            <a:schemeClr val="dk1"/>
                          </a:solidFill>
                          <a:effectLst/>
                          <a:uFill>
                            <a:solidFill>
                              <a:srgbClr val="000000"/>
                            </a:solidFill>
                          </a:uFill>
                          <a:latin typeface="+mj-lt"/>
                          <a:ea typeface="+mn-ea"/>
                          <a:cs typeface="+mn-cs"/>
                        </a:rPr>
                        <a:t>С</a:t>
                      </a:r>
                    </a:p>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117039">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Назначение бета-</a:t>
                      </a:r>
                      <a:r>
                        <a:rPr lang="ru-RU" sz="1050" b="0" kern="1200" dirty="0" err="1">
                          <a:solidFill>
                            <a:schemeClr val="dk1"/>
                          </a:solidFill>
                          <a:effectLst/>
                          <a:uFill>
                            <a:solidFill>
                              <a:srgbClr val="000000"/>
                            </a:solidFill>
                          </a:uFill>
                          <a:latin typeface="+mj-lt"/>
                          <a:ea typeface="+mn-ea"/>
                          <a:cs typeface="+mn-cs"/>
                        </a:rPr>
                        <a:t>адреномиметиков</a:t>
                      </a:r>
                      <a:r>
                        <a:rPr lang="ru-RU" sz="1050" b="0" kern="1200" dirty="0">
                          <a:solidFill>
                            <a:schemeClr val="dk1"/>
                          </a:solidFill>
                          <a:effectLst/>
                          <a:uFill>
                            <a:solidFill>
                              <a:srgbClr val="000000"/>
                            </a:solidFill>
                          </a:uFill>
                          <a:latin typeface="+mj-lt"/>
                          <a:ea typeface="+mn-ea"/>
                          <a:cs typeface="+mn-cs"/>
                        </a:rPr>
                        <a:t> и теофиллина не рекомендуется пациентам с бронхоспастическим синдромом</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ru-RU" sz="1050" b="0" kern="1200" dirty="0">
                          <a:solidFill>
                            <a:schemeClr val="dk1"/>
                          </a:solidFill>
                          <a:effectLst/>
                          <a:uFill>
                            <a:solidFill>
                              <a:srgbClr val="000000"/>
                            </a:solidFill>
                          </a:uFill>
                          <a:latin typeface="+mj-lt"/>
                          <a:ea typeface="+mn-ea"/>
                          <a:cs typeface="+mn-cs"/>
                        </a:rPr>
                        <a:t> </a:t>
                      </a:r>
                      <a:r>
                        <a:rPr lang="en-US" sz="1050" b="0" kern="1200" dirty="0">
                          <a:solidFill>
                            <a:schemeClr val="dk1"/>
                          </a:solidFill>
                          <a:effectLst/>
                          <a:uFill>
                            <a:solidFill>
                              <a:srgbClr val="000000"/>
                            </a:solidFill>
                          </a:uFill>
                          <a:latin typeface="+mj-lt"/>
                          <a:ea typeface="+mn-ea"/>
                          <a:cs typeface="+mn-cs"/>
                        </a:rPr>
                        <a:t>III</a:t>
                      </a:r>
                      <a:r>
                        <a:rPr lang="ru-RU" sz="1050" b="0" kern="1200" dirty="0">
                          <a:solidFill>
                            <a:schemeClr val="dk1"/>
                          </a:solidFill>
                          <a:effectLst/>
                          <a:uFill>
                            <a:solidFill>
                              <a:srgbClr val="000000"/>
                            </a:solidFill>
                          </a:uFill>
                          <a:latin typeface="+mj-lt"/>
                          <a:ea typeface="+mn-ea"/>
                          <a:cs typeface="+mn-cs"/>
                        </a:rPr>
                        <a:t>С</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99781">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Не рекомендуется прием неселективных бета-адреноблокаторов, </a:t>
                      </a:r>
                      <a:r>
                        <a:rPr lang="ru-RU" sz="1050" b="0" kern="1200" dirty="0" err="1">
                          <a:solidFill>
                            <a:schemeClr val="dk1"/>
                          </a:solidFill>
                          <a:effectLst/>
                          <a:uFill>
                            <a:solidFill>
                              <a:srgbClr val="000000"/>
                            </a:solidFill>
                          </a:uFill>
                          <a:latin typeface="+mj-lt"/>
                          <a:ea typeface="+mn-ea"/>
                          <a:cs typeface="+mn-cs"/>
                        </a:rPr>
                        <a:t>соталола</a:t>
                      </a:r>
                      <a:r>
                        <a:rPr lang="ru-RU" sz="1050" b="0" kern="1200" dirty="0">
                          <a:solidFill>
                            <a:schemeClr val="dk1"/>
                          </a:solidFill>
                          <a:effectLst/>
                          <a:uFill>
                            <a:solidFill>
                              <a:srgbClr val="000000"/>
                            </a:solidFill>
                          </a:uFill>
                          <a:latin typeface="+mj-lt"/>
                          <a:ea typeface="+mn-ea"/>
                          <a:cs typeface="+mn-cs"/>
                        </a:rPr>
                        <a:t>, </a:t>
                      </a:r>
                      <a:r>
                        <a:rPr lang="ru-RU" sz="1050" b="0" kern="1200" dirty="0" err="1">
                          <a:solidFill>
                            <a:schemeClr val="dk1"/>
                          </a:solidFill>
                          <a:effectLst/>
                          <a:uFill>
                            <a:solidFill>
                              <a:srgbClr val="000000"/>
                            </a:solidFill>
                          </a:uFill>
                          <a:latin typeface="+mj-lt"/>
                          <a:ea typeface="+mn-ea"/>
                          <a:cs typeface="+mn-cs"/>
                        </a:rPr>
                        <a:t>пропафенона</a:t>
                      </a:r>
                      <a:r>
                        <a:rPr lang="ru-RU" sz="1050" b="0" kern="1200" dirty="0">
                          <a:solidFill>
                            <a:schemeClr val="dk1"/>
                          </a:solidFill>
                          <a:effectLst/>
                          <a:uFill>
                            <a:solidFill>
                              <a:srgbClr val="000000"/>
                            </a:solidFill>
                          </a:uFill>
                          <a:latin typeface="+mj-lt"/>
                          <a:ea typeface="+mn-ea"/>
                          <a:cs typeface="+mn-cs"/>
                        </a:rPr>
                        <a:t> и </a:t>
                      </a:r>
                      <a:r>
                        <a:rPr lang="ru-RU" sz="1050" b="0" kern="1200" dirty="0" err="1">
                          <a:solidFill>
                            <a:schemeClr val="dk1"/>
                          </a:solidFill>
                          <a:effectLst/>
                          <a:uFill>
                            <a:solidFill>
                              <a:srgbClr val="000000"/>
                            </a:solidFill>
                          </a:uFill>
                          <a:latin typeface="+mj-lt"/>
                          <a:ea typeface="+mn-ea"/>
                          <a:cs typeface="+mn-cs"/>
                        </a:rPr>
                        <a:t>трифосаденина</a:t>
                      </a:r>
                      <a:r>
                        <a:rPr lang="ru-RU" sz="1050" b="0" kern="1200" dirty="0">
                          <a:solidFill>
                            <a:schemeClr val="dk1"/>
                          </a:solidFill>
                          <a:effectLst/>
                          <a:uFill>
                            <a:solidFill>
                              <a:srgbClr val="000000"/>
                            </a:solidFill>
                          </a:uFill>
                          <a:latin typeface="+mj-lt"/>
                          <a:ea typeface="+mn-ea"/>
                          <a:cs typeface="+mn-cs"/>
                        </a:rPr>
                        <a:t> пациентами </a:t>
                      </a:r>
                      <a:r>
                        <a:rPr lang="ru-RU" sz="1050" b="0" kern="1200" dirty="0" smtClean="0">
                          <a:solidFill>
                            <a:schemeClr val="dk1"/>
                          </a:solidFill>
                          <a:effectLst/>
                          <a:uFill>
                            <a:solidFill>
                              <a:srgbClr val="000000"/>
                            </a:solidFill>
                          </a:uFill>
                          <a:latin typeface="+mj-lt"/>
                          <a:ea typeface="+mn-ea"/>
                          <a:cs typeface="+mn-cs"/>
                        </a:rPr>
                        <a:t>                                   с </a:t>
                      </a:r>
                      <a:r>
                        <a:rPr lang="ru-RU" sz="1050" b="0" kern="1200" dirty="0" err="1">
                          <a:solidFill>
                            <a:schemeClr val="dk1"/>
                          </a:solidFill>
                          <a:effectLst/>
                          <a:uFill>
                            <a:solidFill>
                              <a:srgbClr val="000000"/>
                            </a:solidFill>
                          </a:uFill>
                          <a:latin typeface="+mj-lt"/>
                          <a:ea typeface="+mn-ea"/>
                          <a:cs typeface="+mn-cs"/>
                        </a:rPr>
                        <a:t>обструктивной</a:t>
                      </a:r>
                      <a:r>
                        <a:rPr lang="ru-RU" sz="1050" b="0" kern="1200" dirty="0">
                          <a:solidFill>
                            <a:schemeClr val="dk1"/>
                          </a:solidFill>
                          <a:effectLst/>
                          <a:uFill>
                            <a:solidFill>
                              <a:srgbClr val="000000"/>
                            </a:solidFill>
                          </a:uFill>
                          <a:latin typeface="+mj-lt"/>
                          <a:ea typeface="+mn-ea"/>
                          <a:cs typeface="+mn-cs"/>
                        </a:rPr>
                        <a:t> болезнью легких и ФП</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IIIC </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6"/>
                  </a:ext>
                </a:extLst>
              </a:tr>
              <a:tr h="99781">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У всех пациентов с ФП рекомендовано исключить синдром </a:t>
                      </a:r>
                      <a:r>
                        <a:rPr lang="ru-RU" sz="1050" b="0" kern="1200" dirty="0" err="1">
                          <a:solidFill>
                            <a:schemeClr val="dk1"/>
                          </a:solidFill>
                          <a:effectLst/>
                          <a:uFill>
                            <a:solidFill>
                              <a:srgbClr val="000000"/>
                            </a:solidFill>
                          </a:uFill>
                          <a:latin typeface="+mj-lt"/>
                          <a:ea typeface="+mn-ea"/>
                          <a:cs typeface="+mn-cs"/>
                        </a:rPr>
                        <a:t>обструктивного</a:t>
                      </a:r>
                      <a:r>
                        <a:rPr lang="ru-RU" sz="1050" b="0" kern="1200" dirty="0">
                          <a:solidFill>
                            <a:schemeClr val="dk1"/>
                          </a:solidFill>
                          <a:effectLst/>
                          <a:uFill>
                            <a:solidFill>
                              <a:srgbClr val="000000"/>
                            </a:solidFill>
                          </a:uFill>
                          <a:latin typeface="+mj-lt"/>
                          <a:ea typeface="+mn-ea"/>
                          <a:cs typeface="+mn-cs"/>
                        </a:rPr>
                        <a:t> ночного апноэ</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2B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indent="0" algn="ctr">
                        <a:lnSpc>
                          <a:spcPct val="100000"/>
                        </a:lnSpc>
                        <a:spcAft>
                          <a:spcPts val="0"/>
                        </a:spcAft>
                      </a:pPr>
                      <a:r>
                        <a:rPr lang="en-US" sz="1050" b="0" kern="1200" dirty="0" err="1">
                          <a:solidFill>
                            <a:schemeClr val="dk1"/>
                          </a:solidFill>
                          <a:effectLst/>
                          <a:uFill>
                            <a:solidFill>
                              <a:srgbClr val="000000"/>
                            </a:solidFill>
                          </a:uFill>
                          <a:latin typeface="+mj-lt"/>
                          <a:ea typeface="+mn-ea"/>
                          <a:cs typeface="+mn-cs"/>
                        </a:rPr>
                        <a:t>IIa</a:t>
                      </a:r>
                      <a:r>
                        <a:rPr lang="ru-RU" sz="1050" b="0" kern="1200" dirty="0">
                          <a:solidFill>
                            <a:schemeClr val="dk1"/>
                          </a:solidFill>
                          <a:effectLst/>
                          <a:uFill>
                            <a:solidFill>
                              <a:srgbClr val="000000"/>
                            </a:solidFill>
                          </a:uFill>
                          <a:latin typeface="+mj-lt"/>
                          <a:ea typeface="+mn-ea"/>
                          <a:cs typeface="+mn-cs"/>
                        </a:rPr>
                        <a:t>В</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7"/>
                  </a:ext>
                </a:extLst>
              </a:tr>
              <a:tr h="117039">
                <a:tc>
                  <a:txBody>
                    <a:bodyPr/>
                    <a:lstStyle/>
                    <a:p>
                      <a:pPr marL="0" indent="0" algn="just">
                        <a:lnSpc>
                          <a:spcPct val="100000"/>
                        </a:lnSpc>
                        <a:spcAft>
                          <a:spcPts val="0"/>
                        </a:spcAft>
                        <a:tabLst/>
                      </a:pPr>
                      <a:r>
                        <a:rPr lang="ru-RU" sz="1050" b="0" kern="1200" dirty="0">
                          <a:solidFill>
                            <a:schemeClr val="dk1"/>
                          </a:solidFill>
                          <a:effectLst/>
                          <a:uFill>
                            <a:solidFill>
                              <a:srgbClr val="000000"/>
                            </a:solidFill>
                          </a:uFill>
                          <a:latin typeface="+mj-lt"/>
                          <a:ea typeface="+mn-ea"/>
                          <a:cs typeface="+mn-cs"/>
                        </a:rPr>
                        <a:t>С целью уменьшения частоты рецидивов ФП и улучшения контроля заболевания рекомендовано назначение оптимальной терапии, направленной на коррекцию </a:t>
                      </a:r>
                      <a:r>
                        <a:rPr lang="ru-RU" sz="1050" b="0" kern="1200" dirty="0" err="1">
                          <a:solidFill>
                            <a:schemeClr val="dk1"/>
                          </a:solidFill>
                          <a:effectLst/>
                          <a:uFill>
                            <a:solidFill>
                              <a:srgbClr val="000000"/>
                            </a:solidFill>
                          </a:uFill>
                          <a:latin typeface="+mj-lt"/>
                          <a:ea typeface="+mn-ea"/>
                          <a:cs typeface="+mn-cs"/>
                        </a:rPr>
                        <a:t>обструктивного</a:t>
                      </a:r>
                      <a:r>
                        <a:rPr lang="ru-RU" sz="1050" b="0" kern="1200" dirty="0">
                          <a:solidFill>
                            <a:schemeClr val="dk1"/>
                          </a:solidFill>
                          <a:effectLst/>
                          <a:uFill>
                            <a:solidFill>
                              <a:srgbClr val="000000"/>
                            </a:solidFill>
                          </a:uFill>
                          <a:latin typeface="+mj-lt"/>
                          <a:ea typeface="+mn-ea"/>
                          <a:cs typeface="+mn-cs"/>
                        </a:rPr>
                        <a:t> ночного апноэ</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en-US" sz="1050" b="0" kern="1200" dirty="0">
                          <a:solidFill>
                            <a:schemeClr val="dk1"/>
                          </a:solidFill>
                          <a:effectLst/>
                          <a:uFill>
                            <a:solidFill>
                              <a:srgbClr val="000000"/>
                            </a:solidFill>
                          </a:uFill>
                          <a:latin typeface="+mj-lt"/>
                          <a:ea typeface="+mn-ea"/>
                          <a:cs typeface="+mn-cs"/>
                        </a:rPr>
                        <a:t>3B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indent="0" algn="ctr">
                        <a:lnSpc>
                          <a:spcPct val="100000"/>
                        </a:lnSpc>
                        <a:spcAft>
                          <a:spcPts val="0"/>
                        </a:spcAft>
                      </a:pPr>
                      <a:r>
                        <a:rPr lang="en-US" sz="1050" b="0" kern="1200" dirty="0" err="1">
                          <a:solidFill>
                            <a:schemeClr val="dk1"/>
                          </a:solidFill>
                          <a:effectLst/>
                          <a:uFill>
                            <a:solidFill>
                              <a:srgbClr val="000000"/>
                            </a:solidFill>
                          </a:uFill>
                          <a:latin typeface="+mj-lt"/>
                          <a:ea typeface="+mn-ea"/>
                          <a:cs typeface="+mn-cs"/>
                        </a:rPr>
                        <a:t>IIa</a:t>
                      </a:r>
                      <a:r>
                        <a:rPr lang="ru-RU" sz="1050" b="0" kern="1200" dirty="0">
                          <a:solidFill>
                            <a:schemeClr val="dk1"/>
                          </a:solidFill>
                          <a:effectLst/>
                          <a:uFill>
                            <a:solidFill>
                              <a:srgbClr val="000000"/>
                            </a:solidFill>
                          </a:uFill>
                          <a:latin typeface="+mj-lt"/>
                          <a:ea typeface="+mn-ea"/>
                          <a:cs typeface="+mn-cs"/>
                        </a:rPr>
                        <a:t>В</a:t>
                      </a:r>
                      <a:r>
                        <a:rPr lang="en-US" sz="1050" b="0" kern="1200" dirty="0">
                          <a:solidFill>
                            <a:schemeClr val="dk1"/>
                          </a:solidFill>
                          <a:effectLst/>
                          <a:uFill>
                            <a:solidFill>
                              <a:srgbClr val="000000"/>
                            </a:solidFill>
                          </a:uFill>
                          <a:latin typeface="+mj-lt"/>
                          <a:ea typeface="+mn-ea"/>
                          <a:cs typeface="+mn-cs"/>
                        </a:rPr>
                        <a:t> </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8"/>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0" y="2"/>
            <a:ext cx="4788024" cy="78739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01452" y="51470"/>
            <a:ext cx="7166892" cy="646331"/>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Фибрилляция и трепетание предсердий </a:t>
            </a:r>
            <a:r>
              <a:rPr lang="ru-RU" sz="1800" b="1" dirty="0">
                <a:solidFill>
                  <a:srgbClr val="005DAC"/>
                </a:solidFill>
                <a:latin typeface="Calibri" panose="020F0502020204030204" pitchFamily="34" charset="0"/>
              </a:rPr>
              <a:t/>
            </a:r>
            <a:br>
              <a:rPr lang="ru-RU" sz="1800" b="1" dirty="0">
                <a:solidFill>
                  <a:srgbClr val="005DAC"/>
                </a:solidFill>
                <a:latin typeface="Calibri" panose="020F0502020204030204" pitchFamily="34" charset="0"/>
              </a:rPr>
            </a:br>
            <a:r>
              <a:rPr lang="ru-RU" sz="1800" b="1" dirty="0">
                <a:solidFill>
                  <a:srgbClr val="005DAC"/>
                </a:solidFill>
                <a:latin typeface="Calibri" panose="020F0502020204030204" pitchFamily="34" charset="0"/>
              </a:rPr>
              <a:t>у </a:t>
            </a:r>
            <a:r>
              <a:rPr lang="ru-RU" sz="1800" b="1" dirty="0">
                <a:solidFill>
                  <a:srgbClr val="005DAC"/>
                </a:solidFill>
                <a:latin typeface="Calibri" panose="020F0502020204030204" pitchFamily="34" charset="0"/>
              </a:rPr>
              <a:t>особых категорий пациентов</a:t>
            </a: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273532314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6"/>
          <p:cNvGraphicFramePr>
            <a:graphicFrameLocks noGrp="1"/>
          </p:cNvGraphicFramePr>
          <p:nvPr>
            <p:ph idx="1"/>
            <p:extLst>
              <p:ext uri="{D42A27DB-BD31-4B8C-83A1-F6EECF244321}">
                <p14:modId xmlns:p14="http://schemas.microsoft.com/office/powerpoint/2010/main" val="696607078"/>
              </p:ext>
            </p:extLst>
          </p:nvPr>
        </p:nvGraphicFramePr>
        <p:xfrm>
          <a:off x="539551" y="958734"/>
          <a:ext cx="7920880" cy="3588120"/>
        </p:xfrm>
        <a:graphic>
          <a:graphicData uri="http://schemas.openxmlformats.org/drawingml/2006/table">
            <a:tbl>
              <a:tblPr firstRow="1" bandRow="1">
                <a:tableStyleId>{B301B821-A1FF-4177-AEE7-76D212191A09}</a:tableStyleId>
              </a:tblPr>
              <a:tblGrid>
                <a:gridCol w="6910125">
                  <a:extLst>
                    <a:ext uri="{9D8B030D-6E8A-4147-A177-3AD203B41FA5}">
                      <a16:colId xmlns:a16="http://schemas.microsoft.com/office/drawing/2014/main" val="20000"/>
                    </a:ext>
                  </a:extLst>
                </a:gridCol>
                <a:gridCol w="558394">
                  <a:extLst>
                    <a:ext uri="{9D8B030D-6E8A-4147-A177-3AD203B41FA5}">
                      <a16:colId xmlns:a16="http://schemas.microsoft.com/office/drawing/2014/main" val="20001"/>
                    </a:ext>
                  </a:extLst>
                </a:gridCol>
                <a:gridCol w="452361">
                  <a:extLst>
                    <a:ext uri="{9D8B030D-6E8A-4147-A177-3AD203B41FA5}">
                      <a16:colId xmlns:a16="http://schemas.microsoft.com/office/drawing/2014/main" val="20002"/>
                    </a:ext>
                  </a:extLst>
                </a:gridCol>
              </a:tblGrid>
              <a:tr h="11530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396331">
                <a:tc>
                  <a:txBody>
                    <a:bodyPr/>
                    <a:lstStyle/>
                    <a:p>
                      <a:pPr marL="0" indent="0"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Пациентам с любой формой фибрилляции предсердий рекомендуются индивидуальные и групповые занятия лечебной физкультурой, в том числе с использованием тренажеров с целью повышения их физической работоспособности, качества жизни, функции сердца (фракции выброса левого желудочка)</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1</a:t>
                      </a:r>
                      <a:r>
                        <a:rPr lang="en-US" sz="1050" b="0" kern="1200" dirty="0">
                          <a:solidFill>
                            <a:schemeClr val="dk1"/>
                          </a:solidFill>
                          <a:effectLst/>
                          <a:uFill>
                            <a:solidFill>
                              <a:srgbClr val="000000"/>
                            </a:solidFill>
                          </a:uFill>
                          <a:latin typeface="+mj-lt"/>
                          <a:ea typeface="+mn-ea"/>
                          <a:cs typeface="+mn-cs"/>
                        </a:rPr>
                        <a:t>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256581">
                <a:tc>
                  <a:txBody>
                    <a:bodyPr/>
                    <a:lstStyle/>
                    <a:p>
                      <a:pPr indent="0">
                        <a:lnSpc>
                          <a:spcPct val="150000"/>
                        </a:lnSpc>
                        <a:spcAft>
                          <a:spcPts val="0"/>
                        </a:spcAft>
                      </a:pPr>
                      <a:r>
                        <a:rPr lang="ru-RU" sz="1050" b="0" kern="1200" dirty="0">
                          <a:solidFill>
                            <a:schemeClr val="dk1"/>
                          </a:solidFill>
                          <a:effectLst/>
                          <a:uFill>
                            <a:solidFill>
                              <a:srgbClr val="000000"/>
                            </a:solidFill>
                          </a:uFill>
                          <a:latin typeface="+mj-lt"/>
                          <a:ea typeface="+mn-ea"/>
                          <a:cs typeface="+mn-cs"/>
                        </a:rPr>
                        <a:t>Пациентам с фибрилляцией предсердий рекомендовано: </a:t>
                      </a:r>
                    </a:p>
                    <a:p>
                      <a:pPr marL="0" indent="0"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 три или более еженедельных сеансов аэробной активности умеренной интенсивности, такой как ходьба, бег, езда </a:t>
                      </a:r>
                      <a:r>
                        <a:rPr lang="ru-RU" sz="1050" b="0" kern="1200" dirty="0" smtClean="0">
                          <a:solidFill>
                            <a:schemeClr val="dk1"/>
                          </a:solidFill>
                          <a:effectLst/>
                          <a:uFill>
                            <a:solidFill>
                              <a:srgbClr val="000000"/>
                            </a:solidFill>
                          </a:uFill>
                          <a:latin typeface="+mj-lt"/>
                          <a:ea typeface="+mn-ea"/>
                          <a:cs typeface="+mn-cs"/>
                        </a:rPr>
                        <a:t>на </a:t>
                      </a:r>
                      <a:r>
                        <a:rPr lang="ru-RU" sz="1050" b="0" kern="1200" dirty="0">
                          <a:solidFill>
                            <a:schemeClr val="dk1"/>
                          </a:solidFill>
                          <a:effectLst/>
                          <a:uFill>
                            <a:solidFill>
                              <a:srgbClr val="000000"/>
                            </a:solidFill>
                          </a:uFill>
                          <a:latin typeface="+mj-lt"/>
                          <a:ea typeface="+mn-ea"/>
                          <a:cs typeface="+mn-cs"/>
                        </a:rPr>
                        <a:t>велосипеде, продолжительностью не менее 60 минут в течение не менее 3 месяцев;</a:t>
                      </a:r>
                    </a:p>
                    <a:p>
                      <a:pPr marL="0" indent="0"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 дополнительно включать в занятия растяжку, упражнения на равновесие, тренировки с отягощением</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2B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334233">
                <a:tc>
                  <a:txBody>
                    <a:bodyPr/>
                    <a:lstStyle/>
                    <a:p>
                      <a:pPr marL="0" indent="0"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Пациентам с фибрилляцией предсердий кроме физических тренировок рекомендованы образовательные программы с целью улучшения осведомленности о</a:t>
                      </a:r>
                      <a:r>
                        <a:rPr lang="en-US" sz="1050" b="0" kern="1200" dirty="0">
                          <a:solidFill>
                            <a:schemeClr val="dk1"/>
                          </a:solidFill>
                          <a:effectLst/>
                          <a:uFill>
                            <a:solidFill>
                              <a:srgbClr val="000000"/>
                            </a:solidFill>
                          </a:uFill>
                          <a:latin typeface="+mj-lt"/>
                          <a:ea typeface="+mn-ea"/>
                          <a:cs typeface="+mn-cs"/>
                        </a:rPr>
                        <a:t> </a:t>
                      </a:r>
                      <a:r>
                        <a:rPr lang="ru-RU" sz="1050" b="0" kern="1200" dirty="0">
                          <a:solidFill>
                            <a:schemeClr val="dk1"/>
                          </a:solidFill>
                          <a:effectLst/>
                          <a:uFill>
                            <a:solidFill>
                              <a:srgbClr val="000000"/>
                            </a:solidFill>
                          </a:uFill>
                          <a:latin typeface="+mj-lt"/>
                          <a:ea typeface="+mn-ea"/>
                          <a:cs typeface="+mn-cs"/>
                        </a:rPr>
                        <a:t>заболевании, снижении сердечно-сосудистой госпитализации </a:t>
                      </a:r>
                      <a:r>
                        <a:rPr lang="ru-RU" sz="1050" b="0" kern="1200" dirty="0" smtClean="0">
                          <a:solidFill>
                            <a:schemeClr val="dk1"/>
                          </a:solidFill>
                          <a:effectLst/>
                          <a:uFill>
                            <a:solidFill>
                              <a:srgbClr val="000000"/>
                            </a:solidFill>
                          </a:uFill>
                          <a:latin typeface="+mj-lt"/>
                          <a:ea typeface="+mn-ea"/>
                          <a:cs typeface="+mn-cs"/>
                        </a:rPr>
                        <a:t>               и </a:t>
                      </a:r>
                      <a:r>
                        <a:rPr lang="ru-RU" sz="1050" b="0" kern="1200" dirty="0">
                          <a:solidFill>
                            <a:schemeClr val="dk1"/>
                          </a:solidFill>
                          <a:effectLst/>
                          <a:uFill>
                            <a:solidFill>
                              <a:srgbClr val="000000"/>
                            </a:solidFill>
                          </a:uFill>
                          <a:latin typeface="+mj-lt"/>
                          <a:ea typeface="+mn-ea"/>
                          <a:cs typeface="+mn-cs"/>
                        </a:rPr>
                        <a:t>сердечно-сосудистой смерти</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3B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334233">
                <a:tc>
                  <a:txBody>
                    <a:bodyPr/>
                    <a:lstStyle/>
                    <a:p>
                      <a:pPr marL="0" indent="0"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Пациентам, перенесшим успешную </a:t>
                      </a:r>
                      <a:r>
                        <a:rPr lang="ru-RU" sz="1050" b="0" kern="1200" dirty="0" err="1">
                          <a:solidFill>
                            <a:schemeClr val="dk1"/>
                          </a:solidFill>
                          <a:effectLst/>
                          <a:uFill>
                            <a:solidFill>
                              <a:srgbClr val="000000"/>
                            </a:solidFill>
                          </a:uFill>
                          <a:latin typeface="+mj-lt"/>
                          <a:ea typeface="+mn-ea"/>
                          <a:cs typeface="+mn-cs"/>
                        </a:rPr>
                        <a:t>катетерную</a:t>
                      </a:r>
                      <a:r>
                        <a:rPr lang="ru-RU" sz="1050" b="0" kern="1200" dirty="0">
                          <a:solidFill>
                            <a:schemeClr val="dk1"/>
                          </a:solidFill>
                          <a:effectLst/>
                          <a:uFill>
                            <a:solidFill>
                              <a:srgbClr val="000000"/>
                            </a:solidFill>
                          </a:uFill>
                          <a:latin typeface="+mj-lt"/>
                          <a:ea typeface="+mn-ea"/>
                          <a:cs typeface="+mn-cs"/>
                        </a:rPr>
                        <a:t> абляцию, рекомендовано ограничение физической активности </a:t>
                      </a:r>
                      <a:r>
                        <a:rPr lang="ru-RU" sz="1050" b="0" kern="1200" dirty="0" smtClean="0">
                          <a:solidFill>
                            <a:schemeClr val="dk1"/>
                          </a:solidFill>
                          <a:effectLst/>
                          <a:uFill>
                            <a:solidFill>
                              <a:srgbClr val="000000"/>
                            </a:solidFill>
                          </a:uFill>
                          <a:latin typeface="+mj-lt"/>
                          <a:ea typeface="+mn-ea"/>
                          <a:cs typeface="+mn-cs"/>
                        </a:rPr>
                        <a:t>                 в </a:t>
                      </a:r>
                      <a:r>
                        <a:rPr lang="ru-RU" sz="1050" b="0" kern="1200" dirty="0">
                          <a:solidFill>
                            <a:schemeClr val="dk1"/>
                          </a:solidFill>
                          <a:effectLst/>
                          <a:uFill>
                            <a:solidFill>
                              <a:srgbClr val="000000"/>
                            </a:solidFill>
                          </a:uFill>
                          <a:latin typeface="+mj-lt"/>
                          <a:ea typeface="+mn-ea"/>
                          <a:cs typeface="+mn-cs"/>
                        </a:rPr>
                        <a:t>течение 2 месяцев</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2B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6"/>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0" y="2"/>
            <a:ext cx="4860032" cy="78739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01452" y="51470"/>
            <a:ext cx="4430588" cy="646331"/>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Реабилитация больных с </a:t>
            </a:r>
            <a:r>
              <a:rPr lang="ru-RU" sz="1800" b="1" dirty="0">
                <a:solidFill>
                  <a:srgbClr val="005DAC"/>
                </a:solidFill>
                <a:latin typeface="Calibri" panose="020F0502020204030204" pitchFamily="34" charset="0"/>
              </a:rPr>
              <a:t>фибрилляцией</a:t>
            </a:r>
            <a:br>
              <a:rPr lang="ru-RU" sz="1800" b="1" dirty="0">
                <a:solidFill>
                  <a:srgbClr val="005DAC"/>
                </a:solidFill>
                <a:latin typeface="Calibri" panose="020F0502020204030204" pitchFamily="34" charset="0"/>
              </a:rPr>
            </a:br>
            <a:r>
              <a:rPr lang="ru-RU" sz="1800" b="1" dirty="0">
                <a:solidFill>
                  <a:srgbClr val="005DAC"/>
                </a:solidFill>
                <a:latin typeface="Calibri" panose="020F0502020204030204" pitchFamily="34" charset="0"/>
              </a:rPr>
              <a:t> </a:t>
            </a:r>
            <a:r>
              <a:rPr lang="ru-RU" sz="1800" b="1" dirty="0">
                <a:solidFill>
                  <a:srgbClr val="005DAC"/>
                </a:solidFill>
                <a:latin typeface="Calibri" panose="020F0502020204030204" pitchFamily="34" charset="0"/>
              </a:rPr>
              <a:t>и трепетанием предсердий</a:t>
            </a: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340745617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6"/>
          <p:cNvGraphicFramePr>
            <a:graphicFrameLocks noGrp="1"/>
          </p:cNvGraphicFramePr>
          <p:nvPr>
            <p:ph idx="1"/>
            <p:extLst>
              <p:ext uri="{D42A27DB-BD31-4B8C-83A1-F6EECF244321}">
                <p14:modId xmlns:p14="http://schemas.microsoft.com/office/powerpoint/2010/main" val="2496328092"/>
              </p:ext>
            </p:extLst>
          </p:nvPr>
        </p:nvGraphicFramePr>
        <p:xfrm>
          <a:off x="539551" y="958734"/>
          <a:ext cx="7920880" cy="3900150"/>
        </p:xfrm>
        <a:graphic>
          <a:graphicData uri="http://schemas.openxmlformats.org/drawingml/2006/table">
            <a:tbl>
              <a:tblPr firstRow="1" bandRow="1">
                <a:tableStyleId>{B301B821-A1FF-4177-AEE7-76D212191A09}</a:tableStyleId>
              </a:tblPr>
              <a:tblGrid>
                <a:gridCol w="6910125">
                  <a:extLst>
                    <a:ext uri="{9D8B030D-6E8A-4147-A177-3AD203B41FA5}">
                      <a16:colId xmlns:a16="http://schemas.microsoft.com/office/drawing/2014/main" val="20000"/>
                    </a:ext>
                  </a:extLst>
                </a:gridCol>
                <a:gridCol w="558394">
                  <a:extLst>
                    <a:ext uri="{9D8B030D-6E8A-4147-A177-3AD203B41FA5}">
                      <a16:colId xmlns:a16="http://schemas.microsoft.com/office/drawing/2014/main" val="20001"/>
                    </a:ext>
                  </a:extLst>
                </a:gridCol>
                <a:gridCol w="452361">
                  <a:extLst>
                    <a:ext uri="{9D8B030D-6E8A-4147-A177-3AD203B41FA5}">
                      <a16:colId xmlns:a16="http://schemas.microsoft.com/office/drawing/2014/main" val="20002"/>
                    </a:ext>
                  </a:extLst>
                </a:gridCol>
              </a:tblGrid>
              <a:tr h="11530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396331">
                <a:tc>
                  <a:txBody>
                    <a:bodyPr/>
                    <a:lstStyle/>
                    <a:p>
                      <a:pPr marL="0" indent="0" algn="just">
                        <a:lnSpc>
                          <a:spcPct val="150000"/>
                        </a:lnSpc>
                        <a:spcAft>
                          <a:spcPts val="0"/>
                        </a:spcAft>
                        <a:tabLst/>
                      </a:pPr>
                      <a:r>
                        <a:rPr lang="x-none" sz="1050" b="0" kern="1200" dirty="0">
                          <a:solidFill>
                            <a:schemeClr val="dk1"/>
                          </a:solidFill>
                          <a:effectLst/>
                          <a:uFill>
                            <a:solidFill>
                              <a:srgbClr val="000000"/>
                            </a:solidFill>
                          </a:uFill>
                          <a:latin typeface="+mj-lt"/>
                          <a:ea typeface="+mn-ea"/>
                          <a:cs typeface="+mn-cs"/>
                        </a:rPr>
                        <a:t>С целью повышения эффективности лечения большинству пациентов с</a:t>
                      </a:r>
                      <a:r>
                        <a:rPr lang="ru-RU" sz="1050" b="0" kern="1200" dirty="0">
                          <a:solidFill>
                            <a:schemeClr val="dk1"/>
                          </a:solidFill>
                          <a:effectLst/>
                          <a:uFill>
                            <a:solidFill>
                              <a:srgbClr val="000000"/>
                            </a:solidFill>
                          </a:uFill>
                          <a:latin typeface="+mj-lt"/>
                          <a:ea typeface="+mn-ea"/>
                          <a:cs typeface="+mn-cs"/>
                        </a:rPr>
                        <a:t> </a:t>
                      </a:r>
                      <a:r>
                        <a:rPr lang="x-none" sz="1050" b="0" kern="1200" dirty="0">
                          <a:solidFill>
                            <a:schemeClr val="dk1"/>
                          </a:solidFill>
                          <a:effectLst/>
                          <a:uFill>
                            <a:solidFill>
                              <a:srgbClr val="000000"/>
                            </a:solidFill>
                          </a:uFill>
                          <a:latin typeface="+mj-lt"/>
                          <a:ea typeface="+mn-ea"/>
                          <a:cs typeface="+mn-cs"/>
                        </a:rPr>
                        <a:t>фибрилляцией предсердий рекомендуется пожизненное диспансерное наблюдение с периодичностью визитов к врачу как минимум 2 раза в год</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2</a:t>
                      </a:r>
                      <a:r>
                        <a:rPr lang="en-US" sz="1050" b="0" kern="1200" dirty="0">
                          <a:solidFill>
                            <a:schemeClr val="dk1"/>
                          </a:solidFill>
                          <a:effectLst/>
                          <a:uFill>
                            <a:solidFill>
                              <a:srgbClr val="000000"/>
                            </a:solidFill>
                          </a:uFill>
                          <a:latin typeface="+mj-lt"/>
                          <a:ea typeface="+mn-ea"/>
                          <a:cs typeface="+mn-cs"/>
                        </a:rPr>
                        <a:t>A</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256581">
                <a:tc>
                  <a:txBody>
                    <a:bodyPr/>
                    <a:lstStyle/>
                    <a:p>
                      <a:pPr marL="0" indent="0"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В рамках диспансерных осмотров пациентов с фибрилляцией предсердий рекомендуется регулярно оценивать наличие и динамику фоновых заболеваний и факторов риска с целью снижения риска осложнений</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2A</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334233">
                <a:tc>
                  <a:txBody>
                    <a:bodyPr/>
                    <a:lstStyle/>
                    <a:p>
                      <a:pPr marL="0" indent="0"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Всем пациентам, получающим терапию пероральными антикоагулянтами (</a:t>
                      </a:r>
                      <a:r>
                        <a:rPr lang="ru-RU" sz="1050" b="0" kern="1200" dirty="0" err="1">
                          <a:solidFill>
                            <a:schemeClr val="dk1"/>
                          </a:solidFill>
                          <a:effectLst/>
                          <a:uFill>
                            <a:solidFill>
                              <a:srgbClr val="000000"/>
                            </a:solidFill>
                          </a:uFill>
                          <a:latin typeface="+mj-lt"/>
                          <a:ea typeface="+mn-ea"/>
                          <a:cs typeface="+mn-cs"/>
                        </a:rPr>
                        <a:t>варфарином</a:t>
                      </a:r>
                      <a:r>
                        <a:rPr lang="ru-RU" sz="1050" b="0" kern="1200" dirty="0">
                          <a:solidFill>
                            <a:schemeClr val="dk1"/>
                          </a:solidFill>
                          <a:effectLst/>
                          <a:uFill>
                            <a:solidFill>
                              <a:srgbClr val="000000"/>
                            </a:solidFill>
                          </a:uFill>
                          <a:latin typeface="+mj-lt"/>
                          <a:ea typeface="+mn-ea"/>
                          <a:cs typeface="+mn-cs"/>
                        </a:rPr>
                        <a:t> или ПОАК), рекомендовано регулярное наблюдение врачом-кардиологом для оценки переносимости терапии, развития осложнений, контроля ряда лабораторных показателей</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334233">
                <a:tc>
                  <a:txBody>
                    <a:bodyPr/>
                    <a:lstStyle/>
                    <a:p>
                      <a:pPr marL="0" indent="0"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Всем пациентам, получающим терапию АВК, рекомендован контроль МНО не реже 12 раз в год (при достижении терапевтического уровня от 2,0 до 3,0) с пребыванием в терапевтическом окне более 65% наблюдений</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2B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0"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6"/>
                  </a:ext>
                </a:extLst>
              </a:tr>
              <a:tr h="334233">
                <a:tc>
                  <a:txBody>
                    <a:bodyPr/>
                    <a:lstStyle/>
                    <a:p>
                      <a:pPr marL="0" indent="0"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Всем пациентам, получающим терапию пероральными антикоагулянтами, рекомендован регулярный контроль общего анализа крови (не реже 1 раза в 6 месяцев) для выявления </a:t>
                      </a:r>
                      <a:r>
                        <a:rPr lang="ru-RU" sz="1050" b="0" kern="1200" dirty="0" err="1">
                          <a:solidFill>
                            <a:schemeClr val="dk1"/>
                          </a:solidFill>
                          <a:effectLst/>
                          <a:uFill>
                            <a:solidFill>
                              <a:srgbClr val="000000"/>
                            </a:solidFill>
                          </a:uFill>
                          <a:latin typeface="+mj-lt"/>
                          <a:ea typeface="+mn-ea"/>
                          <a:cs typeface="+mn-cs"/>
                        </a:rPr>
                        <a:t>асимптомной</a:t>
                      </a:r>
                      <a:r>
                        <a:rPr lang="ru-RU" sz="1050" b="0" kern="1200" dirty="0">
                          <a:solidFill>
                            <a:schemeClr val="dk1"/>
                          </a:solidFill>
                          <a:effectLst/>
                          <a:uFill>
                            <a:solidFill>
                              <a:srgbClr val="000000"/>
                            </a:solidFill>
                          </a:uFill>
                          <a:latin typeface="+mj-lt"/>
                          <a:ea typeface="+mn-ea"/>
                          <a:cs typeface="+mn-cs"/>
                        </a:rPr>
                        <a:t> анемии, являющейся проявлением скрытого кровотечения или не диагностированного ранее новообразования — потенциального источника кровотечения</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0"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7"/>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0" y="2"/>
            <a:ext cx="6228184" cy="78739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01452" y="51470"/>
            <a:ext cx="5654724" cy="646331"/>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Диспансерное наблюдение больных с фибрилляцией и трепетанием предсердий</a:t>
            </a: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35456108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6"/>
          <p:cNvGraphicFramePr>
            <a:graphicFrameLocks noGrp="1"/>
          </p:cNvGraphicFramePr>
          <p:nvPr>
            <p:ph idx="1"/>
            <p:extLst>
              <p:ext uri="{D42A27DB-BD31-4B8C-83A1-F6EECF244321}">
                <p14:modId xmlns:p14="http://schemas.microsoft.com/office/powerpoint/2010/main" val="3040777134"/>
              </p:ext>
            </p:extLst>
          </p:nvPr>
        </p:nvGraphicFramePr>
        <p:xfrm>
          <a:off x="539551" y="958734"/>
          <a:ext cx="7920880" cy="3660120"/>
        </p:xfrm>
        <a:graphic>
          <a:graphicData uri="http://schemas.openxmlformats.org/drawingml/2006/table">
            <a:tbl>
              <a:tblPr firstRow="1" bandRow="1">
                <a:tableStyleId>{B301B821-A1FF-4177-AEE7-76D212191A09}</a:tableStyleId>
              </a:tblPr>
              <a:tblGrid>
                <a:gridCol w="6910125">
                  <a:extLst>
                    <a:ext uri="{9D8B030D-6E8A-4147-A177-3AD203B41FA5}">
                      <a16:colId xmlns:a16="http://schemas.microsoft.com/office/drawing/2014/main" val="20000"/>
                    </a:ext>
                  </a:extLst>
                </a:gridCol>
                <a:gridCol w="558394">
                  <a:extLst>
                    <a:ext uri="{9D8B030D-6E8A-4147-A177-3AD203B41FA5}">
                      <a16:colId xmlns:a16="http://schemas.microsoft.com/office/drawing/2014/main" val="20001"/>
                    </a:ext>
                  </a:extLst>
                </a:gridCol>
                <a:gridCol w="452361">
                  <a:extLst>
                    <a:ext uri="{9D8B030D-6E8A-4147-A177-3AD203B41FA5}">
                      <a16:colId xmlns:a16="http://schemas.microsoft.com/office/drawing/2014/main" val="20002"/>
                    </a:ext>
                  </a:extLst>
                </a:gridCol>
              </a:tblGrid>
              <a:tr h="115302">
                <a:tc>
                  <a:txBody>
                    <a:bodyPr/>
                    <a:lstStyle/>
                    <a:p>
                      <a:pPr algn="ctr"/>
                      <a:r>
                        <a:rPr lang="ru-RU" sz="1200" b="1" kern="1200" dirty="0">
                          <a:ln>
                            <a:noFill/>
                          </a:ln>
                          <a:solidFill>
                            <a:schemeClr val="lt1"/>
                          </a:solidFill>
                          <a:latin typeface="Calibri" panose="020F0502020204030204" pitchFamily="34" charset="0"/>
                          <a:ea typeface="+mn-ea"/>
                          <a:cs typeface="+mn-cs"/>
                        </a:rPr>
                        <a:t>Рекомендации</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smtClean="0">
                          <a:ln>
                            <a:noFill/>
                          </a:ln>
                          <a:solidFill>
                            <a:schemeClr val="lt1"/>
                          </a:solidFill>
                          <a:latin typeface="Calibri" panose="020F0502020204030204" pitchFamily="34" charset="0"/>
                          <a:ea typeface="+mn-ea"/>
                          <a:cs typeface="+mn-cs"/>
                        </a:rPr>
                        <a:t>УДД/УУР</a:t>
                      </a:r>
                      <a:endParaRPr lang="ru-RU" sz="1200" b="1" kern="1200" dirty="0">
                        <a:ln>
                          <a:noFill/>
                        </a:ln>
                        <a:solidFill>
                          <a:schemeClr val="lt1"/>
                        </a:solidFill>
                        <a:latin typeface="Calibri" panose="020F0502020204030204" pitchFamily="34" charset="0"/>
                        <a:ea typeface="+mn-ea"/>
                        <a:cs typeface="+mn-cs"/>
                      </a:endParaRP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ru-RU" sz="1200" b="1" kern="1200" dirty="0">
                          <a:ln>
                            <a:noFill/>
                          </a:ln>
                          <a:solidFill>
                            <a:schemeClr val="lt1"/>
                          </a:solidFill>
                          <a:latin typeface="Calibri" panose="020F0502020204030204" pitchFamily="34" charset="0"/>
                          <a:ea typeface="+mn-ea"/>
                          <a:cs typeface="+mn-cs"/>
                        </a:rPr>
                        <a:t>ЕОК</a:t>
                      </a:r>
                    </a:p>
                  </a:txBody>
                  <a:tcPr marL="0" marR="0" marT="540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396331">
                <a:tc>
                  <a:txBody>
                    <a:bodyPr/>
                    <a:lstStyle/>
                    <a:p>
                      <a:pPr marL="0" indent="17463"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При каждом врачебном осмотре рекомендуется оценивать соблюдение режима и адекватность </a:t>
                      </a:r>
                      <a:r>
                        <a:rPr lang="ru-RU" sz="1050" b="0" kern="1200" dirty="0" err="1">
                          <a:solidFill>
                            <a:schemeClr val="dk1"/>
                          </a:solidFill>
                          <a:effectLst/>
                          <a:uFill>
                            <a:solidFill>
                              <a:srgbClr val="000000"/>
                            </a:solidFill>
                          </a:uFill>
                          <a:latin typeface="+mj-lt"/>
                          <a:ea typeface="+mn-ea"/>
                          <a:cs typeface="+mn-cs"/>
                        </a:rPr>
                        <a:t>антикоагулянтной</a:t>
                      </a:r>
                      <a:r>
                        <a:rPr lang="ru-RU" sz="1050" b="0" kern="1200" dirty="0">
                          <a:solidFill>
                            <a:schemeClr val="dk1"/>
                          </a:solidFill>
                          <a:effectLst/>
                          <a:uFill>
                            <a:solidFill>
                              <a:srgbClr val="000000"/>
                            </a:solidFill>
                          </a:uFill>
                          <a:latin typeface="+mj-lt"/>
                          <a:ea typeface="+mn-ea"/>
                          <a:cs typeface="+mn-cs"/>
                        </a:rPr>
                        <a:t> терапии у всех пациентов с фибрилляцией предсердий с целью снижения риска тромбоэмболических осложнений</a:t>
                      </a:r>
                      <a:r>
                        <a:rPr lang="ru-RU" sz="1050" b="0" kern="1200" dirty="0" smtClean="0">
                          <a:solidFill>
                            <a:schemeClr val="dk1"/>
                          </a:solidFill>
                          <a:effectLst/>
                          <a:uFill>
                            <a:solidFill>
                              <a:srgbClr val="000000"/>
                            </a:solidFill>
                          </a:uFill>
                          <a:latin typeface="+mj-lt"/>
                          <a:ea typeface="+mn-ea"/>
                          <a:cs typeface="+mn-cs"/>
                        </a:rPr>
                        <a:t>,            </a:t>
                      </a:r>
                      <a:r>
                        <a:rPr lang="ru-RU" sz="1050" b="0" kern="1200" dirty="0">
                          <a:solidFill>
                            <a:schemeClr val="dk1"/>
                          </a:solidFill>
                          <a:effectLst/>
                          <a:uFill>
                            <a:solidFill>
                              <a:srgbClr val="000000"/>
                            </a:solidFill>
                          </a:uFill>
                          <a:latin typeface="+mj-lt"/>
                          <a:ea typeface="+mn-ea"/>
                          <a:cs typeface="+mn-cs"/>
                        </a:rPr>
                        <a:t>в том числе инсульта </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17463" algn="ctr">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4</a:t>
                      </a:r>
                      <a:r>
                        <a:rPr lang="en-US" sz="1050" b="0" kern="1200" dirty="0">
                          <a:solidFill>
                            <a:schemeClr val="dk1"/>
                          </a:solidFill>
                          <a:effectLst/>
                          <a:uFill>
                            <a:solidFill>
                              <a:srgbClr val="000000"/>
                            </a:solidFill>
                          </a:uFill>
                          <a:latin typeface="+mj-lt"/>
                          <a:ea typeface="+mn-ea"/>
                          <a:cs typeface="+mn-cs"/>
                        </a:rPr>
                        <a:t>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1746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256581">
                <a:tc>
                  <a:txBody>
                    <a:bodyPr/>
                    <a:lstStyle/>
                    <a:p>
                      <a:pPr marL="0" indent="17463"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Рекомендуется определять уровень </a:t>
                      </a:r>
                      <a:r>
                        <a:rPr lang="ru-RU" sz="1050" b="0" kern="1200" dirty="0" err="1">
                          <a:solidFill>
                            <a:schemeClr val="dk1"/>
                          </a:solidFill>
                          <a:effectLst/>
                          <a:uFill>
                            <a:solidFill>
                              <a:srgbClr val="000000"/>
                            </a:solidFill>
                          </a:uFill>
                          <a:latin typeface="+mj-lt"/>
                          <a:ea typeface="+mn-ea"/>
                          <a:cs typeface="+mn-cs"/>
                        </a:rPr>
                        <a:t>креатинина</a:t>
                      </a:r>
                      <a:r>
                        <a:rPr lang="ru-RU" sz="1050" b="0" kern="1200" dirty="0">
                          <a:solidFill>
                            <a:schemeClr val="dk1"/>
                          </a:solidFill>
                          <a:effectLst/>
                          <a:uFill>
                            <a:solidFill>
                              <a:srgbClr val="000000"/>
                            </a:solidFill>
                          </a:uFill>
                          <a:latin typeface="+mj-lt"/>
                          <a:ea typeface="+mn-ea"/>
                          <a:cs typeface="+mn-cs"/>
                        </a:rPr>
                        <a:t> крови и клиренса </a:t>
                      </a:r>
                      <a:r>
                        <a:rPr lang="ru-RU" sz="1050" b="0" kern="1200" dirty="0" err="1">
                          <a:solidFill>
                            <a:schemeClr val="dk1"/>
                          </a:solidFill>
                          <a:effectLst/>
                          <a:uFill>
                            <a:solidFill>
                              <a:srgbClr val="000000"/>
                            </a:solidFill>
                          </a:uFill>
                          <a:latin typeface="+mj-lt"/>
                          <a:ea typeface="+mn-ea"/>
                          <a:cs typeface="+mn-cs"/>
                        </a:rPr>
                        <a:t>креатинина</a:t>
                      </a:r>
                      <a:r>
                        <a:rPr lang="ru-RU" sz="1050" b="0" kern="1200" dirty="0">
                          <a:solidFill>
                            <a:schemeClr val="dk1"/>
                          </a:solidFill>
                          <a:effectLst/>
                          <a:uFill>
                            <a:solidFill>
                              <a:srgbClr val="000000"/>
                            </a:solidFill>
                          </a:uFill>
                          <a:latin typeface="+mj-lt"/>
                          <a:ea typeface="+mn-ea"/>
                          <a:cs typeface="+mn-cs"/>
                        </a:rPr>
                        <a:t> у всех пациентов с фибрилляцией предсердий не реже 1 раза в год </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1746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2B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1746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334233">
                <a:tc>
                  <a:txBody>
                    <a:bodyPr/>
                    <a:lstStyle/>
                    <a:p>
                      <a:pPr marL="0" indent="17463"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С целью повышения приверженности к лечению рекомендовано индивидуальное консультирование пациентов </a:t>
                      </a:r>
                      <a:r>
                        <a:rPr lang="ru-RU" sz="1050" b="0" kern="1200" dirty="0" smtClean="0">
                          <a:solidFill>
                            <a:schemeClr val="dk1"/>
                          </a:solidFill>
                          <a:effectLst/>
                          <a:uFill>
                            <a:solidFill>
                              <a:srgbClr val="000000"/>
                            </a:solidFill>
                          </a:uFill>
                          <a:latin typeface="+mj-lt"/>
                          <a:ea typeface="+mn-ea"/>
                          <a:cs typeface="+mn-cs"/>
                        </a:rPr>
                        <a:t>            с </a:t>
                      </a:r>
                      <a:r>
                        <a:rPr lang="ru-RU" sz="1050" b="0" kern="1200" dirty="0">
                          <a:solidFill>
                            <a:schemeClr val="dk1"/>
                          </a:solidFill>
                          <a:effectLst/>
                          <a:uFill>
                            <a:solidFill>
                              <a:srgbClr val="000000"/>
                            </a:solidFill>
                          </a:uFill>
                          <a:latin typeface="+mj-lt"/>
                          <a:ea typeface="+mn-ea"/>
                          <a:cs typeface="+mn-cs"/>
                        </a:rPr>
                        <a:t>фибрилляцией предсердий о его заболевании, методах и целях лечения</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1746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2A</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1746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334233">
                <a:tc>
                  <a:txBody>
                    <a:bodyPr/>
                    <a:lstStyle/>
                    <a:p>
                      <a:pPr marL="0" indent="17463"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Для исключения </a:t>
                      </a:r>
                      <a:r>
                        <a:rPr lang="ru-RU" sz="1050" b="0" kern="1200" dirty="0" err="1">
                          <a:solidFill>
                            <a:schemeClr val="dk1"/>
                          </a:solidFill>
                          <a:effectLst/>
                          <a:uFill>
                            <a:solidFill>
                              <a:srgbClr val="000000"/>
                            </a:solidFill>
                          </a:uFill>
                          <a:latin typeface="+mj-lt"/>
                          <a:ea typeface="+mn-ea"/>
                          <a:cs typeface="+mn-cs"/>
                        </a:rPr>
                        <a:t>проаритмогенного</a:t>
                      </a:r>
                      <a:r>
                        <a:rPr lang="ru-RU" sz="1050" b="0" kern="1200" dirty="0">
                          <a:solidFill>
                            <a:schemeClr val="dk1"/>
                          </a:solidFill>
                          <a:effectLst/>
                          <a:uFill>
                            <a:solidFill>
                              <a:srgbClr val="000000"/>
                            </a:solidFill>
                          </a:uFill>
                          <a:latin typeface="+mj-lt"/>
                          <a:ea typeface="+mn-ea"/>
                          <a:cs typeface="+mn-cs"/>
                        </a:rPr>
                        <a:t> действия препаратов у пациентов с фибрилляцией предсердий, находящихся на антиаритмической или пульс-</a:t>
                      </a:r>
                      <a:r>
                        <a:rPr lang="ru-RU" sz="1050" b="0" kern="1200" dirty="0" err="1">
                          <a:solidFill>
                            <a:schemeClr val="dk1"/>
                          </a:solidFill>
                          <a:effectLst/>
                          <a:uFill>
                            <a:solidFill>
                              <a:srgbClr val="000000"/>
                            </a:solidFill>
                          </a:uFill>
                          <a:latin typeface="+mj-lt"/>
                          <a:ea typeface="+mn-ea"/>
                          <a:cs typeface="+mn-cs"/>
                        </a:rPr>
                        <a:t>урежающей</a:t>
                      </a:r>
                      <a:r>
                        <a:rPr lang="ru-RU" sz="1050" b="0" kern="1200" dirty="0">
                          <a:solidFill>
                            <a:schemeClr val="dk1"/>
                          </a:solidFill>
                          <a:effectLst/>
                          <a:uFill>
                            <a:solidFill>
                              <a:srgbClr val="000000"/>
                            </a:solidFill>
                          </a:uFill>
                          <a:latin typeface="+mj-lt"/>
                          <a:ea typeface="+mn-ea"/>
                          <a:cs typeface="+mn-cs"/>
                        </a:rPr>
                        <a:t> терапии, рекомендуется снятие и расшифровка ЭКГ в 12 отведениях не реже 1 раза в год (PQ, QRS, </a:t>
                      </a:r>
                      <a:r>
                        <a:rPr lang="ru-RU" sz="1050" b="0" kern="1200" dirty="0" err="1">
                          <a:solidFill>
                            <a:schemeClr val="dk1"/>
                          </a:solidFill>
                          <a:effectLst/>
                          <a:uFill>
                            <a:solidFill>
                              <a:srgbClr val="000000"/>
                            </a:solidFill>
                          </a:uFill>
                          <a:latin typeface="+mj-lt"/>
                          <a:ea typeface="+mn-ea"/>
                          <a:cs typeface="+mn-cs"/>
                        </a:rPr>
                        <a:t>QTc</a:t>
                      </a:r>
                      <a:r>
                        <a:rPr lang="ru-RU" sz="1050" b="0" kern="1200" dirty="0">
                          <a:solidFill>
                            <a:schemeClr val="dk1"/>
                          </a:solidFill>
                          <a:effectLst/>
                          <a:uFill>
                            <a:solidFill>
                              <a:srgbClr val="000000"/>
                            </a:solidFill>
                          </a:uFill>
                          <a:latin typeface="+mj-lt"/>
                          <a:ea typeface="+mn-ea"/>
                          <a:cs typeface="+mn-cs"/>
                        </a:rPr>
                        <a:t>) </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1746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3B</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tc>
                  <a:txBody>
                    <a:bodyPr/>
                    <a:lstStyle/>
                    <a:p>
                      <a:pPr marL="0" indent="1746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DF4"/>
                    </a:solidFill>
                  </a:tcPr>
                </a:tc>
                <a:extLst>
                  <a:ext uri="{0D108BD9-81ED-4DB2-BD59-A6C34878D82A}">
                    <a16:rowId xmlns:a16="http://schemas.microsoft.com/office/drawing/2014/main" val="10006"/>
                  </a:ext>
                </a:extLst>
              </a:tr>
              <a:tr h="334233">
                <a:tc>
                  <a:txBody>
                    <a:bodyPr/>
                    <a:lstStyle/>
                    <a:p>
                      <a:pPr marL="0" indent="17463" algn="just">
                        <a:lnSpc>
                          <a:spcPct val="150000"/>
                        </a:lnSpc>
                        <a:spcAft>
                          <a:spcPts val="0"/>
                        </a:spcAft>
                        <a:tabLst/>
                      </a:pPr>
                      <a:r>
                        <a:rPr lang="ru-RU" sz="1050" b="0" kern="1200" dirty="0">
                          <a:solidFill>
                            <a:schemeClr val="dk1"/>
                          </a:solidFill>
                          <a:effectLst/>
                          <a:uFill>
                            <a:solidFill>
                              <a:srgbClr val="000000"/>
                            </a:solidFill>
                          </a:uFill>
                          <a:latin typeface="+mj-lt"/>
                          <a:ea typeface="+mn-ea"/>
                          <a:cs typeface="+mn-cs"/>
                        </a:rPr>
                        <a:t>Пациентам с ФП при назначении ААП рекомендована коррекция дозы препарата, исходя из уровня СКФ с учетом потенциального удлинения времени полувыведения вещества </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1746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5C</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tc>
                  <a:txBody>
                    <a:bodyPr/>
                    <a:lstStyle/>
                    <a:p>
                      <a:pPr marL="0" indent="17463" algn="ctr">
                        <a:lnSpc>
                          <a:spcPct val="150000"/>
                        </a:lnSpc>
                        <a:spcAft>
                          <a:spcPts val="0"/>
                        </a:spcAft>
                        <a:tabLst/>
                      </a:pPr>
                      <a:r>
                        <a:rPr lang="en-US" sz="1050" b="0" kern="1200" dirty="0">
                          <a:solidFill>
                            <a:schemeClr val="dk1"/>
                          </a:solidFill>
                          <a:effectLst/>
                          <a:uFill>
                            <a:solidFill>
                              <a:srgbClr val="000000"/>
                            </a:solidFill>
                          </a:uFill>
                          <a:latin typeface="+mj-lt"/>
                          <a:ea typeface="+mn-ea"/>
                          <a:cs typeface="+mn-cs"/>
                        </a:rPr>
                        <a:t>-</a:t>
                      </a:r>
                      <a:endParaRPr lang="ru-RU" sz="1050" b="0" kern="1200" dirty="0">
                        <a:solidFill>
                          <a:schemeClr val="dk1"/>
                        </a:solidFill>
                        <a:effectLst/>
                        <a:uFill>
                          <a:solidFill>
                            <a:srgbClr val="000000"/>
                          </a:solidFill>
                        </a:uFill>
                        <a:latin typeface="+mj-lt"/>
                        <a:ea typeface="+mn-ea"/>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8E8"/>
                    </a:solidFill>
                  </a:tcPr>
                </a:tc>
                <a:extLst>
                  <a:ext uri="{0D108BD9-81ED-4DB2-BD59-A6C34878D82A}">
                    <a16:rowId xmlns:a16="http://schemas.microsoft.com/office/drawing/2014/main" val="10007"/>
                  </a:ext>
                </a:extLst>
              </a:tr>
            </a:tbl>
          </a:graphicData>
        </a:graphic>
      </p:graphicFrame>
      <p:pic>
        <p:nvPicPr>
          <p:cNvPr id="9"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7240488" y="106799"/>
            <a:ext cx="1470596" cy="470631"/>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0" y="2"/>
            <a:ext cx="6228184" cy="78739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Заголовок 1"/>
          <p:cNvSpPr>
            <a:spLocks noGrp="1"/>
          </p:cNvSpPr>
          <p:nvPr>
            <p:ph type="title"/>
          </p:nvPr>
        </p:nvSpPr>
        <p:spPr>
          <a:xfrm>
            <a:off x="501452" y="51470"/>
            <a:ext cx="5654724" cy="646331"/>
          </a:xfrm>
        </p:spPr>
        <p:txBody>
          <a:bodyPr vert="horz" wrap="square" lIns="91440" tIns="45720" rIns="91440" bIns="45720" rtlCol="0" anchor="ctr">
            <a:spAutoFit/>
          </a:bodyPr>
          <a:lstStyle/>
          <a:p>
            <a:pPr algn="l"/>
            <a:r>
              <a:rPr lang="ru-RU" sz="1800" b="1" dirty="0">
                <a:solidFill>
                  <a:srgbClr val="005DAC"/>
                </a:solidFill>
                <a:latin typeface="Calibri" panose="020F0502020204030204" pitchFamily="34" charset="0"/>
              </a:rPr>
              <a:t>Диспансерное наблюдение больных с фибрилляцией и трепетанием предсердий</a:t>
            </a:r>
          </a:p>
        </p:txBody>
      </p:sp>
      <p:sp>
        <p:nvSpPr>
          <p:cNvPr id="13" name="Прямоугольник 12"/>
          <p:cNvSpPr/>
          <p:nvPr/>
        </p:nvSpPr>
        <p:spPr>
          <a:xfrm>
            <a:off x="0" y="0"/>
            <a:ext cx="9144000" cy="45719"/>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132735708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CLIENTS\Kardiologi\2021_March\RKO-rus-goriz.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770" b="12591"/>
          <a:stretch/>
        </p:blipFill>
        <p:spPr bwMode="auto">
          <a:xfrm>
            <a:off x="1547663" y="2212504"/>
            <a:ext cx="1944216" cy="622202"/>
          </a:xfrm>
          <a:prstGeom prst="rect">
            <a:avLst/>
          </a:prstGeom>
          <a:noFill/>
          <a:extLst>
            <a:ext uri="{909E8E84-426E-40DD-AFC4-6F175D3DCCD1}">
              <a14:hiddenFill xmlns:a14="http://schemas.microsoft.com/office/drawing/2010/main">
                <a:solidFill>
                  <a:srgbClr val="FFFFFF"/>
                </a:solidFill>
              </a14:hiddenFill>
            </a:ext>
          </a:extLst>
        </p:spPr>
      </p:pic>
      <p:sp>
        <p:nvSpPr>
          <p:cNvPr id="5" name="Полилиния 4"/>
          <p:cNvSpPr/>
          <p:nvPr/>
        </p:nvSpPr>
        <p:spPr>
          <a:xfrm>
            <a:off x="3343276" y="2129905"/>
            <a:ext cx="5800725" cy="787400"/>
          </a:xfrm>
          <a:custGeom>
            <a:avLst/>
            <a:gdLst>
              <a:gd name="connsiteX0" fmla="*/ 50800 w 5803900"/>
              <a:gd name="connsiteY0" fmla="*/ 0 h 787400"/>
              <a:gd name="connsiteX1" fmla="*/ 5803900 w 5803900"/>
              <a:gd name="connsiteY1" fmla="*/ 0 h 787400"/>
              <a:gd name="connsiteX2" fmla="*/ 5803900 w 5803900"/>
              <a:gd name="connsiteY2" fmla="*/ 787400 h 787400"/>
              <a:gd name="connsiteX3" fmla="*/ 25400 w 5803900"/>
              <a:gd name="connsiteY3" fmla="*/ 787400 h 787400"/>
              <a:gd name="connsiteX4" fmla="*/ 393700 w 5803900"/>
              <a:gd name="connsiteY4" fmla="*/ 419100 h 787400"/>
              <a:gd name="connsiteX5" fmla="*/ 0 w 5803900"/>
              <a:gd name="connsiteY5" fmla="*/ 25400 h 787400"/>
              <a:gd name="connsiteX6" fmla="*/ 50800 w 5803900"/>
              <a:gd name="connsiteY6" fmla="*/ 0 h 787400"/>
              <a:gd name="connsiteX0" fmla="*/ 25400 w 5778500"/>
              <a:gd name="connsiteY0" fmla="*/ 0 h 787400"/>
              <a:gd name="connsiteX1" fmla="*/ 5778500 w 5778500"/>
              <a:gd name="connsiteY1" fmla="*/ 0 h 787400"/>
              <a:gd name="connsiteX2" fmla="*/ 5778500 w 5778500"/>
              <a:gd name="connsiteY2" fmla="*/ 787400 h 787400"/>
              <a:gd name="connsiteX3" fmla="*/ 0 w 5778500"/>
              <a:gd name="connsiteY3" fmla="*/ 787400 h 787400"/>
              <a:gd name="connsiteX4" fmla="*/ 368300 w 5778500"/>
              <a:gd name="connsiteY4" fmla="*/ 419100 h 787400"/>
              <a:gd name="connsiteX5" fmla="*/ 26988 w 5778500"/>
              <a:gd name="connsiteY5" fmla="*/ 215900 h 787400"/>
              <a:gd name="connsiteX6" fmla="*/ 25400 w 5778500"/>
              <a:gd name="connsiteY6" fmla="*/ 0 h 787400"/>
              <a:gd name="connsiteX0" fmla="*/ 25400 w 5778500"/>
              <a:gd name="connsiteY0" fmla="*/ 0 h 787400"/>
              <a:gd name="connsiteX1" fmla="*/ 5778500 w 5778500"/>
              <a:gd name="connsiteY1" fmla="*/ 0 h 787400"/>
              <a:gd name="connsiteX2" fmla="*/ 5778500 w 5778500"/>
              <a:gd name="connsiteY2" fmla="*/ 787400 h 787400"/>
              <a:gd name="connsiteX3" fmla="*/ 0 w 5778500"/>
              <a:gd name="connsiteY3" fmla="*/ 787400 h 787400"/>
              <a:gd name="connsiteX4" fmla="*/ 368300 w 5778500"/>
              <a:gd name="connsiteY4" fmla="*/ 419100 h 787400"/>
              <a:gd name="connsiteX5" fmla="*/ 25400 w 5778500"/>
              <a:gd name="connsiteY5" fmla="*/ 0 h 787400"/>
              <a:gd name="connsiteX0" fmla="*/ 0 w 5800725"/>
              <a:gd name="connsiteY0" fmla="*/ 0 h 787400"/>
              <a:gd name="connsiteX1" fmla="*/ 5800725 w 5800725"/>
              <a:gd name="connsiteY1" fmla="*/ 0 h 787400"/>
              <a:gd name="connsiteX2" fmla="*/ 5800725 w 5800725"/>
              <a:gd name="connsiteY2" fmla="*/ 787400 h 787400"/>
              <a:gd name="connsiteX3" fmla="*/ 22225 w 5800725"/>
              <a:gd name="connsiteY3" fmla="*/ 787400 h 787400"/>
              <a:gd name="connsiteX4" fmla="*/ 390525 w 5800725"/>
              <a:gd name="connsiteY4" fmla="*/ 419100 h 787400"/>
              <a:gd name="connsiteX5" fmla="*/ 0 w 5800725"/>
              <a:gd name="connsiteY5" fmla="*/ 0 h 787400"/>
              <a:gd name="connsiteX0" fmla="*/ 0 w 5800725"/>
              <a:gd name="connsiteY0" fmla="*/ 0 h 787400"/>
              <a:gd name="connsiteX1" fmla="*/ 5800725 w 5800725"/>
              <a:gd name="connsiteY1" fmla="*/ 0 h 787400"/>
              <a:gd name="connsiteX2" fmla="*/ 5800725 w 5800725"/>
              <a:gd name="connsiteY2" fmla="*/ 787400 h 787400"/>
              <a:gd name="connsiteX3" fmla="*/ 22225 w 5800725"/>
              <a:gd name="connsiteY3" fmla="*/ 787400 h 787400"/>
              <a:gd name="connsiteX4" fmla="*/ 404812 w 5800725"/>
              <a:gd name="connsiteY4" fmla="*/ 390525 h 787400"/>
              <a:gd name="connsiteX5" fmla="*/ 0 w 5800725"/>
              <a:gd name="connsiteY5" fmla="*/ 0 h 787400"/>
              <a:gd name="connsiteX0" fmla="*/ 0 w 5800725"/>
              <a:gd name="connsiteY0" fmla="*/ 0 h 787400"/>
              <a:gd name="connsiteX1" fmla="*/ 5800725 w 5800725"/>
              <a:gd name="connsiteY1" fmla="*/ 0 h 787400"/>
              <a:gd name="connsiteX2" fmla="*/ 5800725 w 5800725"/>
              <a:gd name="connsiteY2" fmla="*/ 787400 h 787400"/>
              <a:gd name="connsiteX3" fmla="*/ 22225 w 5800725"/>
              <a:gd name="connsiteY3" fmla="*/ 787400 h 787400"/>
              <a:gd name="connsiteX4" fmla="*/ 366712 w 5800725"/>
              <a:gd name="connsiteY4" fmla="*/ 381000 h 787400"/>
              <a:gd name="connsiteX5" fmla="*/ 0 w 5800725"/>
              <a:gd name="connsiteY5" fmla="*/ 0 h 78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00725" h="787400">
                <a:moveTo>
                  <a:pt x="0" y="0"/>
                </a:moveTo>
                <a:lnTo>
                  <a:pt x="5800725" y="0"/>
                </a:lnTo>
                <a:lnTo>
                  <a:pt x="5800725" y="787400"/>
                </a:lnTo>
                <a:lnTo>
                  <a:pt x="22225" y="787400"/>
                </a:lnTo>
                <a:lnTo>
                  <a:pt x="366712" y="381000"/>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TextBox 5"/>
          <p:cNvSpPr txBox="1"/>
          <p:nvPr/>
        </p:nvSpPr>
        <p:spPr>
          <a:xfrm>
            <a:off x="3851920" y="2235990"/>
            <a:ext cx="4680520" cy="584775"/>
          </a:xfrm>
          <a:prstGeom prst="rect">
            <a:avLst/>
          </a:prstGeom>
          <a:noFill/>
        </p:spPr>
        <p:txBody>
          <a:bodyPr wrap="square" rtlCol="0">
            <a:spAutoFit/>
          </a:bodyPr>
          <a:lstStyle/>
          <a:p>
            <a:r>
              <a:rPr lang="ru-RU" sz="3200" dirty="0">
                <a:solidFill>
                  <a:schemeClr val="bg1"/>
                </a:solidFill>
                <a:latin typeface="Calibri" panose="020F0502020204030204" pitchFamily="34" charset="0"/>
              </a:rPr>
              <a:t>Спасибо  за  внимание!</a:t>
            </a:r>
          </a:p>
        </p:txBody>
      </p:sp>
    </p:spTree>
    <p:extLst>
      <p:ext uri="{BB962C8B-B14F-4D97-AF65-F5344CB8AC3E}">
        <p14:creationId xmlns:p14="http://schemas.microsoft.com/office/powerpoint/2010/main" val="353720746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2017</TotalTime>
  <Words>5892</Words>
  <Application>Microsoft Office PowerPoint</Application>
  <PresentationFormat>Экран (16:9)</PresentationFormat>
  <Paragraphs>973</Paragraphs>
  <Slides>54</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54</vt:i4>
      </vt:variant>
    </vt:vector>
  </HeadingPairs>
  <TitlesOfParts>
    <vt:vector size="60" baseType="lpstr">
      <vt:lpstr>Arial Unicode MS</vt:lpstr>
      <vt:lpstr>Arial</vt:lpstr>
      <vt:lpstr>Calibri</vt:lpstr>
      <vt:lpstr>Cambria</vt:lpstr>
      <vt:lpstr>Times New Roman</vt:lpstr>
      <vt:lpstr>Тема Office</vt:lpstr>
      <vt:lpstr>КЛИНИЧЕСКИЕ РЕКОМЕНДАЦИИ ФИБРИЛЛЯЦИЯ И ТРЕПЕТАНИЕ ПРЕДСЕРДИЙ </vt:lpstr>
      <vt:lpstr>Презентация PowerPoint</vt:lpstr>
      <vt:lpstr>Презентация PowerPoint</vt:lpstr>
      <vt:lpstr>Презентация PowerPoint</vt:lpstr>
      <vt:lpstr>Клиническая классификация ФП/ТП </vt:lpstr>
      <vt:lpstr>Презентация PowerPoint</vt:lpstr>
      <vt:lpstr>Модифицированная шкала выраженности клинических симптомов EHRА </vt:lpstr>
      <vt:lpstr>Презентация PowerPoint</vt:lpstr>
      <vt:lpstr>Презентация PowerPoint</vt:lpstr>
      <vt:lpstr>Рекомендации по выявлению и диагностике ФП/ТП</vt:lpstr>
      <vt:lpstr>Рекомендации по обследованию больных с ФП/ТП</vt:lpstr>
      <vt:lpstr>Обследование  пациентов  с фибрилляцией  предсердий перед  назначением  антикоагулянтной  терапии</vt:lpstr>
      <vt:lpstr>Рекомендации по профилактике инсульта и системной тромбоэмболии у пациентов с фибрилляцией предсердий</vt:lpstr>
      <vt:lpstr>Рекомендации по профилактике инсульта и системной тромбоэмболии у пациентов с фибрилляцией предсердий</vt:lpstr>
      <vt:lpstr>Рекомендации по профилактике инсульта и системной тромбоэмболии у пациентов с фибрилляцией предсердий</vt:lpstr>
      <vt:lpstr>Рекомендации по профилактике инсульта и системной тромбоэмболии у пациентов с фибрилляцией предсердий</vt:lpstr>
      <vt:lpstr>Рекомендации по профилактике инсульта и системной тромбоэмболии у пациентов с фибрилляцией предсердий</vt:lpstr>
      <vt:lpstr>Алгоритм смены антикоагулянта при терапии АВК</vt:lpstr>
      <vt:lpstr>Алгоритм смены антикоагулянта при терапии ПОАК</vt:lpstr>
      <vt:lpstr>Нефармакологические методы профилактики тромбоэмболических осложнений</vt:lpstr>
      <vt:lpstr>Антикоагулянтная терапии у пациентов с фибрилляцией предсердий при кардиоверсии   (адекватной антикоагуляции не менее 3 недель)</vt:lpstr>
      <vt:lpstr>Антикоагулянтная терапии у пациентов с фибрилляцией предсердий при кардиоверсии («наивные» пациенты) </vt:lpstr>
      <vt:lpstr>Рекомендации по антикоагулянтной терапии при проведении кардиоверсии</vt:lpstr>
      <vt:lpstr>Рекомендации по антикоагулянтной терапии  при проведении кардиоверсии</vt:lpstr>
      <vt:lpstr>Принятия решения о начале или возобновлении терапии антикоагулянтами у пациента с ишемическим инсультом</vt:lpstr>
      <vt:lpstr>Принятия решения о начале или возобновлении терапии антикоагулянтами у пациента с ишемическим инсультом</vt:lpstr>
      <vt:lpstr>Ведения пациентов с фибрилляцией предсердий, принимающих антикоагулянты при возникновении кровотечения</vt:lpstr>
      <vt:lpstr>Ведения пациентов с фибрилляцией предсердий, принимаю- щих антикоагулянты при возникновении кровотечения</vt:lpstr>
      <vt:lpstr>Ведения пациентов с фибрилляцией предсердий, принимаю-щих антикоагулянты при возникновении кровотечения</vt:lpstr>
      <vt:lpstr>Выбора режима антитромботической терапии после ЧКВ у пациентов с ФП и показаниями к длительной антикоагулянтной терапии </vt:lpstr>
      <vt:lpstr>Рекомендации по комбинированной терапии пероральными антикоа-гулянтами и ингибиторами агрегации тромбоцитов у пациентов с ФП</vt:lpstr>
      <vt:lpstr>Контроль частоты сердечных сокращений  при БЕССИМПТОМНОЙ ФП</vt:lpstr>
      <vt:lpstr>Контроль частоты сердечных сокращений  при СИМПТОМНОЙ ФП</vt:lpstr>
      <vt:lpstr>Восстановление синусового ритма</vt:lpstr>
      <vt:lpstr>Медикаментозная кардиоверсия </vt:lpstr>
      <vt:lpstr>Электрическая кардиоверсия </vt:lpstr>
      <vt:lpstr>Профилактика рецидивов фибрилляции предсердий</vt:lpstr>
      <vt:lpstr>Рекомендации по профилактике пароксизмов ФП/ТП</vt:lpstr>
      <vt:lpstr>Катетерная абляция при фибрилляции и трепетанию предсердий </vt:lpstr>
      <vt:lpstr>Катетерная абляция при фибрилляции  и трепетанию предсердий </vt:lpstr>
      <vt:lpstr>Хирургические методы лечения фибрилляции предсердий</vt:lpstr>
      <vt:lpstr>Модификация атриовентрикулярного соединения </vt:lpstr>
      <vt:lpstr>Антикоагулянтная терапия в периоперационный период</vt:lpstr>
      <vt:lpstr>Антикоагулянтная терапия в периоперационный период</vt:lpstr>
      <vt:lpstr>Фибрилляция и трепетание предсердий  у особых категорий пациентов</vt:lpstr>
      <vt:lpstr>Фибрилляция и трепетание предсердий  у особых категорий пациентов</vt:lpstr>
      <vt:lpstr>Фибрилляция и трепетание предсердий  у особых категорий пациентов</vt:lpstr>
      <vt:lpstr>Фибрилляция и трепетание предсердий  у особых категорий пациентов</vt:lpstr>
      <vt:lpstr>Фибрилляция и трепетание предсердий  у особых категорий пациентов</vt:lpstr>
      <vt:lpstr>Фибрилляция и трепетание предсердий  у особых категорий пациентов</vt:lpstr>
      <vt:lpstr>Реабилитация больных с фибрилляцией  и трепетанием предсердий</vt:lpstr>
      <vt:lpstr>Диспансерное наблюдение больных с фибрилляцией и трепетанием предсердий</vt:lpstr>
      <vt:lpstr>Диспансерное наблюдение больных с фибрилляцией и трепетанием предсердий</vt:lpstr>
      <vt:lpstr>Презентация PowerPoint</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Tema</dc:creator>
  <cp:lastModifiedBy>Tema</cp:lastModifiedBy>
  <cp:revision>177</cp:revision>
  <dcterms:created xsi:type="dcterms:W3CDTF">2021-03-22T11:30:15Z</dcterms:created>
  <dcterms:modified xsi:type="dcterms:W3CDTF">2021-07-30T07:05:41Z</dcterms:modified>
</cp:coreProperties>
</file>