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</p:sldIdLst>
  <p:sldSz cx="20104100" cy="13519150"/>
  <p:notesSz cx="20104100" cy="135191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190936"/>
            <a:ext cx="17088486" cy="28390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570724"/>
            <a:ext cx="14072870" cy="3379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608B7E"/>
                </a:solidFill>
                <a:latin typeface="DejaVu Sans"/>
                <a:cs typeface="DejaVu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608B7E"/>
                </a:solidFill>
                <a:latin typeface="DejaVu Sans"/>
                <a:cs typeface="DejaVu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109404"/>
            <a:ext cx="8745284" cy="8922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109404"/>
            <a:ext cx="8745284" cy="8922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608B7E"/>
                </a:solidFill>
                <a:latin typeface="DejaVu Sans"/>
                <a:cs typeface="DejaVu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7728" y="708850"/>
            <a:ext cx="17708643" cy="869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608B7E"/>
                </a:solidFill>
                <a:latin typeface="DejaVu Sans"/>
                <a:cs typeface="DejaVu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3872" y="3554035"/>
            <a:ext cx="17594580" cy="900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2572810"/>
            <a:ext cx="6433312" cy="6759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2572810"/>
            <a:ext cx="4623943" cy="6759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2572810"/>
            <a:ext cx="4623943" cy="6759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030" y="75244"/>
            <a:ext cx="19880580" cy="13416915"/>
            <a:chOff x="124030" y="75244"/>
            <a:chExt cx="19880580" cy="13416915"/>
          </a:xfrm>
        </p:grpSpPr>
        <p:sp>
          <p:nvSpPr>
            <p:cNvPr id="3" name="object 3"/>
            <p:cNvSpPr/>
            <p:nvPr/>
          </p:nvSpPr>
          <p:spPr>
            <a:xfrm>
              <a:off x="130380" y="81594"/>
              <a:ext cx="19867880" cy="13404215"/>
            </a:xfrm>
            <a:custGeom>
              <a:avLst/>
              <a:gdLst/>
              <a:ahLst/>
              <a:cxnLst/>
              <a:rect l="l" t="t" r="r" b="b"/>
              <a:pathLst>
                <a:path w="19867880" h="13404215">
                  <a:moveTo>
                    <a:pt x="19867732" y="0"/>
                  </a:moveTo>
                  <a:lnTo>
                    <a:pt x="0" y="0"/>
                  </a:lnTo>
                  <a:lnTo>
                    <a:pt x="0" y="13403587"/>
                  </a:lnTo>
                  <a:lnTo>
                    <a:pt x="19867732" y="13403587"/>
                  </a:lnTo>
                  <a:lnTo>
                    <a:pt x="19867732" y="0"/>
                  </a:lnTo>
                  <a:close/>
                </a:path>
              </a:pathLst>
            </a:custGeom>
            <a:solidFill>
              <a:srgbClr val="90AE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30380" y="81594"/>
              <a:ext cx="19867880" cy="13404215"/>
            </a:xfrm>
            <a:custGeom>
              <a:avLst/>
              <a:gdLst/>
              <a:ahLst/>
              <a:cxnLst/>
              <a:rect l="l" t="t" r="r" b="b"/>
              <a:pathLst>
                <a:path w="19867880" h="13404215">
                  <a:moveTo>
                    <a:pt x="0" y="13403587"/>
                  </a:moveTo>
                  <a:lnTo>
                    <a:pt x="19867732" y="13403587"/>
                  </a:lnTo>
                  <a:lnTo>
                    <a:pt x="19867732" y="0"/>
                  </a:lnTo>
                  <a:lnTo>
                    <a:pt x="0" y="0"/>
                  </a:lnTo>
                  <a:lnTo>
                    <a:pt x="0" y="13403587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25509" y="907808"/>
              <a:ext cx="3347317" cy="6820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45649" y="1949280"/>
            <a:ext cx="15276830" cy="3095625"/>
          </a:xfrm>
          <a:prstGeom prst="rect"/>
        </p:spPr>
        <p:txBody>
          <a:bodyPr wrap="square" lIns="0" tIns="184785" rIns="0" bIns="0" rtlCol="0" vert="horz">
            <a:spAutoFit/>
          </a:bodyPr>
          <a:lstStyle/>
          <a:p>
            <a:pPr marL="12700" marR="5080">
              <a:lnSpc>
                <a:spcPts val="7640"/>
              </a:lnSpc>
              <a:spcBef>
                <a:spcPts val="1455"/>
              </a:spcBef>
            </a:pPr>
            <a:r>
              <a:rPr dirty="0" sz="7450" spc="-515">
                <a:solidFill>
                  <a:srgbClr val="333333"/>
                </a:solidFill>
                <a:latin typeface="Arial"/>
                <a:cs typeface="Arial"/>
              </a:rPr>
              <a:t>Клинические </a:t>
            </a:r>
            <a:r>
              <a:rPr dirty="0" sz="7450" spc="-605">
                <a:solidFill>
                  <a:srgbClr val="333333"/>
                </a:solidFill>
                <a:latin typeface="Arial"/>
                <a:cs typeface="Arial"/>
              </a:rPr>
              <a:t>рекомендации  </a:t>
            </a:r>
            <a:r>
              <a:rPr dirty="0" sz="7450" spc="-220" b="1">
                <a:solidFill>
                  <a:srgbClr val="FFFFFF"/>
                </a:solidFill>
                <a:latin typeface="Carlito"/>
                <a:cs typeface="Carlito"/>
              </a:rPr>
              <a:t>Артериальная </a:t>
            </a:r>
            <a:r>
              <a:rPr dirty="0" sz="7450" spc="-140" b="1">
                <a:solidFill>
                  <a:srgbClr val="FFFFFF"/>
                </a:solidFill>
                <a:latin typeface="Carlito"/>
                <a:cs typeface="Carlito"/>
              </a:rPr>
              <a:t>гипертензия </a:t>
            </a:r>
            <a:r>
              <a:rPr dirty="0" sz="7450" spc="-20" b="1">
                <a:solidFill>
                  <a:srgbClr val="FFFFFF"/>
                </a:solidFill>
                <a:latin typeface="Carlito"/>
                <a:cs typeface="Carlito"/>
              </a:rPr>
              <a:t>у </a:t>
            </a:r>
            <a:r>
              <a:rPr dirty="0" sz="7450" spc="-170" b="1">
                <a:solidFill>
                  <a:srgbClr val="FFFFFF"/>
                </a:solidFill>
                <a:latin typeface="Carlito"/>
                <a:cs typeface="Carlito"/>
              </a:rPr>
              <a:t>взрослых  </a:t>
            </a:r>
            <a:r>
              <a:rPr dirty="0" sz="7100" spc="-405">
                <a:solidFill>
                  <a:srgbClr val="FFFFFF"/>
                </a:solidFill>
                <a:latin typeface="Arial"/>
                <a:cs typeface="Arial"/>
              </a:rPr>
              <a:t>2020</a:t>
            </a:r>
            <a:r>
              <a:rPr dirty="0" sz="7100" spc="-4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100" spc="-805">
                <a:solidFill>
                  <a:srgbClr val="FFFFFF"/>
                </a:solidFill>
                <a:latin typeface="Arial"/>
                <a:cs typeface="Arial"/>
              </a:rPr>
              <a:t>г.</a:t>
            </a:r>
            <a:endParaRPr sz="7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5649" y="8943275"/>
            <a:ext cx="4970145" cy="2275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550"/>
              </a:lnSpc>
              <a:spcBef>
                <a:spcPts val="110"/>
              </a:spcBef>
            </a:pPr>
            <a:r>
              <a:rPr dirty="0" sz="2150" spc="-195">
                <a:solidFill>
                  <a:srgbClr val="333333"/>
                </a:solidFill>
                <a:latin typeface="Arial"/>
                <a:cs typeface="Arial"/>
              </a:rPr>
              <a:t>МКБ </a:t>
            </a:r>
            <a:r>
              <a:rPr dirty="0" sz="2150" spc="-245">
                <a:solidFill>
                  <a:srgbClr val="333333"/>
                </a:solidFill>
                <a:latin typeface="Arial"/>
                <a:cs typeface="Arial"/>
              </a:rPr>
              <a:t>10:I10, </a:t>
            </a:r>
            <a:r>
              <a:rPr dirty="0" sz="2150" spc="-365">
                <a:solidFill>
                  <a:srgbClr val="333333"/>
                </a:solidFill>
                <a:latin typeface="Arial"/>
                <a:cs typeface="Arial"/>
              </a:rPr>
              <a:t>I11, </a:t>
            </a:r>
            <a:r>
              <a:rPr dirty="0" sz="2150" spc="-270">
                <a:solidFill>
                  <a:srgbClr val="333333"/>
                </a:solidFill>
                <a:latin typeface="Arial"/>
                <a:cs typeface="Arial"/>
              </a:rPr>
              <a:t>I12, </a:t>
            </a:r>
            <a:r>
              <a:rPr dirty="0" sz="2150" spc="-265">
                <a:solidFill>
                  <a:srgbClr val="333333"/>
                </a:solidFill>
                <a:latin typeface="Arial"/>
                <a:cs typeface="Arial"/>
              </a:rPr>
              <a:t>I13,</a:t>
            </a:r>
            <a:r>
              <a:rPr dirty="0" sz="2150" spc="-1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150" spc="-265">
                <a:solidFill>
                  <a:srgbClr val="333333"/>
                </a:solidFill>
                <a:latin typeface="Arial"/>
                <a:cs typeface="Arial"/>
              </a:rPr>
              <a:t>I15</a:t>
            </a:r>
            <a:endParaRPr sz="2150">
              <a:latin typeface="Arial"/>
              <a:cs typeface="Arial"/>
            </a:endParaRPr>
          </a:p>
          <a:p>
            <a:pPr marL="12700" marR="5080">
              <a:lnSpc>
                <a:spcPts val="2520"/>
              </a:lnSpc>
              <a:spcBef>
                <a:spcPts val="105"/>
              </a:spcBef>
            </a:pPr>
            <a:r>
              <a:rPr dirty="0" sz="2150" spc="-275">
                <a:solidFill>
                  <a:srgbClr val="333333"/>
                </a:solidFill>
                <a:latin typeface="Arial"/>
                <a:cs typeface="Arial"/>
              </a:rPr>
              <a:t>Год </a:t>
            </a:r>
            <a:r>
              <a:rPr dirty="0" sz="2150" spc="-150">
                <a:solidFill>
                  <a:srgbClr val="333333"/>
                </a:solidFill>
                <a:latin typeface="Arial"/>
                <a:cs typeface="Arial"/>
              </a:rPr>
              <a:t>утверждения </a:t>
            </a:r>
            <a:r>
              <a:rPr dirty="0" sz="2150" spc="-170">
                <a:solidFill>
                  <a:srgbClr val="333333"/>
                </a:solidFill>
                <a:latin typeface="Arial"/>
                <a:cs typeface="Arial"/>
              </a:rPr>
              <a:t>(частота </a:t>
            </a:r>
            <a:r>
              <a:rPr dirty="0" sz="2150" spc="-165">
                <a:solidFill>
                  <a:srgbClr val="333333"/>
                </a:solidFill>
                <a:latin typeface="Arial"/>
                <a:cs typeface="Arial"/>
              </a:rPr>
              <a:t>пересмотра): </a:t>
            </a:r>
            <a:r>
              <a:rPr dirty="0" sz="2150" spc="-100">
                <a:solidFill>
                  <a:srgbClr val="333333"/>
                </a:solidFill>
                <a:latin typeface="Arial"/>
                <a:cs typeface="Arial"/>
              </a:rPr>
              <a:t>2020  </a:t>
            </a:r>
            <a:r>
              <a:rPr dirty="0" sz="2150" spc="-210">
                <a:solidFill>
                  <a:srgbClr val="333333"/>
                </a:solidFill>
                <a:latin typeface="Arial"/>
                <a:cs typeface="Arial"/>
              </a:rPr>
              <a:t>ID:</a:t>
            </a:r>
            <a:r>
              <a:rPr dirty="0" sz="2150" spc="-1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150" spc="-260">
                <a:solidFill>
                  <a:srgbClr val="333333"/>
                </a:solidFill>
                <a:latin typeface="Arial"/>
                <a:cs typeface="Arial"/>
              </a:rPr>
              <a:t>KP62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ts val="2450"/>
              </a:lnSpc>
            </a:pPr>
            <a:r>
              <a:rPr dirty="0" sz="2150" spc="-295">
                <a:solidFill>
                  <a:srgbClr val="333333"/>
                </a:solidFill>
                <a:latin typeface="Arial"/>
                <a:cs typeface="Arial"/>
              </a:rPr>
              <a:t>URL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Arial"/>
              <a:cs typeface="Arial"/>
            </a:endParaRPr>
          </a:p>
          <a:p>
            <a:pPr marL="12700" marR="420370">
              <a:lnSpc>
                <a:spcPts val="2520"/>
              </a:lnSpc>
            </a:pPr>
            <a:r>
              <a:rPr dirty="0" sz="2150" spc="-165">
                <a:solidFill>
                  <a:srgbClr val="333333"/>
                </a:solidFill>
                <a:latin typeface="Arial"/>
                <a:cs typeface="Arial"/>
              </a:rPr>
              <a:t>Профессиональные </a:t>
            </a:r>
            <a:r>
              <a:rPr dirty="0" sz="2150" spc="-135">
                <a:solidFill>
                  <a:srgbClr val="333333"/>
                </a:solidFill>
                <a:latin typeface="Arial"/>
                <a:cs typeface="Arial"/>
              </a:rPr>
              <a:t>ассоциации  </a:t>
            </a:r>
            <a:r>
              <a:rPr dirty="0" sz="2150" spc="-140">
                <a:solidFill>
                  <a:srgbClr val="333333"/>
                </a:solidFill>
                <a:latin typeface="Arial"/>
                <a:cs typeface="Arial"/>
              </a:rPr>
              <a:t>Российское кардиологическое</a:t>
            </a:r>
            <a:r>
              <a:rPr dirty="0" sz="2150" spc="-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150" spc="-175">
                <a:solidFill>
                  <a:srgbClr val="333333"/>
                </a:solidFill>
                <a:latin typeface="Arial"/>
                <a:cs typeface="Arial"/>
              </a:rPr>
              <a:t>общество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5649" y="12234741"/>
            <a:ext cx="8475345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 spc="-220">
                <a:solidFill>
                  <a:srgbClr val="333333"/>
                </a:solidFill>
                <a:latin typeface="Arial"/>
                <a:cs typeface="Arial"/>
              </a:rPr>
              <a:t>Одобрено </a:t>
            </a:r>
            <a:r>
              <a:rPr dirty="0" sz="2850" spc="-160">
                <a:solidFill>
                  <a:srgbClr val="333333"/>
                </a:solidFill>
                <a:latin typeface="Arial"/>
                <a:cs typeface="Arial"/>
              </a:rPr>
              <a:t>Научно-практическим </a:t>
            </a:r>
            <a:r>
              <a:rPr dirty="0" sz="2850" spc="-229">
                <a:solidFill>
                  <a:srgbClr val="333333"/>
                </a:solidFill>
                <a:latin typeface="Arial"/>
                <a:cs typeface="Arial"/>
              </a:rPr>
              <a:t>Советом </a:t>
            </a:r>
            <a:r>
              <a:rPr dirty="0" sz="2850" spc="-210">
                <a:solidFill>
                  <a:srgbClr val="333333"/>
                </a:solidFill>
                <a:latin typeface="Arial"/>
                <a:cs typeface="Arial"/>
              </a:rPr>
              <a:t>Минздрава</a:t>
            </a:r>
            <a:r>
              <a:rPr dirty="0" sz="2850" spc="-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850" spc="-250">
                <a:solidFill>
                  <a:srgbClr val="333333"/>
                </a:solidFill>
                <a:latin typeface="Arial"/>
                <a:cs typeface="Arial"/>
              </a:rPr>
              <a:t>РФ</a:t>
            </a:r>
            <a:endParaRPr sz="28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820329" y="160749"/>
            <a:ext cx="12284075" cy="13357860"/>
            <a:chOff x="7820329" y="160749"/>
            <a:chExt cx="12284075" cy="13357860"/>
          </a:xfrm>
        </p:grpSpPr>
        <p:sp>
          <p:nvSpPr>
            <p:cNvPr id="10" name="object 10"/>
            <p:cNvSpPr/>
            <p:nvPr/>
          </p:nvSpPr>
          <p:spPr>
            <a:xfrm>
              <a:off x="13688241" y="4264542"/>
              <a:ext cx="6416040" cy="9253855"/>
            </a:xfrm>
            <a:custGeom>
              <a:avLst/>
              <a:gdLst/>
              <a:ahLst/>
              <a:cxnLst/>
              <a:rect l="l" t="t" r="r" b="b"/>
              <a:pathLst>
                <a:path w="6416040" h="9253855">
                  <a:moveTo>
                    <a:pt x="92498" y="8483824"/>
                  </a:moveTo>
                  <a:lnTo>
                    <a:pt x="43517" y="8493254"/>
                  </a:lnTo>
                  <a:lnTo>
                    <a:pt x="12333" y="8520726"/>
                  </a:lnTo>
                  <a:lnTo>
                    <a:pt x="0" y="8564939"/>
                  </a:lnTo>
                  <a:lnTo>
                    <a:pt x="260" y="8583172"/>
                  </a:lnTo>
                  <a:lnTo>
                    <a:pt x="7571" y="8624590"/>
                  </a:lnTo>
                  <a:lnTo>
                    <a:pt x="24198" y="8672293"/>
                  </a:lnTo>
                  <a:lnTo>
                    <a:pt x="50452" y="8725893"/>
                  </a:lnTo>
                  <a:lnTo>
                    <a:pt x="86646" y="8785006"/>
                  </a:lnTo>
                  <a:lnTo>
                    <a:pt x="108569" y="8816509"/>
                  </a:lnTo>
                  <a:lnTo>
                    <a:pt x="133093" y="8849245"/>
                  </a:lnTo>
                  <a:lnTo>
                    <a:pt x="160258" y="8883167"/>
                  </a:lnTo>
                  <a:lnTo>
                    <a:pt x="190104" y="8918226"/>
                  </a:lnTo>
                  <a:lnTo>
                    <a:pt x="222669" y="8954374"/>
                  </a:lnTo>
                  <a:lnTo>
                    <a:pt x="257992" y="8991563"/>
                  </a:lnTo>
                  <a:lnTo>
                    <a:pt x="296113" y="9029744"/>
                  </a:lnTo>
                  <a:lnTo>
                    <a:pt x="337070" y="9068870"/>
                  </a:lnTo>
                  <a:lnTo>
                    <a:pt x="380902" y="9108892"/>
                  </a:lnTo>
                  <a:lnTo>
                    <a:pt x="427649" y="9149762"/>
                  </a:lnTo>
                  <a:lnTo>
                    <a:pt x="477349" y="9191431"/>
                  </a:lnTo>
                  <a:lnTo>
                    <a:pt x="530042" y="9233852"/>
                  </a:lnTo>
                  <a:lnTo>
                    <a:pt x="555362" y="9253447"/>
                  </a:lnTo>
                  <a:lnTo>
                    <a:pt x="3542097" y="9253447"/>
                  </a:lnTo>
                  <a:lnTo>
                    <a:pt x="3618945" y="9226338"/>
                  </a:lnTo>
                  <a:lnTo>
                    <a:pt x="3711501" y="9192070"/>
                  </a:lnTo>
                  <a:lnTo>
                    <a:pt x="3803364" y="9156357"/>
                  </a:lnTo>
                  <a:lnTo>
                    <a:pt x="3894531" y="9119219"/>
                  </a:lnTo>
                  <a:lnTo>
                    <a:pt x="3985000" y="9080676"/>
                  </a:lnTo>
                  <a:lnTo>
                    <a:pt x="4074769" y="9040749"/>
                  </a:lnTo>
                  <a:lnTo>
                    <a:pt x="4163835" y="8999458"/>
                  </a:lnTo>
                  <a:lnTo>
                    <a:pt x="4252195" y="8956824"/>
                  </a:lnTo>
                  <a:lnTo>
                    <a:pt x="4339847" y="8912867"/>
                  </a:lnTo>
                  <a:lnTo>
                    <a:pt x="4426789" y="8867608"/>
                  </a:lnTo>
                  <a:lnTo>
                    <a:pt x="4513019" y="8821067"/>
                  </a:lnTo>
                  <a:lnTo>
                    <a:pt x="4598533" y="8773264"/>
                  </a:lnTo>
                  <a:lnTo>
                    <a:pt x="4683330" y="8724220"/>
                  </a:lnTo>
                  <a:lnTo>
                    <a:pt x="4767406" y="8673955"/>
                  </a:lnTo>
                  <a:lnTo>
                    <a:pt x="4781703" y="8665198"/>
                  </a:lnTo>
                  <a:lnTo>
                    <a:pt x="802895" y="8665198"/>
                  </a:lnTo>
                  <a:lnTo>
                    <a:pt x="747513" y="8664323"/>
                  </a:lnTo>
                  <a:lnTo>
                    <a:pt x="692868" y="8661612"/>
                  </a:lnTo>
                  <a:lnTo>
                    <a:pt x="639154" y="8656940"/>
                  </a:lnTo>
                  <a:lnTo>
                    <a:pt x="586565" y="8650179"/>
                  </a:lnTo>
                  <a:lnTo>
                    <a:pt x="535295" y="8641201"/>
                  </a:lnTo>
                  <a:lnTo>
                    <a:pt x="485537" y="8629880"/>
                  </a:lnTo>
                  <a:lnTo>
                    <a:pt x="437485" y="8616089"/>
                  </a:lnTo>
                  <a:lnTo>
                    <a:pt x="391334" y="8599701"/>
                  </a:lnTo>
                  <a:lnTo>
                    <a:pt x="347278" y="8580589"/>
                  </a:lnTo>
                  <a:lnTo>
                    <a:pt x="254149" y="8531151"/>
                  </a:lnTo>
                  <a:lnTo>
                    <a:pt x="207004" y="8510139"/>
                  </a:lnTo>
                  <a:lnTo>
                    <a:pt x="164237" y="8495383"/>
                  </a:lnTo>
                  <a:lnTo>
                    <a:pt x="126014" y="8486679"/>
                  </a:lnTo>
                  <a:lnTo>
                    <a:pt x="92498" y="8483824"/>
                  </a:lnTo>
                  <a:close/>
                </a:path>
                <a:path w="6416040" h="9253855">
                  <a:moveTo>
                    <a:pt x="6352680" y="0"/>
                  </a:moveTo>
                  <a:lnTo>
                    <a:pt x="6304848" y="475"/>
                  </a:lnTo>
                  <a:lnTo>
                    <a:pt x="6256241" y="1929"/>
                  </a:lnTo>
                  <a:lnTo>
                    <a:pt x="6206864" y="4398"/>
                  </a:lnTo>
                  <a:lnTo>
                    <a:pt x="6156727" y="7923"/>
                  </a:lnTo>
                  <a:lnTo>
                    <a:pt x="6105837" y="12541"/>
                  </a:lnTo>
                  <a:lnTo>
                    <a:pt x="6054201" y="18293"/>
                  </a:lnTo>
                  <a:lnTo>
                    <a:pt x="6001828" y="25216"/>
                  </a:lnTo>
                  <a:lnTo>
                    <a:pt x="5948724" y="33349"/>
                  </a:lnTo>
                  <a:lnTo>
                    <a:pt x="5894898" y="42732"/>
                  </a:lnTo>
                  <a:lnTo>
                    <a:pt x="5840356" y="53403"/>
                  </a:lnTo>
                  <a:lnTo>
                    <a:pt x="5785107" y="65401"/>
                  </a:lnTo>
                  <a:lnTo>
                    <a:pt x="5729159" y="78764"/>
                  </a:lnTo>
                  <a:lnTo>
                    <a:pt x="6109414" y="1668631"/>
                  </a:lnTo>
                  <a:lnTo>
                    <a:pt x="6163380" y="2710935"/>
                  </a:lnTo>
                  <a:lnTo>
                    <a:pt x="5825547" y="3666790"/>
                  </a:lnTo>
                  <a:lnTo>
                    <a:pt x="5030409" y="4997308"/>
                  </a:lnTo>
                  <a:lnTo>
                    <a:pt x="5030531" y="4998235"/>
                  </a:lnTo>
                  <a:lnTo>
                    <a:pt x="4714322" y="5515084"/>
                  </a:lnTo>
                  <a:lnTo>
                    <a:pt x="4500976" y="5847065"/>
                  </a:lnTo>
                  <a:lnTo>
                    <a:pt x="4293345" y="6137906"/>
                  </a:lnTo>
                  <a:lnTo>
                    <a:pt x="3994280" y="6531335"/>
                  </a:lnTo>
                  <a:lnTo>
                    <a:pt x="3928458" y="6621560"/>
                  </a:lnTo>
                  <a:lnTo>
                    <a:pt x="3864176" y="6708667"/>
                  </a:lnTo>
                  <a:lnTo>
                    <a:pt x="3801316" y="6792871"/>
                  </a:lnTo>
                  <a:lnTo>
                    <a:pt x="3739759" y="6874390"/>
                  </a:lnTo>
                  <a:lnTo>
                    <a:pt x="3679385" y="6953440"/>
                  </a:lnTo>
                  <a:lnTo>
                    <a:pt x="3620076" y="7030239"/>
                  </a:lnTo>
                  <a:lnTo>
                    <a:pt x="3561714" y="7105001"/>
                  </a:lnTo>
                  <a:lnTo>
                    <a:pt x="3475685" y="7213802"/>
                  </a:lnTo>
                  <a:lnTo>
                    <a:pt x="3442735" y="7254879"/>
                  </a:lnTo>
                  <a:lnTo>
                    <a:pt x="3409930" y="7295366"/>
                  </a:lnTo>
                  <a:lnTo>
                    <a:pt x="3377235" y="7335266"/>
                  </a:lnTo>
                  <a:lnTo>
                    <a:pt x="3344614" y="7374586"/>
                  </a:lnTo>
                  <a:lnTo>
                    <a:pt x="3312031" y="7413328"/>
                  </a:lnTo>
                  <a:lnTo>
                    <a:pt x="3279449" y="7451497"/>
                  </a:lnTo>
                  <a:lnTo>
                    <a:pt x="3246833" y="7489099"/>
                  </a:lnTo>
                  <a:lnTo>
                    <a:pt x="3214146" y="7526137"/>
                  </a:lnTo>
                  <a:lnTo>
                    <a:pt x="3181352" y="7562616"/>
                  </a:lnTo>
                  <a:lnTo>
                    <a:pt x="3148417" y="7598540"/>
                  </a:lnTo>
                  <a:lnTo>
                    <a:pt x="3115302" y="7633914"/>
                  </a:lnTo>
                  <a:lnTo>
                    <a:pt x="3081973" y="7668743"/>
                  </a:lnTo>
                  <a:lnTo>
                    <a:pt x="3048393" y="7703030"/>
                  </a:lnTo>
                  <a:lnTo>
                    <a:pt x="3014526" y="7736781"/>
                  </a:lnTo>
                  <a:lnTo>
                    <a:pt x="2980337" y="7769999"/>
                  </a:lnTo>
                  <a:lnTo>
                    <a:pt x="2945789" y="7802689"/>
                  </a:lnTo>
                  <a:lnTo>
                    <a:pt x="2910846" y="7834857"/>
                  </a:lnTo>
                  <a:lnTo>
                    <a:pt x="2875472" y="7866505"/>
                  </a:lnTo>
                  <a:lnTo>
                    <a:pt x="2839631" y="7897639"/>
                  </a:lnTo>
                  <a:lnTo>
                    <a:pt x="2803288" y="7928264"/>
                  </a:lnTo>
                  <a:lnTo>
                    <a:pt x="2766405" y="7958383"/>
                  </a:lnTo>
                  <a:lnTo>
                    <a:pt x="2728948" y="7988001"/>
                  </a:lnTo>
                  <a:lnTo>
                    <a:pt x="2690879" y="8017122"/>
                  </a:lnTo>
                  <a:lnTo>
                    <a:pt x="2652163" y="8045752"/>
                  </a:lnTo>
                  <a:lnTo>
                    <a:pt x="2612764" y="8073894"/>
                  </a:lnTo>
                  <a:lnTo>
                    <a:pt x="2572646" y="8101553"/>
                  </a:lnTo>
                  <a:lnTo>
                    <a:pt x="2531773" y="8128734"/>
                  </a:lnTo>
                  <a:lnTo>
                    <a:pt x="2490109" y="8155441"/>
                  </a:lnTo>
                  <a:lnTo>
                    <a:pt x="2447617" y="8181678"/>
                  </a:lnTo>
                  <a:lnTo>
                    <a:pt x="2404262" y="8207450"/>
                  </a:lnTo>
                  <a:lnTo>
                    <a:pt x="2360008" y="8232761"/>
                  </a:lnTo>
                  <a:lnTo>
                    <a:pt x="2314819" y="8257617"/>
                  </a:lnTo>
                  <a:lnTo>
                    <a:pt x="2268658" y="8282020"/>
                  </a:lnTo>
                  <a:lnTo>
                    <a:pt x="2221489" y="8305977"/>
                  </a:lnTo>
                  <a:lnTo>
                    <a:pt x="2173277" y="8329491"/>
                  </a:lnTo>
                  <a:lnTo>
                    <a:pt x="2123986" y="8352567"/>
                  </a:lnTo>
                  <a:lnTo>
                    <a:pt x="2073579" y="8375208"/>
                  </a:lnTo>
                  <a:lnTo>
                    <a:pt x="2022021" y="8397421"/>
                  </a:lnTo>
                  <a:lnTo>
                    <a:pt x="1969274" y="8419209"/>
                  </a:lnTo>
                  <a:lnTo>
                    <a:pt x="1915305" y="8440577"/>
                  </a:lnTo>
                  <a:lnTo>
                    <a:pt x="1860075" y="8461528"/>
                  </a:lnTo>
                  <a:lnTo>
                    <a:pt x="1528233" y="8579275"/>
                  </a:lnTo>
                  <a:lnTo>
                    <a:pt x="1307496" y="8639739"/>
                  </a:lnTo>
                  <a:lnTo>
                    <a:pt x="1098754" y="8662015"/>
                  </a:lnTo>
                  <a:lnTo>
                    <a:pt x="802895" y="8665198"/>
                  </a:lnTo>
                  <a:lnTo>
                    <a:pt x="4781703" y="8665198"/>
                  </a:lnTo>
                  <a:lnTo>
                    <a:pt x="4850760" y="8622490"/>
                  </a:lnTo>
                  <a:lnTo>
                    <a:pt x="4933390" y="8569845"/>
                  </a:lnTo>
                  <a:lnTo>
                    <a:pt x="5015292" y="8516041"/>
                  </a:lnTo>
                  <a:lnTo>
                    <a:pt x="5055969" y="8488710"/>
                  </a:lnTo>
                  <a:lnTo>
                    <a:pt x="5096464" y="8461097"/>
                  </a:lnTo>
                  <a:lnTo>
                    <a:pt x="5136776" y="8433204"/>
                  </a:lnTo>
                  <a:lnTo>
                    <a:pt x="5176904" y="8405035"/>
                  </a:lnTo>
                  <a:lnTo>
                    <a:pt x="5216849" y="8376591"/>
                  </a:lnTo>
                  <a:lnTo>
                    <a:pt x="5256610" y="8347875"/>
                  </a:lnTo>
                  <a:lnTo>
                    <a:pt x="5296186" y="8318889"/>
                  </a:lnTo>
                  <a:lnTo>
                    <a:pt x="5335578" y="8289636"/>
                  </a:lnTo>
                  <a:lnTo>
                    <a:pt x="5374785" y="8260120"/>
                  </a:lnTo>
                  <a:lnTo>
                    <a:pt x="5413807" y="8230341"/>
                  </a:lnTo>
                  <a:lnTo>
                    <a:pt x="5452644" y="8200303"/>
                  </a:lnTo>
                  <a:lnTo>
                    <a:pt x="5491294" y="8170008"/>
                  </a:lnTo>
                  <a:lnTo>
                    <a:pt x="5529759" y="8139460"/>
                  </a:lnTo>
                  <a:lnTo>
                    <a:pt x="5568037" y="8108660"/>
                  </a:lnTo>
                  <a:lnTo>
                    <a:pt x="5606129" y="8077610"/>
                  </a:lnTo>
                  <a:lnTo>
                    <a:pt x="5644033" y="8046314"/>
                  </a:lnTo>
                  <a:lnTo>
                    <a:pt x="5681750" y="8014775"/>
                  </a:lnTo>
                  <a:lnTo>
                    <a:pt x="5719280" y="7982994"/>
                  </a:lnTo>
                  <a:lnTo>
                    <a:pt x="5756621" y="7950974"/>
                  </a:lnTo>
                  <a:lnTo>
                    <a:pt x="5793775" y="7918718"/>
                  </a:lnTo>
                  <a:lnTo>
                    <a:pt x="5830740" y="7886228"/>
                  </a:lnTo>
                  <a:lnTo>
                    <a:pt x="5867516" y="7853507"/>
                  </a:lnTo>
                  <a:lnTo>
                    <a:pt x="5904103" y="7820557"/>
                  </a:lnTo>
                  <a:lnTo>
                    <a:pt x="5940501" y="7787382"/>
                  </a:lnTo>
                  <a:lnTo>
                    <a:pt x="5976708" y="7753983"/>
                  </a:lnTo>
                  <a:lnTo>
                    <a:pt x="6012726" y="7720363"/>
                  </a:lnTo>
                  <a:lnTo>
                    <a:pt x="6048554" y="7686524"/>
                  </a:lnTo>
                  <a:lnTo>
                    <a:pt x="6084190" y="7652470"/>
                  </a:lnTo>
                  <a:lnTo>
                    <a:pt x="6119636" y="7618202"/>
                  </a:lnTo>
                  <a:lnTo>
                    <a:pt x="6154891" y="7583724"/>
                  </a:lnTo>
                  <a:lnTo>
                    <a:pt x="6189954" y="7549038"/>
                  </a:lnTo>
                  <a:lnTo>
                    <a:pt x="6224825" y="7514145"/>
                  </a:lnTo>
                  <a:lnTo>
                    <a:pt x="6259504" y="7479050"/>
                  </a:lnTo>
                  <a:lnTo>
                    <a:pt x="6293990" y="7443755"/>
                  </a:lnTo>
                  <a:lnTo>
                    <a:pt x="6328284" y="7408261"/>
                  </a:lnTo>
                  <a:lnTo>
                    <a:pt x="6362385" y="7372572"/>
                  </a:lnTo>
                  <a:lnTo>
                    <a:pt x="6396292" y="7336690"/>
                  </a:lnTo>
                  <a:lnTo>
                    <a:pt x="6415857" y="7315756"/>
                  </a:lnTo>
                  <a:lnTo>
                    <a:pt x="6415857" y="795"/>
                  </a:lnTo>
                  <a:lnTo>
                    <a:pt x="6352680" y="0"/>
                  </a:lnTo>
                  <a:close/>
                </a:path>
              </a:pathLst>
            </a:custGeom>
            <a:solidFill>
              <a:srgbClr val="A3BCB4">
                <a:alpha val="119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538937" y="5259459"/>
              <a:ext cx="3180080" cy="6246495"/>
            </a:xfrm>
            <a:custGeom>
              <a:avLst/>
              <a:gdLst/>
              <a:ahLst/>
              <a:cxnLst/>
              <a:rect l="l" t="t" r="r" b="b"/>
              <a:pathLst>
                <a:path w="3180080" h="6246495">
                  <a:moveTo>
                    <a:pt x="1885334" y="0"/>
                  </a:moveTo>
                  <a:lnTo>
                    <a:pt x="1114086" y="635886"/>
                  </a:lnTo>
                  <a:lnTo>
                    <a:pt x="518965" y="1318238"/>
                  </a:lnTo>
                  <a:lnTo>
                    <a:pt x="135695" y="1862783"/>
                  </a:lnTo>
                  <a:lnTo>
                    <a:pt x="0" y="2085247"/>
                  </a:lnTo>
                  <a:lnTo>
                    <a:pt x="776983" y="3346284"/>
                  </a:lnTo>
                  <a:lnTo>
                    <a:pt x="1269362" y="4708618"/>
                  </a:lnTo>
                  <a:lnTo>
                    <a:pt x="1527706" y="5799424"/>
                  </a:lnTo>
                  <a:lnTo>
                    <a:pt x="1602583" y="6245876"/>
                  </a:lnTo>
                  <a:lnTo>
                    <a:pt x="1647480" y="6188697"/>
                  </a:lnTo>
                  <a:lnTo>
                    <a:pt x="1695078" y="6126989"/>
                  </a:lnTo>
                  <a:lnTo>
                    <a:pt x="2026142" y="5689813"/>
                  </a:lnTo>
                  <a:lnTo>
                    <a:pt x="2143510" y="5536406"/>
                  </a:lnTo>
                  <a:lnTo>
                    <a:pt x="2517584" y="5019756"/>
                  </a:lnTo>
                  <a:lnTo>
                    <a:pt x="2850222" y="4523538"/>
                  </a:lnTo>
                  <a:lnTo>
                    <a:pt x="3088567" y="4150475"/>
                  </a:lnTo>
                  <a:lnTo>
                    <a:pt x="3179761" y="4003293"/>
                  </a:lnTo>
                  <a:lnTo>
                    <a:pt x="2903141" y="2645655"/>
                  </a:lnTo>
                  <a:lnTo>
                    <a:pt x="2466475" y="1351096"/>
                  </a:lnTo>
                  <a:lnTo>
                    <a:pt x="2062815" y="381586"/>
                  </a:lnTo>
                  <a:lnTo>
                    <a:pt x="1885334" y="0"/>
                  </a:lnTo>
                  <a:close/>
                </a:path>
              </a:pathLst>
            </a:custGeom>
            <a:solidFill>
              <a:srgbClr val="89A99F">
                <a:alpha val="119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618819" y="4332879"/>
              <a:ext cx="5325745" cy="9185275"/>
            </a:xfrm>
            <a:custGeom>
              <a:avLst/>
              <a:gdLst/>
              <a:ahLst/>
              <a:cxnLst/>
              <a:rect l="l" t="t" r="r" b="b"/>
              <a:pathLst>
                <a:path w="5325744" h="9185275">
                  <a:moveTo>
                    <a:pt x="2574225" y="0"/>
                  </a:moveTo>
                  <a:lnTo>
                    <a:pt x="2528011" y="381"/>
                  </a:lnTo>
                  <a:lnTo>
                    <a:pt x="2481665" y="1535"/>
                  </a:lnTo>
                  <a:lnTo>
                    <a:pt x="2435195" y="3481"/>
                  </a:lnTo>
                  <a:lnTo>
                    <a:pt x="2388609" y="6235"/>
                  </a:lnTo>
                  <a:lnTo>
                    <a:pt x="2341917" y="9813"/>
                  </a:lnTo>
                  <a:lnTo>
                    <a:pt x="2295126" y="14235"/>
                  </a:lnTo>
                  <a:lnTo>
                    <a:pt x="2248245" y="19515"/>
                  </a:lnTo>
                  <a:lnTo>
                    <a:pt x="2201283" y="25672"/>
                  </a:lnTo>
                  <a:lnTo>
                    <a:pt x="2154249" y="32723"/>
                  </a:lnTo>
                  <a:lnTo>
                    <a:pt x="2107150" y="40685"/>
                  </a:lnTo>
                  <a:lnTo>
                    <a:pt x="2059995" y="49575"/>
                  </a:lnTo>
                  <a:lnTo>
                    <a:pt x="2012794" y="59410"/>
                  </a:lnTo>
                  <a:lnTo>
                    <a:pt x="1965554" y="70207"/>
                  </a:lnTo>
                  <a:lnTo>
                    <a:pt x="1918283" y="81984"/>
                  </a:lnTo>
                  <a:lnTo>
                    <a:pt x="1870991" y="94758"/>
                  </a:lnTo>
                  <a:lnTo>
                    <a:pt x="1823687" y="108546"/>
                  </a:lnTo>
                  <a:lnTo>
                    <a:pt x="1776377" y="123364"/>
                  </a:lnTo>
                  <a:lnTo>
                    <a:pt x="1729072" y="139231"/>
                  </a:lnTo>
                  <a:lnTo>
                    <a:pt x="1681780" y="156163"/>
                  </a:lnTo>
                  <a:lnTo>
                    <a:pt x="1634509" y="174177"/>
                  </a:lnTo>
                  <a:lnTo>
                    <a:pt x="1587267" y="193292"/>
                  </a:lnTo>
                  <a:lnTo>
                    <a:pt x="1540064" y="213522"/>
                  </a:lnTo>
                  <a:lnTo>
                    <a:pt x="1492907" y="234887"/>
                  </a:lnTo>
                  <a:lnTo>
                    <a:pt x="1445806" y="257403"/>
                  </a:lnTo>
                  <a:lnTo>
                    <a:pt x="1398768" y="281087"/>
                  </a:lnTo>
                  <a:lnTo>
                    <a:pt x="1351803" y="305957"/>
                  </a:lnTo>
                  <a:lnTo>
                    <a:pt x="1304919" y="332029"/>
                  </a:lnTo>
                  <a:lnTo>
                    <a:pt x="1258125" y="359321"/>
                  </a:lnTo>
                  <a:lnTo>
                    <a:pt x="445379" y="758541"/>
                  </a:lnTo>
                  <a:lnTo>
                    <a:pt x="60264" y="1245748"/>
                  </a:lnTo>
                  <a:lnTo>
                    <a:pt x="0" y="2139664"/>
                  </a:lnTo>
                  <a:lnTo>
                    <a:pt x="161806" y="3759009"/>
                  </a:lnTo>
                  <a:lnTo>
                    <a:pt x="161806" y="3759522"/>
                  </a:lnTo>
                  <a:lnTo>
                    <a:pt x="1647125" y="6410381"/>
                  </a:lnTo>
                  <a:lnTo>
                    <a:pt x="3414085" y="8121362"/>
                  </a:lnTo>
                  <a:lnTo>
                    <a:pt x="4892440" y="9039860"/>
                  </a:lnTo>
                  <a:lnTo>
                    <a:pt x="5221554" y="9185110"/>
                  </a:lnTo>
                  <a:lnTo>
                    <a:pt x="5325723" y="9185110"/>
                  </a:lnTo>
                  <a:lnTo>
                    <a:pt x="4910921" y="8899640"/>
                  </a:lnTo>
                  <a:lnTo>
                    <a:pt x="4446976" y="8373904"/>
                  </a:lnTo>
                  <a:lnTo>
                    <a:pt x="4148090" y="7922063"/>
                  </a:lnTo>
                  <a:lnTo>
                    <a:pt x="4042244" y="7730116"/>
                  </a:lnTo>
                  <a:lnTo>
                    <a:pt x="4025441" y="7693512"/>
                  </a:lnTo>
                  <a:lnTo>
                    <a:pt x="4008987" y="7655497"/>
                  </a:lnTo>
                  <a:lnTo>
                    <a:pt x="3992894" y="7616136"/>
                  </a:lnTo>
                  <a:lnTo>
                    <a:pt x="3977174" y="7575493"/>
                  </a:lnTo>
                  <a:lnTo>
                    <a:pt x="3961837" y="7533632"/>
                  </a:lnTo>
                  <a:lnTo>
                    <a:pt x="3946895" y="7490618"/>
                  </a:lnTo>
                  <a:lnTo>
                    <a:pt x="3932361" y="7446515"/>
                  </a:lnTo>
                  <a:lnTo>
                    <a:pt x="3918245" y="7401387"/>
                  </a:lnTo>
                  <a:lnTo>
                    <a:pt x="3904560" y="7355298"/>
                  </a:lnTo>
                  <a:lnTo>
                    <a:pt x="3891316" y="7308313"/>
                  </a:lnTo>
                  <a:lnTo>
                    <a:pt x="3878526" y="7260496"/>
                  </a:lnTo>
                  <a:lnTo>
                    <a:pt x="3866201" y="7211911"/>
                  </a:lnTo>
                  <a:lnTo>
                    <a:pt x="3854352" y="7162623"/>
                  </a:lnTo>
                  <a:lnTo>
                    <a:pt x="3842991" y="7112695"/>
                  </a:lnTo>
                  <a:lnTo>
                    <a:pt x="3832130" y="7062193"/>
                  </a:lnTo>
                  <a:lnTo>
                    <a:pt x="3821779" y="7011180"/>
                  </a:lnTo>
                  <a:lnTo>
                    <a:pt x="3811952" y="6959720"/>
                  </a:lnTo>
                  <a:lnTo>
                    <a:pt x="3802659" y="6907878"/>
                  </a:lnTo>
                  <a:lnTo>
                    <a:pt x="3793912" y="6855718"/>
                  </a:lnTo>
                  <a:lnTo>
                    <a:pt x="3785723" y="6803305"/>
                  </a:lnTo>
                  <a:lnTo>
                    <a:pt x="3778103" y="6750702"/>
                  </a:lnTo>
                  <a:lnTo>
                    <a:pt x="3771063" y="6697975"/>
                  </a:lnTo>
                  <a:lnTo>
                    <a:pt x="3764615" y="6645186"/>
                  </a:lnTo>
                  <a:lnTo>
                    <a:pt x="3758772" y="6592401"/>
                  </a:lnTo>
                  <a:lnTo>
                    <a:pt x="3753543" y="6539683"/>
                  </a:lnTo>
                  <a:lnTo>
                    <a:pt x="3748942" y="6487098"/>
                  </a:lnTo>
                  <a:lnTo>
                    <a:pt x="3744979" y="6434708"/>
                  </a:lnTo>
                  <a:lnTo>
                    <a:pt x="3741666" y="6382580"/>
                  </a:lnTo>
                  <a:lnTo>
                    <a:pt x="3739015" y="6330776"/>
                  </a:lnTo>
                  <a:lnTo>
                    <a:pt x="3735882" y="5821360"/>
                  </a:lnTo>
                  <a:lnTo>
                    <a:pt x="3761845" y="5394212"/>
                  </a:lnTo>
                  <a:lnTo>
                    <a:pt x="3794127" y="5100442"/>
                  </a:lnTo>
                  <a:lnTo>
                    <a:pt x="3809950" y="4991161"/>
                  </a:lnTo>
                  <a:lnTo>
                    <a:pt x="3457332" y="4142351"/>
                  </a:lnTo>
                  <a:lnTo>
                    <a:pt x="3194435" y="3299633"/>
                  </a:lnTo>
                  <a:lnTo>
                    <a:pt x="3030165" y="2653965"/>
                  </a:lnTo>
                  <a:lnTo>
                    <a:pt x="2973428" y="2396307"/>
                  </a:lnTo>
                  <a:lnTo>
                    <a:pt x="2956425" y="2317588"/>
                  </a:lnTo>
                  <a:lnTo>
                    <a:pt x="2941071" y="2239786"/>
                  </a:lnTo>
                  <a:lnTo>
                    <a:pt x="2927313" y="2162924"/>
                  </a:lnTo>
                  <a:lnTo>
                    <a:pt x="2915101" y="2087025"/>
                  </a:lnTo>
                  <a:lnTo>
                    <a:pt x="2904383" y="2012114"/>
                  </a:lnTo>
                  <a:lnTo>
                    <a:pt x="2895105" y="1938213"/>
                  </a:lnTo>
                  <a:lnTo>
                    <a:pt x="2887217" y="1865347"/>
                  </a:lnTo>
                  <a:lnTo>
                    <a:pt x="2880667" y="1793539"/>
                  </a:lnTo>
                  <a:lnTo>
                    <a:pt x="2875402" y="1722812"/>
                  </a:lnTo>
                  <a:lnTo>
                    <a:pt x="2871371" y="1653190"/>
                  </a:lnTo>
                  <a:lnTo>
                    <a:pt x="2868522" y="1584697"/>
                  </a:lnTo>
                  <a:lnTo>
                    <a:pt x="2866803" y="1517356"/>
                  </a:lnTo>
                  <a:lnTo>
                    <a:pt x="2866162" y="1451190"/>
                  </a:lnTo>
                  <a:lnTo>
                    <a:pt x="2866547" y="1386224"/>
                  </a:lnTo>
                  <a:lnTo>
                    <a:pt x="2867906" y="1322481"/>
                  </a:lnTo>
                  <a:lnTo>
                    <a:pt x="2870188" y="1259984"/>
                  </a:lnTo>
                  <a:lnTo>
                    <a:pt x="2873339" y="1198756"/>
                  </a:lnTo>
                  <a:lnTo>
                    <a:pt x="2877309" y="1138823"/>
                  </a:lnTo>
                  <a:lnTo>
                    <a:pt x="2882046" y="1080206"/>
                  </a:lnTo>
                  <a:lnTo>
                    <a:pt x="2887498" y="1022930"/>
                  </a:lnTo>
                  <a:lnTo>
                    <a:pt x="2893612" y="967018"/>
                  </a:lnTo>
                  <a:lnTo>
                    <a:pt x="2900336" y="912493"/>
                  </a:lnTo>
                  <a:lnTo>
                    <a:pt x="2907620" y="859380"/>
                  </a:lnTo>
                  <a:lnTo>
                    <a:pt x="2915411" y="807702"/>
                  </a:lnTo>
                  <a:lnTo>
                    <a:pt x="2923657" y="757482"/>
                  </a:lnTo>
                  <a:lnTo>
                    <a:pt x="2932306" y="708744"/>
                  </a:lnTo>
                  <a:lnTo>
                    <a:pt x="2941306" y="661511"/>
                  </a:lnTo>
                  <a:lnTo>
                    <a:pt x="2950605" y="615808"/>
                  </a:lnTo>
                  <a:lnTo>
                    <a:pt x="2960152" y="571657"/>
                  </a:lnTo>
                  <a:lnTo>
                    <a:pt x="2969895" y="529082"/>
                  </a:lnTo>
                  <a:lnTo>
                    <a:pt x="2979781" y="488107"/>
                  </a:lnTo>
                  <a:lnTo>
                    <a:pt x="2989758" y="448755"/>
                  </a:lnTo>
                  <a:lnTo>
                    <a:pt x="2999776" y="411050"/>
                  </a:lnTo>
                  <a:lnTo>
                    <a:pt x="3019722" y="340674"/>
                  </a:lnTo>
                  <a:lnTo>
                    <a:pt x="3039205" y="277168"/>
                  </a:lnTo>
                  <a:lnTo>
                    <a:pt x="3057809" y="220721"/>
                  </a:lnTo>
                  <a:lnTo>
                    <a:pt x="3075118" y="171521"/>
                  </a:lnTo>
                  <a:lnTo>
                    <a:pt x="3090717" y="129756"/>
                  </a:lnTo>
                  <a:lnTo>
                    <a:pt x="3110002" y="81461"/>
                  </a:lnTo>
                  <a:lnTo>
                    <a:pt x="3123104" y="50956"/>
                  </a:lnTo>
                  <a:lnTo>
                    <a:pt x="3074482" y="42498"/>
                  </a:lnTo>
                  <a:lnTo>
                    <a:pt x="3025572" y="34736"/>
                  </a:lnTo>
                  <a:lnTo>
                    <a:pt x="2976385" y="27693"/>
                  </a:lnTo>
                  <a:lnTo>
                    <a:pt x="2926932" y="21391"/>
                  </a:lnTo>
                  <a:lnTo>
                    <a:pt x="2877224" y="15855"/>
                  </a:lnTo>
                  <a:lnTo>
                    <a:pt x="2827271" y="11106"/>
                  </a:lnTo>
                  <a:lnTo>
                    <a:pt x="2777085" y="7170"/>
                  </a:lnTo>
                  <a:lnTo>
                    <a:pt x="2726677" y="4067"/>
                  </a:lnTo>
                  <a:lnTo>
                    <a:pt x="2676057" y="1823"/>
                  </a:lnTo>
                  <a:lnTo>
                    <a:pt x="2625236" y="459"/>
                  </a:lnTo>
                  <a:lnTo>
                    <a:pt x="2574225" y="0"/>
                  </a:lnTo>
                  <a:close/>
                </a:path>
                <a:path w="5325744" h="9185275">
                  <a:moveTo>
                    <a:pt x="161660" y="3758802"/>
                  </a:moveTo>
                  <a:lnTo>
                    <a:pt x="161702" y="3759009"/>
                  </a:lnTo>
                  <a:lnTo>
                    <a:pt x="161660" y="3758802"/>
                  </a:lnTo>
                  <a:close/>
                </a:path>
              </a:pathLst>
            </a:custGeom>
            <a:solidFill>
              <a:srgbClr val="A8C0B8">
                <a:alpha val="119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820329" y="172909"/>
              <a:ext cx="7799705" cy="7919084"/>
            </a:xfrm>
            <a:custGeom>
              <a:avLst/>
              <a:gdLst/>
              <a:ahLst/>
              <a:cxnLst/>
              <a:rect l="l" t="t" r="r" b="b"/>
              <a:pathLst>
                <a:path w="7799705" h="7919084">
                  <a:moveTo>
                    <a:pt x="3141944" y="0"/>
                  </a:moveTo>
                  <a:lnTo>
                    <a:pt x="2406677" y="74863"/>
                  </a:lnTo>
                  <a:lnTo>
                    <a:pt x="1843885" y="239563"/>
                  </a:lnTo>
                  <a:lnTo>
                    <a:pt x="1483938" y="404263"/>
                  </a:lnTo>
                  <a:lnTo>
                    <a:pt x="1357206" y="479127"/>
                  </a:lnTo>
                  <a:lnTo>
                    <a:pt x="479511" y="1558430"/>
                  </a:lnTo>
                  <a:lnTo>
                    <a:pt x="91406" y="2742953"/>
                  </a:lnTo>
                  <a:lnTo>
                    <a:pt x="0" y="3698640"/>
                  </a:lnTo>
                  <a:lnTo>
                    <a:pt x="12396" y="4091437"/>
                  </a:lnTo>
                  <a:lnTo>
                    <a:pt x="14201" y="4171087"/>
                  </a:lnTo>
                  <a:lnTo>
                    <a:pt x="16933" y="4256466"/>
                  </a:lnTo>
                  <a:lnTo>
                    <a:pt x="20357" y="4338073"/>
                  </a:lnTo>
                  <a:lnTo>
                    <a:pt x="24522" y="4419061"/>
                  </a:lnTo>
                  <a:lnTo>
                    <a:pt x="29410" y="4499418"/>
                  </a:lnTo>
                  <a:lnTo>
                    <a:pt x="34999" y="4579132"/>
                  </a:lnTo>
                  <a:lnTo>
                    <a:pt x="41335" y="4658937"/>
                  </a:lnTo>
                  <a:lnTo>
                    <a:pt x="48201" y="4736592"/>
                  </a:lnTo>
                  <a:lnTo>
                    <a:pt x="55773" y="4814315"/>
                  </a:lnTo>
                  <a:lnTo>
                    <a:pt x="63964" y="4891351"/>
                  </a:lnTo>
                  <a:lnTo>
                    <a:pt x="72755" y="4967691"/>
                  </a:lnTo>
                  <a:lnTo>
                    <a:pt x="82125" y="5043322"/>
                  </a:lnTo>
                  <a:lnTo>
                    <a:pt x="92054" y="5118234"/>
                  </a:lnTo>
                  <a:lnTo>
                    <a:pt x="102521" y="5192415"/>
                  </a:lnTo>
                  <a:lnTo>
                    <a:pt x="113506" y="5265855"/>
                  </a:lnTo>
                  <a:lnTo>
                    <a:pt x="124988" y="5338543"/>
                  </a:lnTo>
                  <a:lnTo>
                    <a:pt x="136947" y="5410466"/>
                  </a:lnTo>
                  <a:lnTo>
                    <a:pt x="149363" y="5481616"/>
                  </a:lnTo>
                  <a:lnTo>
                    <a:pt x="162215" y="5551979"/>
                  </a:lnTo>
                  <a:lnTo>
                    <a:pt x="175483" y="5621546"/>
                  </a:lnTo>
                  <a:lnTo>
                    <a:pt x="189146" y="5690304"/>
                  </a:lnTo>
                  <a:lnTo>
                    <a:pt x="203184" y="5758244"/>
                  </a:lnTo>
                  <a:lnTo>
                    <a:pt x="217576" y="5825354"/>
                  </a:lnTo>
                  <a:lnTo>
                    <a:pt x="232303" y="5891623"/>
                  </a:lnTo>
                  <a:lnTo>
                    <a:pt x="247343" y="5957039"/>
                  </a:lnTo>
                  <a:lnTo>
                    <a:pt x="262676" y="6021592"/>
                  </a:lnTo>
                  <a:lnTo>
                    <a:pt x="278282" y="6085271"/>
                  </a:lnTo>
                  <a:lnTo>
                    <a:pt x="294141" y="6148065"/>
                  </a:lnTo>
                  <a:lnTo>
                    <a:pt x="310232" y="6209962"/>
                  </a:lnTo>
                  <a:lnTo>
                    <a:pt x="326534" y="6270952"/>
                  </a:lnTo>
                  <a:lnTo>
                    <a:pt x="343027" y="6331023"/>
                  </a:lnTo>
                  <a:lnTo>
                    <a:pt x="359691" y="6390165"/>
                  </a:lnTo>
                  <a:lnTo>
                    <a:pt x="376505" y="6448366"/>
                  </a:lnTo>
                  <a:lnTo>
                    <a:pt x="393450" y="6505615"/>
                  </a:lnTo>
                  <a:lnTo>
                    <a:pt x="410503" y="6561901"/>
                  </a:lnTo>
                  <a:lnTo>
                    <a:pt x="427646" y="6617213"/>
                  </a:lnTo>
                  <a:lnTo>
                    <a:pt x="444857" y="6671541"/>
                  </a:lnTo>
                  <a:lnTo>
                    <a:pt x="462117" y="6724872"/>
                  </a:lnTo>
                  <a:lnTo>
                    <a:pt x="479404" y="6777196"/>
                  </a:lnTo>
                  <a:lnTo>
                    <a:pt x="496699" y="6828502"/>
                  </a:lnTo>
                  <a:lnTo>
                    <a:pt x="513981" y="6878779"/>
                  </a:lnTo>
                  <a:lnTo>
                    <a:pt x="531229" y="6928016"/>
                  </a:lnTo>
                  <a:lnTo>
                    <a:pt x="548423" y="6976201"/>
                  </a:lnTo>
                  <a:lnTo>
                    <a:pt x="565543" y="7023324"/>
                  </a:lnTo>
                  <a:lnTo>
                    <a:pt x="582569" y="7069373"/>
                  </a:lnTo>
                  <a:lnTo>
                    <a:pt x="599479" y="7114338"/>
                  </a:lnTo>
                  <a:lnTo>
                    <a:pt x="616254" y="7158207"/>
                  </a:lnTo>
                  <a:lnTo>
                    <a:pt x="632872" y="7200969"/>
                  </a:lnTo>
                  <a:lnTo>
                    <a:pt x="649315" y="7242613"/>
                  </a:lnTo>
                  <a:lnTo>
                    <a:pt x="665560" y="7283129"/>
                  </a:lnTo>
                  <a:lnTo>
                    <a:pt x="681589" y="7322505"/>
                  </a:lnTo>
                  <a:lnTo>
                    <a:pt x="697379" y="7360729"/>
                  </a:lnTo>
                  <a:lnTo>
                    <a:pt x="712912" y="7397792"/>
                  </a:lnTo>
                  <a:lnTo>
                    <a:pt x="728166" y="7433682"/>
                  </a:lnTo>
                  <a:lnTo>
                    <a:pt x="757757" y="7501897"/>
                  </a:lnTo>
                  <a:lnTo>
                    <a:pt x="785989" y="7565287"/>
                  </a:lnTo>
                  <a:lnTo>
                    <a:pt x="812699" y="7623763"/>
                  </a:lnTo>
                  <a:lnTo>
                    <a:pt x="837723" y="7677237"/>
                  </a:lnTo>
                  <a:lnTo>
                    <a:pt x="860899" y="7725620"/>
                  </a:lnTo>
                  <a:lnTo>
                    <a:pt x="882062" y="7768824"/>
                  </a:lnTo>
                  <a:lnTo>
                    <a:pt x="901049" y="7806759"/>
                  </a:lnTo>
                  <a:lnTo>
                    <a:pt x="925093" y="7853591"/>
                  </a:lnTo>
                  <a:lnTo>
                    <a:pt x="943324" y="7888072"/>
                  </a:lnTo>
                  <a:lnTo>
                    <a:pt x="960271" y="7918991"/>
                  </a:lnTo>
                  <a:lnTo>
                    <a:pt x="997371" y="6213119"/>
                  </a:lnTo>
                  <a:lnTo>
                    <a:pt x="1389146" y="5174991"/>
                  </a:lnTo>
                  <a:lnTo>
                    <a:pt x="1840567" y="4658937"/>
                  </a:lnTo>
                  <a:lnTo>
                    <a:pt x="2056602" y="4519290"/>
                  </a:lnTo>
                  <a:lnTo>
                    <a:pt x="2103396" y="4492000"/>
                  </a:lnTo>
                  <a:lnTo>
                    <a:pt x="2150279" y="4465929"/>
                  </a:lnTo>
                  <a:lnTo>
                    <a:pt x="2197243" y="4441061"/>
                  </a:lnTo>
                  <a:lnTo>
                    <a:pt x="2244280" y="4417377"/>
                  </a:lnTo>
                  <a:lnTo>
                    <a:pt x="2291381" y="4394862"/>
                  </a:lnTo>
                  <a:lnTo>
                    <a:pt x="2338538" y="4373499"/>
                  </a:lnTo>
                  <a:lnTo>
                    <a:pt x="2385741" y="4353268"/>
                  </a:lnTo>
                  <a:lnTo>
                    <a:pt x="2432983" y="4334155"/>
                  </a:lnTo>
                  <a:lnTo>
                    <a:pt x="2480254" y="4316141"/>
                  </a:lnTo>
                  <a:lnTo>
                    <a:pt x="2527547" y="4299210"/>
                  </a:lnTo>
                  <a:lnTo>
                    <a:pt x="2574852" y="4283344"/>
                  </a:lnTo>
                  <a:lnTo>
                    <a:pt x="2622162" y="4268525"/>
                  </a:lnTo>
                  <a:lnTo>
                    <a:pt x="2669467" y="4254738"/>
                  </a:lnTo>
                  <a:lnTo>
                    <a:pt x="2716759" y="4241965"/>
                  </a:lnTo>
                  <a:lnTo>
                    <a:pt x="2764030" y="4230188"/>
                  </a:lnTo>
                  <a:lnTo>
                    <a:pt x="2811270" y="4219391"/>
                  </a:lnTo>
                  <a:lnTo>
                    <a:pt x="2858472" y="4209556"/>
                  </a:lnTo>
                  <a:lnTo>
                    <a:pt x="2905627" y="4200666"/>
                  </a:lnTo>
                  <a:lnTo>
                    <a:pt x="2952725" y="4192705"/>
                  </a:lnTo>
                  <a:lnTo>
                    <a:pt x="2999760" y="4185654"/>
                  </a:lnTo>
                  <a:lnTo>
                    <a:pt x="3046721" y="4179497"/>
                  </a:lnTo>
                  <a:lnTo>
                    <a:pt x="3093601" y="4174216"/>
                  </a:lnTo>
                  <a:lnTo>
                    <a:pt x="3140391" y="4169795"/>
                  </a:lnTo>
                  <a:lnTo>
                    <a:pt x="3187082" y="4166217"/>
                  </a:lnTo>
                  <a:lnTo>
                    <a:pt x="3233666" y="4163463"/>
                  </a:lnTo>
                  <a:lnTo>
                    <a:pt x="3280135" y="4161517"/>
                  </a:lnTo>
                  <a:lnTo>
                    <a:pt x="3326479" y="4160363"/>
                  </a:lnTo>
                  <a:lnTo>
                    <a:pt x="6467128" y="4159982"/>
                  </a:lnTo>
                  <a:lnTo>
                    <a:pt x="7042022" y="3342816"/>
                  </a:lnTo>
                  <a:lnTo>
                    <a:pt x="7574793" y="2661424"/>
                  </a:lnTo>
                  <a:lnTo>
                    <a:pt x="7799605" y="2390172"/>
                  </a:lnTo>
                  <a:lnTo>
                    <a:pt x="6582844" y="1441702"/>
                  </a:lnTo>
                  <a:lnTo>
                    <a:pt x="5538363" y="779441"/>
                  </a:lnTo>
                  <a:lnTo>
                    <a:pt x="4807804" y="391099"/>
                  </a:lnTo>
                  <a:lnTo>
                    <a:pt x="4532809" y="264383"/>
                  </a:lnTo>
                  <a:lnTo>
                    <a:pt x="4478623" y="244052"/>
                  </a:lnTo>
                  <a:lnTo>
                    <a:pt x="4424728" y="224655"/>
                  </a:lnTo>
                  <a:lnTo>
                    <a:pt x="4371130" y="206178"/>
                  </a:lnTo>
                  <a:lnTo>
                    <a:pt x="4317833" y="188604"/>
                  </a:lnTo>
                  <a:lnTo>
                    <a:pt x="4264842" y="171920"/>
                  </a:lnTo>
                  <a:lnTo>
                    <a:pt x="4212162" y="156112"/>
                  </a:lnTo>
                  <a:lnTo>
                    <a:pt x="4159799" y="141164"/>
                  </a:lnTo>
                  <a:lnTo>
                    <a:pt x="4107756" y="127061"/>
                  </a:lnTo>
                  <a:lnTo>
                    <a:pt x="4056040" y="113789"/>
                  </a:lnTo>
                  <a:lnTo>
                    <a:pt x="4004654" y="101334"/>
                  </a:lnTo>
                  <a:lnTo>
                    <a:pt x="3953605" y="89680"/>
                  </a:lnTo>
                  <a:lnTo>
                    <a:pt x="3902896" y="78814"/>
                  </a:lnTo>
                  <a:lnTo>
                    <a:pt x="3852533" y="68719"/>
                  </a:lnTo>
                  <a:lnTo>
                    <a:pt x="3802521" y="59383"/>
                  </a:lnTo>
                  <a:lnTo>
                    <a:pt x="3752864" y="50789"/>
                  </a:lnTo>
                  <a:lnTo>
                    <a:pt x="3703568" y="42923"/>
                  </a:lnTo>
                  <a:lnTo>
                    <a:pt x="3654638" y="35772"/>
                  </a:lnTo>
                  <a:lnTo>
                    <a:pt x="3606078" y="29319"/>
                  </a:lnTo>
                  <a:lnTo>
                    <a:pt x="3557893" y="23550"/>
                  </a:lnTo>
                  <a:lnTo>
                    <a:pt x="3510089" y="18451"/>
                  </a:lnTo>
                  <a:lnTo>
                    <a:pt x="3462671" y="14006"/>
                  </a:lnTo>
                  <a:lnTo>
                    <a:pt x="3415642" y="10202"/>
                  </a:lnTo>
                  <a:lnTo>
                    <a:pt x="3369009" y="7023"/>
                  </a:lnTo>
                  <a:lnTo>
                    <a:pt x="3322776" y="4456"/>
                  </a:lnTo>
                  <a:lnTo>
                    <a:pt x="3276948" y="2484"/>
                  </a:lnTo>
                  <a:lnTo>
                    <a:pt x="3231530" y="1094"/>
                  </a:lnTo>
                  <a:lnTo>
                    <a:pt x="3186527" y="271"/>
                  </a:lnTo>
                  <a:lnTo>
                    <a:pt x="3141944" y="0"/>
                  </a:lnTo>
                  <a:close/>
                </a:path>
                <a:path w="7799705" h="7919084">
                  <a:moveTo>
                    <a:pt x="6467128" y="4159982"/>
                  </a:moveTo>
                  <a:lnTo>
                    <a:pt x="3372690" y="4159982"/>
                  </a:lnTo>
                  <a:lnTo>
                    <a:pt x="3423701" y="4160441"/>
                  </a:lnTo>
                  <a:lnTo>
                    <a:pt x="3474522" y="4161805"/>
                  </a:lnTo>
                  <a:lnTo>
                    <a:pt x="3525142" y="4164049"/>
                  </a:lnTo>
                  <a:lnTo>
                    <a:pt x="3575551" y="4167151"/>
                  </a:lnTo>
                  <a:lnTo>
                    <a:pt x="3625737" y="4171087"/>
                  </a:lnTo>
                  <a:lnTo>
                    <a:pt x="3675689" y="4175835"/>
                  </a:lnTo>
                  <a:lnTo>
                    <a:pt x="3725397" y="4181370"/>
                  </a:lnTo>
                  <a:lnTo>
                    <a:pt x="3774850" y="4187670"/>
                  </a:lnTo>
                  <a:lnTo>
                    <a:pt x="3824037" y="4194712"/>
                  </a:lnTo>
                  <a:lnTo>
                    <a:pt x="3872947" y="4202471"/>
                  </a:lnTo>
                  <a:lnTo>
                    <a:pt x="3921569" y="4210926"/>
                  </a:lnTo>
                  <a:lnTo>
                    <a:pt x="4699214" y="4441364"/>
                  </a:lnTo>
                  <a:lnTo>
                    <a:pt x="5328172" y="4751926"/>
                  </a:lnTo>
                  <a:lnTo>
                    <a:pt x="5749079" y="5024719"/>
                  </a:lnTo>
                  <a:lnTo>
                    <a:pt x="5902573" y="5141849"/>
                  </a:lnTo>
                  <a:lnTo>
                    <a:pt x="6413784" y="4235806"/>
                  </a:lnTo>
                  <a:lnTo>
                    <a:pt x="6467128" y="4159982"/>
                  </a:lnTo>
                  <a:close/>
                </a:path>
              </a:pathLst>
            </a:custGeom>
            <a:solidFill>
              <a:srgbClr val="769C90">
                <a:alpha val="119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140138" y="160749"/>
              <a:ext cx="7964170" cy="13357860"/>
            </a:xfrm>
            <a:custGeom>
              <a:avLst/>
              <a:gdLst/>
              <a:ahLst/>
              <a:cxnLst/>
              <a:rect l="l" t="t" r="r" b="b"/>
              <a:pathLst>
                <a:path w="7964169" h="13357860">
                  <a:moveTo>
                    <a:pt x="7963960" y="0"/>
                  </a:moveTo>
                  <a:lnTo>
                    <a:pt x="6509910" y="0"/>
                  </a:lnTo>
                  <a:lnTo>
                    <a:pt x="6503882" y="2251"/>
                  </a:lnTo>
                  <a:lnTo>
                    <a:pt x="5442823" y="760500"/>
                  </a:lnTo>
                  <a:lnTo>
                    <a:pt x="4654779" y="1122874"/>
                  </a:lnTo>
                  <a:lnTo>
                    <a:pt x="4082262" y="1541009"/>
                  </a:lnTo>
                  <a:lnTo>
                    <a:pt x="3446420" y="2282512"/>
                  </a:lnTo>
                  <a:lnTo>
                    <a:pt x="2468401" y="3614993"/>
                  </a:lnTo>
                  <a:lnTo>
                    <a:pt x="1733273" y="4547343"/>
                  </a:lnTo>
                  <a:lnTo>
                    <a:pt x="1265389" y="5408598"/>
                  </a:lnTo>
                  <a:lnTo>
                    <a:pt x="864191" y="6694181"/>
                  </a:lnTo>
                  <a:lnTo>
                    <a:pt x="329123" y="8899517"/>
                  </a:lnTo>
                  <a:lnTo>
                    <a:pt x="0" y="10895400"/>
                  </a:lnTo>
                  <a:lnTo>
                    <a:pt x="32786" y="12019459"/>
                  </a:lnTo>
                  <a:lnTo>
                    <a:pt x="555728" y="12684583"/>
                  </a:lnTo>
                  <a:lnTo>
                    <a:pt x="1697070" y="13303660"/>
                  </a:lnTo>
                  <a:lnTo>
                    <a:pt x="1772768" y="13357239"/>
                  </a:lnTo>
                  <a:lnTo>
                    <a:pt x="2301744" y="13357239"/>
                  </a:lnTo>
                  <a:lnTo>
                    <a:pt x="2127194" y="13205879"/>
                  </a:lnTo>
                  <a:lnTo>
                    <a:pt x="1874128" y="12922280"/>
                  </a:lnTo>
                  <a:lnTo>
                    <a:pt x="1799804" y="12671784"/>
                  </a:lnTo>
                  <a:lnTo>
                    <a:pt x="1828670" y="12331136"/>
                  </a:lnTo>
                  <a:lnTo>
                    <a:pt x="1828757" y="10654136"/>
                  </a:lnTo>
                  <a:lnTo>
                    <a:pt x="1977367" y="9581525"/>
                  </a:lnTo>
                  <a:lnTo>
                    <a:pt x="2408224" y="8651053"/>
                  </a:lnTo>
                  <a:lnTo>
                    <a:pt x="3255051" y="7400469"/>
                  </a:lnTo>
                  <a:lnTo>
                    <a:pt x="4362040" y="5551959"/>
                  </a:lnTo>
                  <a:lnTo>
                    <a:pt x="5189097" y="4593068"/>
                  </a:lnTo>
                  <a:lnTo>
                    <a:pt x="6148478" y="4215349"/>
                  </a:lnTo>
                  <a:lnTo>
                    <a:pt x="7963960" y="4085504"/>
                  </a:lnTo>
                  <a:lnTo>
                    <a:pt x="7963960" y="0"/>
                  </a:lnTo>
                  <a:close/>
                </a:path>
              </a:pathLst>
            </a:custGeom>
            <a:solidFill>
              <a:srgbClr val="608B7E">
                <a:alpha val="119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253912" y="953192"/>
            <a:ext cx="3074035" cy="661670"/>
            <a:chOff x="1253912" y="953192"/>
            <a:chExt cx="3074035" cy="661670"/>
          </a:xfrm>
        </p:grpSpPr>
        <p:sp>
          <p:nvSpPr>
            <p:cNvPr id="16" name="object 16"/>
            <p:cNvSpPr/>
            <p:nvPr/>
          </p:nvSpPr>
          <p:spPr>
            <a:xfrm>
              <a:off x="1292542" y="1159479"/>
              <a:ext cx="448309" cy="419100"/>
            </a:xfrm>
            <a:custGeom>
              <a:avLst/>
              <a:gdLst/>
              <a:ahLst/>
              <a:cxnLst/>
              <a:rect l="l" t="t" r="r" b="b"/>
              <a:pathLst>
                <a:path w="448310" h="419100">
                  <a:moveTo>
                    <a:pt x="245021" y="419087"/>
                  </a:moveTo>
                  <a:lnTo>
                    <a:pt x="207683" y="397230"/>
                  </a:lnTo>
                  <a:lnTo>
                    <a:pt x="179984" y="349034"/>
                  </a:lnTo>
                  <a:lnTo>
                    <a:pt x="168097" y="303936"/>
                  </a:lnTo>
                  <a:lnTo>
                    <a:pt x="165785" y="268478"/>
                  </a:lnTo>
                  <a:lnTo>
                    <a:pt x="165849" y="256095"/>
                  </a:lnTo>
                  <a:lnTo>
                    <a:pt x="167055" y="244398"/>
                  </a:lnTo>
                  <a:lnTo>
                    <a:pt x="169710" y="227838"/>
                  </a:lnTo>
                  <a:lnTo>
                    <a:pt x="156057" y="199898"/>
                  </a:lnTo>
                  <a:lnTo>
                    <a:pt x="147650" y="178625"/>
                  </a:lnTo>
                  <a:lnTo>
                    <a:pt x="141020" y="153263"/>
                  </a:lnTo>
                  <a:lnTo>
                    <a:pt x="125056" y="76974"/>
                  </a:lnTo>
                  <a:lnTo>
                    <a:pt x="123215" y="54089"/>
                  </a:lnTo>
                  <a:lnTo>
                    <a:pt x="127838" y="34594"/>
                  </a:lnTo>
                  <a:lnTo>
                    <a:pt x="139573" y="8724"/>
                  </a:lnTo>
                  <a:lnTo>
                    <a:pt x="102565" y="0"/>
                  </a:lnTo>
                  <a:lnTo>
                    <a:pt x="79375" y="215"/>
                  </a:lnTo>
                  <a:lnTo>
                    <a:pt x="60274" y="12242"/>
                  </a:lnTo>
                  <a:lnTo>
                    <a:pt x="35471" y="38862"/>
                  </a:lnTo>
                  <a:lnTo>
                    <a:pt x="11036" y="62280"/>
                  </a:lnTo>
                  <a:lnTo>
                    <a:pt x="63" y="84099"/>
                  </a:lnTo>
                  <a:lnTo>
                    <a:pt x="0" y="116916"/>
                  </a:lnTo>
                  <a:lnTo>
                    <a:pt x="8305" y="173329"/>
                  </a:lnTo>
                  <a:lnTo>
                    <a:pt x="50304" y="282359"/>
                  </a:lnTo>
                  <a:lnTo>
                    <a:pt x="88963" y="344297"/>
                  </a:lnTo>
                  <a:lnTo>
                    <a:pt x="146469" y="382193"/>
                  </a:lnTo>
                  <a:lnTo>
                    <a:pt x="245021" y="419087"/>
                  </a:lnTo>
                  <a:close/>
                </a:path>
                <a:path w="448310" h="419100">
                  <a:moveTo>
                    <a:pt x="448017" y="225158"/>
                  </a:moveTo>
                  <a:lnTo>
                    <a:pt x="442722" y="179247"/>
                  </a:lnTo>
                  <a:lnTo>
                    <a:pt x="435000" y="145491"/>
                  </a:lnTo>
                  <a:lnTo>
                    <a:pt x="419455" y="107276"/>
                  </a:lnTo>
                  <a:lnTo>
                    <a:pt x="390740" y="48006"/>
                  </a:lnTo>
                  <a:lnTo>
                    <a:pt x="361315" y="67741"/>
                  </a:lnTo>
                  <a:lnTo>
                    <a:pt x="342823" y="83934"/>
                  </a:lnTo>
                  <a:lnTo>
                    <a:pt x="327418" y="105219"/>
                  </a:lnTo>
                  <a:lnTo>
                    <a:pt x="307276" y="140271"/>
                  </a:lnTo>
                  <a:lnTo>
                    <a:pt x="339471" y="179197"/>
                  </a:lnTo>
                  <a:lnTo>
                    <a:pt x="357581" y="211340"/>
                  </a:lnTo>
                  <a:lnTo>
                    <a:pt x="368287" y="253974"/>
                  </a:lnTo>
                  <a:lnTo>
                    <a:pt x="378231" y="324358"/>
                  </a:lnTo>
                  <a:lnTo>
                    <a:pt x="415378" y="275564"/>
                  </a:lnTo>
                  <a:lnTo>
                    <a:pt x="424573" y="262699"/>
                  </a:lnTo>
                  <a:lnTo>
                    <a:pt x="434009" y="248018"/>
                  </a:lnTo>
                  <a:lnTo>
                    <a:pt x="448017" y="225158"/>
                  </a:lnTo>
                  <a:close/>
                </a:path>
              </a:pathLst>
            </a:custGeom>
            <a:solidFill>
              <a:srgbClr val="1C8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253912" y="972024"/>
              <a:ext cx="349885" cy="361315"/>
            </a:xfrm>
            <a:custGeom>
              <a:avLst/>
              <a:gdLst/>
              <a:ahLst/>
              <a:cxnLst/>
              <a:rect l="l" t="t" r="r" b="b"/>
              <a:pathLst>
                <a:path w="349884" h="361315">
                  <a:moveTo>
                    <a:pt x="126655" y="0"/>
                  </a:moveTo>
                  <a:lnTo>
                    <a:pt x="64480" y="31601"/>
                  </a:lnTo>
                  <a:lnTo>
                    <a:pt x="24164" y="64442"/>
                  </a:lnTo>
                  <a:lnTo>
                    <a:pt x="0" y="129375"/>
                  </a:lnTo>
                  <a:lnTo>
                    <a:pt x="4998" y="191436"/>
                  </a:lnTo>
                  <a:lnTo>
                    <a:pt x="6620" y="249577"/>
                  </a:lnTo>
                  <a:lnTo>
                    <a:pt x="11532" y="286597"/>
                  </a:lnTo>
                  <a:lnTo>
                    <a:pt x="23665" y="318374"/>
                  </a:lnTo>
                  <a:lnTo>
                    <a:pt x="46954" y="360784"/>
                  </a:lnTo>
                  <a:lnTo>
                    <a:pt x="39787" y="289094"/>
                  </a:lnTo>
                  <a:lnTo>
                    <a:pt x="42448" y="249528"/>
                  </a:lnTo>
                  <a:lnTo>
                    <a:pt x="59483" y="227981"/>
                  </a:lnTo>
                  <a:lnTo>
                    <a:pt x="95435" y="210353"/>
                  </a:lnTo>
                  <a:lnTo>
                    <a:pt x="143174" y="183848"/>
                  </a:lnTo>
                  <a:lnTo>
                    <a:pt x="176816" y="177879"/>
                  </a:lnTo>
                  <a:lnTo>
                    <a:pt x="212314" y="195026"/>
                  </a:lnTo>
                  <a:lnTo>
                    <a:pt x="265625" y="237868"/>
                  </a:lnTo>
                  <a:lnTo>
                    <a:pt x="279559" y="207866"/>
                  </a:lnTo>
                  <a:lnTo>
                    <a:pt x="292948" y="185188"/>
                  </a:lnTo>
                  <a:lnTo>
                    <a:pt x="313659" y="158426"/>
                  </a:lnTo>
                  <a:lnTo>
                    <a:pt x="349561" y="116171"/>
                  </a:lnTo>
                  <a:lnTo>
                    <a:pt x="305624" y="78313"/>
                  </a:lnTo>
                  <a:lnTo>
                    <a:pt x="275918" y="55896"/>
                  </a:lnTo>
                  <a:lnTo>
                    <a:pt x="246890" y="40102"/>
                  </a:lnTo>
                  <a:lnTo>
                    <a:pt x="204984" y="22112"/>
                  </a:lnTo>
                  <a:lnTo>
                    <a:pt x="157214" y="4786"/>
                  </a:lnTo>
                  <a:lnTo>
                    <a:pt x="126655" y="0"/>
                  </a:lnTo>
                  <a:close/>
                </a:path>
              </a:pathLst>
            </a:custGeom>
            <a:solidFill>
              <a:srgbClr val="C4DE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532819" y="1163962"/>
              <a:ext cx="368935" cy="423545"/>
            </a:xfrm>
            <a:custGeom>
              <a:avLst/>
              <a:gdLst/>
              <a:ahLst/>
              <a:cxnLst/>
              <a:rect l="l" t="t" r="r" b="b"/>
              <a:pathLst>
                <a:path w="368935" h="423544">
                  <a:moveTo>
                    <a:pt x="28527" y="421728"/>
                  </a:moveTo>
                  <a:lnTo>
                    <a:pt x="28673" y="421850"/>
                  </a:lnTo>
                  <a:lnTo>
                    <a:pt x="35222" y="423205"/>
                  </a:lnTo>
                  <a:lnTo>
                    <a:pt x="45831" y="423534"/>
                  </a:lnTo>
                  <a:lnTo>
                    <a:pt x="56975" y="423336"/>
                  </a:lnTo>
                  <a:lnTo>
                    <a:pt x="65007" y="423045"/>
                  </a:lnTo>
                  <a:lnTo>
                    <a:pt x="72568" y="422630"/>
                  </a:lnTo>
                  <a:lnTo>
                    <a:pt x="33186" y="422630"/>
                  </a:lnTo>
                  <a:lnTo>
                    <a:pt x="31418" y="422338"/>
                  </a:lnTo>
                  <a:lnTo>
                    <a:pt x="28527" y="421728"/>
                  </a:lnTo>
                  <a:close/>
                </a:path>
                <a:path w="368935" h="423544">
                  <a:moveTo>
                    <a:pt x="0" y="378613"/>
                  </a:moveTo>
                  <a:lnTo>
                    <a:pt x="3672" y="387393"/>
                  </a:lnTo>
                  <a:lnTo>
                    <a:pt x="9943" y="397809"/>
                  </a:lnTo>
                  <a:lnTo>
                    <a:pt x="19538" y="409631"/>
                  </a:lnTo>
                  <a:lnTo>
                    <a:pt x="33186" y="422630"/>
                  </a:lnTo>
                  <a:lnTo>
                    <a:pt x="72568" y="422630"/>
                  </a:lnTo>
                  <a:lnTo>
                    <a:pt x="159070" y="402257"/>
                  </a:lnTo>
                  <a:lnTo>
                    <a:pt x="188312" y="386597"/>
                  </a:lnTo>
                  <a:lnTo>
                    <a:pt x="25226" y="386597"/>
                  </a:lnTo>
                  <a:lnTo>
                    <a:pt x="13649" y="384974"/>
                  </a:lnTo>
                  <a:lnTo>
                    <a:pt x="0" y="378613"/>
                  </a:lnTo>
                  <a:close/>
                </a:path>
                <a:path w="368935" h="423544">
                  <a:moveTo>
                    <a:pt x="265463" y="0"/>
                  </a:moveTo>
                  <a:lnTo>
                    <a:pt x="255236" y="753"/>
                  </a:lnTo>
                  <a:lnTo>
                    <a:pt x="248979" y="1046"/>
                  </a:lnTo>
                  <a:lnTo>
                    <a:pt x="238673" y="3168"/>
                  </a:lnTo>
                  <a:lnTo>
                    <a:pt x="241583" y="17530"/>
                  </a:lnTo>
                  <a:lnTo>
                    <a:pt x="245661" y="53348"/>
                  </a:lnTo>
                  <a:lnTo>
                    <a:pt x="245026" y="103980"/>
                  </a:lnTo>
                  <a:lnTo>
                    <a:pt x="233798" y="162784"/>
                  </a:lnTo>
                  <a:lnTo>
                    <a:pt x="206096" y="223120"/>
                  </a:lnTo>
                  <a:lnTo>
                    <a:pt x="167919" y="280020"/>
                  </a:lnTo>
                  <a:lnTo>
                    <a:pt x="138954" y="318643"/>
                  </a:lnTo>
                  <a:lnTo>
                    <a:pt x="108379" y="350904"/>
                  </a:lnTo>
                  <a:lnTo>
                    <a:pt x="67458" y="373844"/>
                  </a:lnTo>
                  <a:lnTo>
                    <a:pt x="25226" y="386597"/>
                  </a:lnTo>
                  <a:lnTo>
                    <a:pt x="188312" y="386597"/>
                  </a:lnTo>
                  <a:lnTo>
                    <a:pt x="245419" y="346346"/>
                  </a:lnTo>
                  <a:lnTo>
                    <a:pt x="281583" y="309069"/>
                  </a:lnTo>
                  <a:lnTo>
                    <a:pt x="312828" y="267613"/>
                  </a:lnTo>
                  <a:lnTo>
                    <a:pt x="336373" y="227668"/>
                  </a:lnTo>
                  <a:lnTo>
                    <a:pt x="356259" y="185738"/>
                  </a:lnTo>
                  <a:lnTo>
                    <a:pt x="360867" y="176577"/>
                  </a:lnTo>
                  <a:lnTo>
                    <a:pt x="363667" y="169850"/>
                  </a:lnTo>
                  <a:lnTo>
                    <a:pt x="365797" y="162252"/>
                  </a:lnTo>
                  <a:lnTo>
                    <a:pt x="368395" y="150478"/>
                  </a:lnTo>
                  <a:lnTo>
                    <a:pt x="367512" y="128929"/>
                  </a:lnTo>
                  <a:lnTo>
                    <a:pt x="359831" y="83912"/>
                  </a:lnTo>
                  <a:lnTo>
                    <a:pt x="337997" y="35461"/>
                  </a:lnTo>
                  <a:lnTo>
                    <a:pt x="294655" y="3607"/>
                  </a:lnTo>
                  <a:lnTo>
                    <a:pt x="275037" y="174"/>
                  </a:lnTo>
                  <a:lnTo>
                    <a:pt x="265463" y="0"/>
                  </a:lnTo>
                  <a:close/>
                </a:path>
              </a:pathLst>
            </a:custGeom>
            <a:solidFill>
              <a:srgbClr val="F051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461884" y="985401"/>
              <a:ext cx="482600" cy="601345"/>
            </a:xfrm>
            <a:custGeom>
              <a:avLst/>
              <a:gdLst/>
              <a:ahLst/>
              <a:cxnLst/>
              <a:rect l="l" t="t" r="r" b="b"/>
              <a:pathLst>
                <a:path w="482600" h="601344">
                  <a:moveTo>
                    <a:pt x="482193" y="151193"/>
                  </a:moveTo>
                  <a:lnTo>
                    <a:pt x="468630" y="85229"/>
                  </a:lnTo>
                  <a:lnTo>
                    <a:pt x="442087" y="43954"/>
                  </a:lnTo>
                  <a:lnTo>
                    <a:pt x="404520" y="16598"/>
                  </a:lnTo>
                  <a:lnTo>
                    <a:pt x="335838" y="0"/>
                  </a:lnTo>
                  <a:lnTo>
                    <a:pt x="317398" y="2336"/>
                  </a:lnTo>
                  <a:lnTo>
                    <a:pt x="317398" y="180098"/>
                  </a:lnTo>
                  <a:lnTo>
                    <a:pt x="309549" y="181508"/>
                  </a:lnTo>
                  <a:lnTo>
                    <a:pt x="317398" y="180098"/>
                  </a:lnTo>
                  <a:lnTo>
                    <a:pt x="317398" y="2336"/>
                  </a:lnTo>
                  <a:lnTo>
                    <a:pt x="242201" y="22542"/>
                  </a:lnTo>
                  <a:lnTo>
                    <a:pt x="183248" y="61391"/>
                  </a:lnTo>
                  <a:lnTo>
                    <a:pt x="140728" y="103632"/>
                  </a:lnTo>
                  <a:lnTo>
                    <a:pt x="109156" y="141198"/>
                  </a:lnTo>
                  <a:lnTo>
                    <a:pt x="58724" y="222148"/>
                  </a:lnTo>
                  <a:lnTo>
                    <a:pt x="28790" y="299389"/>
                  </a:lnTo>
                  <a:lnTo>
                    <a:pt x="9194" y="364096"/>
                  </a:lnTo>
                  <a:lnTo>
                    <a:pt x="0" y="485609"/>
                  </a:lnTo>
                  <a:lnTo>
                    <a:pt x="22085" y="545490"/>
                  </a:lnTo>
                  <a:lnTo>
                    <a:pt x="49339" y="576948"/>
                  </a:lnTo>
                  <a:lnTo>
                    <a:pt x="91732" y="598462"/>
                  </a:lnTo>
                  <a:lnTo>
                    <a:pt x="104127" y="601192"/>
                  </a:lnTo>
                  <a:lnTo>
                    <a:pt x="90474" y="588213"/>
                  </a:lnTo>
                  <a:lnTo>
                    <a:pt x="80873" y="576389"/>
                  </a:lnTo>
                  <a:lnTo>
                    <a:pt x="74587" y="565975"/>
                  </a:lnTo>
                  <a:lnTo>
                    <a:pt x="70904" y="557187"/>
                  </a:lnTo>
                  <a:lnTo>
                    <a:pt x="67995" y="548411"/>
                  </a:lnTo>
                  <a:lnTo>
                    <a:pt x="68491" y="543026"/>
                  </a:lnTo>
                  <a:lnTo>
                    <a:pt x="77622" y="455841"/>
                  </a:lnTo>
                  <a:lnTo>
                    <a:pt x="99402" y="386765"/>
                  </a:lnTo>
                  <a:lnTo>
                    <a:pt x="121500" y="341287"/>
                  </a:lnTo>
                  <a:lnTo>
                    <a:pt x="170929" y="268973"/>
                  </a:lnTo>
                  <a:lnTo>
                    <a:pt x="211505" y="229577"/>
                  </a:lnTo>
                  <a:lnTo>
                    <a:pt x="250228" y="203847"/>
                  </a:lnTo>
                  <a:lnTo>
                    <a:pt x="309600" y="181737"/>
                  </a:lnTo>
                  <a:lnTo>
                    <a:pt x="309562" y="181584"/>
                  </a:lnTo>
                  <a:lnTo>
                    <a:pt x="309600" y="181711"/>
                  </a:lnTo>
                  <a:lnTo>
                    <a:pt x="318655" y="179870"/>
                  </a:lnTo>
                  <a:lnTo>
                    <a:pt x="319379" y="179743"/>
                  </a:lnTo>
                  <a:lnTo>
                    <a:pt x="320090" y="179616"/>
                  </a:lnTo>
                  <a:lnTo>
                    <a:pt x="326174" y="179298"/>
                  </a:lnTo>
                  <a:lnTo>
                    <a:pt x="336397" y="178562"/>
                  </a:lnTo>
                  <a:lnTo>
                    <a:pt x="345960" y="178739"/>
                  </a:lnTo>
                  <a:lnTo>
                    <a:pt x="354330" y="179705"/>
                  </a:lnTo>
                  <a:lnTo>
                    <a:pt x="408940" y="214020"/>
                  </a:lnTo>
                  <a:lnTo>
                    <a:pt x="430771" y="262483"/>
                  </a:lnTo>
                  <a:lnTo>
                    <a:pt x="438454" y="307517"/>
                  </a:lnTo>
                  <a:lnTo>
                    <a:pt x="439331" y="329069"/>
                  </a:lnTo>
                  <a:lnTo>
                    <a:pt x="439331" y="329514"/>
                  </a:lnTo>
                  <a:lnTo>
                    <a:pt x="462483" y="274358"/>
                  </a:lnTo>
                  <a:lnTo>
                    <a:pt x="475386" y="216090"/>
                  </a:lnTo>
                  <a:lnTo>
                    <a:pt x="479996" y="178104"/>
                  </a:lnTo>
                  <a:lnTo>
                    <a:pt x="480974" y="169964"/>
                  </a:lnTo>
                  <a:lnTo>
                    <a:pt x="482193" y="151193"/>
                  </a:lnTo>
                  <a:close/>
                </a:path>
              </a:pathLst>
            </a:custGeom>
            <a:solidFill>
              <a:srgbClr val="F9BD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135046" y="988001"/>
              <a:ext cx="92351" cy="1375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54510" y="984232"/>
              <a:ext cx="145089" cy="1450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430189" y="984257"/>
              <a:ext cx="126294" cy="1451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579876" y="984257"/>
              <a:ext cx="126294" cy="14510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739711" y="988001"/>
              <a:ext cx="99889" cy="13756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882764" y="953192"/>
              <a:ext cx="99889" cy="17243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018231" y="984257"/>
              <a:ext cx="126294" cy="14510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178066" y="984232"/>
              <a:ext cx="252760" cy="14508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466562" y="988038"/>
              <a:ext cx="82948" cy="13756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135046" y="1218308"/>
              <a:ext cx="96132" cy="13756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255754" y="1218332"/>
              <a:ext cx="114976" cy="13755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403186" y="1218271"/>
              <a:ext cx="232562" cy="16583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668618" y="1218271"/>
              <a:ext cx="99852" cy="13756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804121" y="1214502"/>
              <a:ext cx="145089" cy="14510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69335" y="1218308"/>
              <a:ext cx="107426" cy="13945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112985" y="1214502"/>
              <a:ext cx="145089" cy="14510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293808" y="1218319"/>
              <a:ext cx="86995" cy="137160"/>
            </a:xfrm>
            <a:custGeom>
              <a:avLst/>
              <a:gdLst/>
              <a:ahLst/>
              <a:cxnLst/>
              <a:rect l="l" t="t" r="r" b="b"/>
              <a:pathLst>
                <a:path w="86995" h="137159">
                  <a:moveTo>
                    <a:pt x="86702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137160"/>
                  </a:lnTo>
                  <a:lnTo>
                    <a:pt x="19786" y="137160"/>
                  </a:lnTo>
                  <a:lnTo>
                    <a:pt x="19786" y="19050"/>
                  </a:lnTo>
                  <a:lnTo>
                    <a:pt x="86702" y="19050"/>
                  </a:lnTo>
                  <a:lnTo>
                    <a:pt x="867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411958" y="1218271"/>
              <a:ext cx="99852" cy="13756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549230" y="1218308"/>
              <a:ext cx="90485" cy="13756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682769" y="1218308"/>
              <a:ext cx="82948" cy="13756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796245" y="1214527"/>
              <a:ext cx="126233" cy="14510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956056" y="1214502"/>
              <a:ext cx="252723" cy="14510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244528" y="1218283"/>
              <a:ext cx="82948" cy="13758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127533" y="1444784"/>
              <a:ext cx="145089" cy="145089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308382" y="1448553"/>
              <a:ext cx="94242" cy="13755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437092" y="1449154"/>
              <a:ext cx="173990" cy="165100"/>
            </a:xfrm>
            <a:custGeom>
              <a:avLst/>
              <a:gdLst/>
              <a:ahLst/>
              <a:cxnLst/>
              <a:rect l="l" t="t" r="r" b="b"/>
              <a:pathLst>
                <a:path w="173989" h="165100">
                  <a:moveTo>
                    <a:pt x="173367" y="118110"/>
                  </a:moveTo>
                  <a:lnTo>
                    <a:pt x="158280" y="118110"/>
                  </a:lnTo>
                  <a:lnTo>
                    <a:pt x="158280" y="0"/>
                  </a:lnTo>
                  <a:lnTo>
                    <a:pt x="138480" y="0"/>
                  </a:lnTo>
                  <a:lnTo>
                    <a:pt x="138480" y="118110"/>
                  </a:lnTo>
                  <a:lnTo>
                    <a:pt x="88938" y="118110"/>
                  </a:lnTo>
                  <a:lnTo>
                    <a:pt x="88938" y="0"/>
                  </a:lnTo>
                  <a:lnTo>
                    <a:pt x="69138" y="0"/>
                  </a:lnTo>
                  <a:lnTo>
                    <a:pt x="69138" y="118110"/>
                  </a:lnTo>
                  <a:lnTo>
                    <a:pt x="19761" y="118110"/>
                  </a:lnTo>
                  <a:lnTo>
                    <a:pt x="19761" y="0"/>
                  </a:lnTo>
                  <a:lnTo>
                    <a:pt x="0" y="0"/>
                  </a:lnTo>
                  <a:lnTo>
                    <a:pt x="0" y="118110"/>
                  </a:lnTo>
                  <a:lnTo>
                    <a:pt x="0" y="137160"/>
                  </a:lnTo>
                  <a:lnTo>
                    <a:pt x="153568" y="137160"/>
                  </a:lnTo>
                  <a:lnTo>
                    <a:pt x="153568" y="165100"/>
                  </a:lnTo>
                  <a:lnTo>
                    <a:pt x="173367" y="165100"/>
                  </a:lnTo>
                  <a:lnTo>
                    <a:pt x="173367" y="137160"/>
                  </a:lnTo>
                  <a:lnTo>
                    <a:pt x="173367" y="1181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643579" y="1448553"/>
              <a:ext cx="82911" cy="13756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757055" y="1444784"/>
              <a:ext cx="126258" cy="14510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909036" y="1448557"/>
              <a:ext cx="96520" cy="137160"/>
            </a:xfrm>
            <a:custGeom>
              <a:avLst/>
              <a:gdLst/>
              <a:ahLst/>
              <a:cxnLst/>
              <a:rect l="l" t="t" r="r" b="b"/>
              <a:pathLst>
                <a:path w="96519" h="137159">
                  <a:moveTo>
                    <a:pt x="96113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38087" y="19050"/>
                  </a:lnTo>
                  <a:lnTo>
                    <a:pt x="38087" y="137160"/>
                  </a:lnTo>
                  <a:lnTo>
                    <a:pt x="58064" y="137160"/>
                  </a:lnTo>
                  <a:lnTo>
                    <a:pt x="58064" y="19050"/>
                  </a:lnTo>
                  <a:lnTo>
                    <a:pt x="96113" y="19050"/>
                  </a:lnTo>
                  <a:lnTo>
                    <a:pt x="961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036574" y="1448553"/>
              <a:ext cx="94242" cy="13755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160759" y="1444784"/>
              <a:ext cx="145126" cy="14508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54031" y="708850"/>
            <a:ext cx="352425" cy="8693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0" spc="-930">
                <a:solidFill>
                  <a:srgbClr val="608B7E"/>
                </a:solidFill>
                <a:latin typeface="DejaVu Sans"/>
                <a:cs typeface="DejaVu Sans"/>
              </a:rPr>
              <a:t>2</a:t>
            </a:r>
            <a:endParaRPr sz="55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5129064"/>
            <a:ext cx="8660765" cy="7538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dirty="0" sz="1600" spc="-110">
                <a:latin typeface="Arial"/>
                <a:cs typeface="Arial"/>
              </a:rPr>
              <a:t>Определение </a:t>
            </a:r>
            <a:r>
              <a:rPr dirty="0" sz="1600" spc="-1345">
                <a:latin typeface="Arial"/>
                <a:cs typeface="Arial"/>
              </a:rPr>
              <a:t>заболевания</a:t>
            </a:r>
            <a:r>
              <a:rPr dirty="0" sz="1600" spc="-134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45">
                <a:latin typeface="Arial"/>
                <a:cs typeface="Arial"/>
              </a:rPr>
              <a:t>3 </a:t>
            </a:r>
            <a:r>
              <a:rPr dirty="0" sz="1600" spc="-340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85">
                <a:latin typeface="Arial"/>
                <a:cs typeface="Arial"/>
              </a:rPr>
              <a:t>классов </a:t>
            </a:r>
            <a:r>
              <a:rPr dirty="0" sz="1600" spc="-100">
                <a:latin typeface="Arial"/>
                <a:cs typeface="Arial"/>
              </a:rPr>
              <a:t>рекомендаций </a:t>
            </a:r>
            <a:r>
              <a:rPr dirty="0" sz="1600" spc="-90">
                <a:latin typeface="Arial"/>
                <a:cs typeface="Arial"/>
              </a:rPr>
              <a:t>Европейского </a:t>
            </a:r>
            <a:r>
              <a:rPr dirty="0" sz="1600" spc="-120">
                <a:latin typeface="Arial"/>
                <a:cs typeface="Arial"/>
              </a:rPr>
              <a:t>общества </a:t>
            </a:r>
            <a:r>
              <a:rPr dirty="0" sz="1600" spc="-95">
                <a:latin typeface="Arial"/>
                <a:cs typeface="Arial"/>
              </a:rPr>
              <a:t>кардиологов </a:t>
            </a:r>
            <a:r>
              <a:rPr dirty="0" sz="1600" spc="-1310">
                <a:latin typeface="Arial"/>
                <a:cs typeface="Arial"/>
              </a:rPr>
              <a:t>(ЕОК)</a:t>
            </a:r>
            <a:r>
              <a:rPr dirty="0" sz="1600" spc="-131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</a:t>
            </a:r>
            <a:r>
              <a:rPr dirty="0" sz="1600" spc="-360">
                <a:solidFill>
                  <a:srgbClr val="608B7E"/>
                </a:solidFill>
                <a:latin typeface="DejaVu Sans"/>
                <a:cs typeface="DejaVu Sans"/>
              </a:rPr>
              <a:t> </a:t>
            </a:r>
            <a:r>
              <a:rPr dirty="0" sz="1600" spc="-110">
                <a:latin typeface="Arial"/>
                <a:cs typeface="Arial"/>
              </a:rPr>
              <a:t>4 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85">
                <a:latin typeface="Arial"/>
                <a:cs typeface="Arial"/>
              </a:rPr>
              <a:t>уровней </a:t>
            </a:r>
            <a:r>
              <a:rPr dirty="0" sz="1600" spc="-95">
                <a:latin typeface="Arial"/>
                <a:cs typeface="Arial"/>
              </a:rPr>
              <a:t>достоверности </a:t>
            </a:r>
            <a:r>
              <a:rPr dirty="0" sz="1600" spc="-120">
                <a:latin typeface="Arial"/>
                <a:cs typeface="Arial"/>
              </a:rPr>
              <a:t>доказательств </a:t>
            </a:r>
            <a:r>
              <a:rPr dirty="0" sz="1600" spc="-90">
                <a:latin typeface="Arial"/>
                <a:cs typeface="Arial"/>
              </a:rPr>
              <a:t>Европейского </a:t>
            </a:r>
            <a:r>
              <a:rPr dirty="0" sz="1600" spc="-120">
                <a:latin typeface="Arial"/>
                <a:cs typeface="Arial"/>
              </a:rPr>
              <a:t>общества </a:t>
            </a:r>
            <a:r>
              <a:rPr dirty="0" sz="1600" spc="-95">
                <a:latin typeface="Arial"/>
                <a:cs typeface="Arial"/>
              </a:rPr>
              <a:t>кардиологов </a:t>
            </a:r>
            <a:r>
              <a:rPr dirty="0" sz="1600" spc="-150">
                <a:latin typeface="Arial"/>
                <a:cs typeface="Arial"/>
              </a:rPr>
              <a:t>(ЕОК) </a:t>
            </a:r>
            <a:r>
              <a:rPr dirty="0" sz="1600" spc="-141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</a:t>
            </a:r>
            <a:r>
              <a:rPr dirty="0" sz="1600" spc="-330">
                <a:solidFill>
                  <a:srgbClr val="608B7E"/>
                </a:solidFill>
                <a:latin typeface="DejaVu Sans"/>
                <a:cs typeface="DejaVu Sans"/>
              </a:rPr>
              <a:t> </a:t>
            </a:r>
            <a:r>
              <a:rPr dirty="0" sz="1600" spc="-110">
                <a:latin typeface="Arial"/>
                <a:cs typeface="Arial"/>
              </a:rPr>
              <a:t>4 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145">
                <a:latin typeface="Arial"/>
                <a:cs typeface="Arial"/>
              </a:rPr>
              <a:t>УДД </a:t>
            </a:r>
            <a:r>
              <a:rPr dirty="0" sz="1600" spc="-125">
                <a:latin typeface="Arial"/>
                <a:cs typeface="Arial"/>
              </a:rPr>
              <a:t>для методов </a:t>
            </a:r>
            <a:r>
              <a:rPr dirty="0" sz="1600" spc="-95">
                <a:latin typeface="Arial"/>
                <a:cs typeface="Arial"/>
              </a:rPr>
              <a:t>профилактики, </a:t>
            </a:r>
            <a:r>
              <a:rPr dirty="0" sz="1600" spc="-110">
                <a:latin typeface="Arial"/>
                <a:cs typeface="Arial"/>
              </a:rPr>
              <a:t>лечения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реабилитации </a:t>
            </a:r>
            <a:r>
              <a:rPr dirty="0" sz="1600" spc="-95">
                <a:latin typeface="Arial"/>
                <a:cs typeface="Arial"/>
              </a:rPr>
              <a:t>(профилактических,  </a:t>
            </a:r>
            <a:r>
              <a:rPr dirty="0" sz="1600" spc="-125">
                <a:latin typeface="Arial"/>
                <a:cs typeface="Arial"/>
              </a:rPr>
              <a:t>лечебных, </a:t>
            </a:r>
            <a:r>
              <a:rPr dirty="0" sz="1600" spc="-110">
                <a:latin typeface="Arial"/>
                <a:cs typeface="Arial"/>
              </a:rPr>
              <a:t>реабилитационных </a:t>
            </a:r>
            <a:r>
              <a:rPr dirty="0" sz="1600" spc="-130">
                <a:latin typeface="Arial"/>
                <a:cs typeface="Arial"/>
              </a:rPr>
              <a:t>вмешательств) </a:t>
            </a:r>
            <a:r>
              <a:rPr dirty="0" sz="1600" spc="-140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5">
                <a:latin typeface="Arial"/>
                <a:cs typeface="Arial"/>
              </a:rPr>
              <a:t>5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145">
                <a:latin typeface="Arial"/>
                <a:cs typeface="Arial"/>
              </a:rPr>
              <a:t>УДД </a:t>
            </a:r>
            <a:r>
              <a:rPr dirty="0" sz="1600" spc="-125">
                <a:latin typeface="Arial"/>
                <a:cs typeface="Arial"/>
              </a:rPr>
              <a:t>для методов </a:t>
            </a:r>
            <a:r>
              <a:rPr dirty="0" sz="1600" spc="-80">
                <a:latin typeface="Arial"/>
                <a:cs typeface="Arial"/>
              </a:rPr>
              <a:t>диагностики (диагностических </a:t>
            </a:r>
            <a:r>
              <a:rPr dirty="0" sz="1600" spc="-1190">
                <a:latin typeface="Arial"/>
                <a:cs typeface="Arial"/>
              </a:rPr>
              <a:t>вмешательств)</a:t>
            </a:r>
            <a:r>
              <a:rPr dirty="0" sz="1600" spc="-119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190">
                <a:latin typeface="Arial"/>
                <a:cs typeface="Arial"/>
              </a:rPr>
              <a:t>6 </a:t>
            </a:r>
            <a:r>
              <a:rPr dirty="0" sz="1600" spc="-229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185">
                <a:latin typeface="Arial"/>
                <a:cs typeface="Arial"/>
              </a:rPr>
              <a:t>УУР </a:t>
            </a:r>
            <a:r>
              <a:rPr dirty="0" sz="1600" spc="-125">
                <a:latin typeface="Arial"/>
                <a:cs typeface="Arial"/>
              </a:rPr>
              <a:t>для методов </a:t>
            </a:r>
            <a:r>
              <a:rPr dirty="0" sz="1600" spc="-95">
                <a:latin typeface="Arial"/>
                <a:cs typeface="Arial"/>
              </a:rPr>
              <a:t>профилактики, </a:t>
            </a:r>
            <a:r>
              <a:rPr dirty="0" sz="1600" spc="-85">
                <a:latin typeface="Arial"/>
                <a:cs typeface="Arial"/>
              </a:rPr>
              <a:t>диагностики, </a:t>
            </a:r>
            <a:r>
              <a:rPr dirty="0" sz="1600" spc="-110">
                <a:latin typeface="Arial"/>
                <a:cs typeface="Arial"/>
              </a:rPr>
              <a:t>лечения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реабилитации  </a:t>
            </a:r>
            <a:r>
              <a:rPr dirty="0" sz="1600" spc="-95">
                <a:latin typeface="Arial"/>
                <a:cs typeface="Arial"/>
              </a:rPr>
              <a:t>(профилактических, </a:t>
            </a:r>
            <a:r>
              <a:rPr dirty="0" sz="1600" spc="-80">
                <a:latin typeface="Arial"/>
                <a:cs typeface="Arial"/>
              </a:rPr>
              <a:t>диагностических </a:t>
            </a:r>
            <a:r>
              <a:rPr dirty="0" sz="1600" spc="-125">
                <a:latin typeface="Arial"/>
                <a:cs typeface="Arial"/>
              </a:rPr>
              <a:t>лечебных, </a:t>
            </a:r>
            <a:r>
              <a:rPr dirty="0" sz="1600" spc="-105">
                <a:latin typeface="Arial"/>
                <a:cs typeface="Arial"/>
              </a:rPr>
              <a:t>реабилитационных </a:t>
            </a:r>
            <a:r>
              <a:rPr dirty="0" sz="1600" spc="-130">
                <a:latin typeface="Arial"/>
                <a:cs typeface="Arial"/>
              </a:rPr>
              <a:t>вмешательств) </a:t>
            </a:r>
            <a:r>
              <a:rPr dirty="0" sz="1600" spc="-139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</a:t>
            </a:r>
            <a:r>
              <a:rPr dirty="0" sz="1600" spc="-1390">
                <a:latin typeface="Arial"/>
                <a:cs typeface="Arial"/>
              </a:rPr>
              <a:t>7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Классификация </a:t>
            </a:r>
            <a:r>
              <a:rPr dirty="0" sz="1600" spc="-120">
                <a:latin typeface="Arial"/>
                <a:cs typeface="Arial"/>
              </a:rPr>
              <a:t>АД, </a:t>
            </a:r>
            <a:r>
              <a:rPr dirty="0" sz="1600" spc="-85">
                <a:latin typeface="Arial"/>
                <a:cs typeface="Arial"/>
              </a:rPr>
              <a:t>измеренного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медицинском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учреждении,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определение </a:t>
            </a:r>
            <a:r>
              <a:rPr dirty="0" sz="1600" spc="-90">
                <a:latin typeface="Arial"/>
                <a:cs typeface="Arial"/>
              </a:rPr>
              <a:t>степеней </a:t>
            </a:r>
            <a:r>
              <a:rPr dirty="0" sz="1600" spc="-80">
                <a:latin typeface="Arial"/>
                <a:cs typeface="Arial"/>
              </a:rPr>
              <a:t>гипертензии </a:t>
            </a:r>
            <a:r>
              <a:rPr dirty="0" sz="1600" spc="-141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10">
                <a:latin typeface="Arial"/>
                <a:cs typeface="Arial"/>
              </a:rPr>
              <a:t>8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Классификация </a:t>
            </a:r>
            <a:r>
              <a:rPr dirty="0" sz="1600" spc="-100">
                <a:latin typeface="Arial"/>
                <a:cs typeface="Arial"/>
              </a:rPr>
              <a:t>стадий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зависимости </a:t>
            </a:r>
            <a:r>
              <a:rPr dirty="0" sz="1600" spc="-110">
                <a:latin typeface="Arial"/>
                <a:cs typeface="Arial"/>
              </a:rPr>
              <a:t>от </a:t>
            </a:r>
            <a:r>
              <a:rPr dirty="0" sz="1600" spc="-85">
                <a:latin typeface="Arial"/>
                <a:cs typeface="Arial"/>
              </a:rPr>
              <a:t>уровней </a:t>
            </a:r>
            <a:r>
              <a:rPr dirty="0" sz="1600" spc="-100">
                <a:latin typeface="Arial"/>
                <a:cs typeface="Arial"/>
              </a:rPr>
              <a:t>артериального </a:t>
            </a:r>
            <a:r>
              <a:rPr dirty="0" sz="1600" spc="-125">
                <a:latin typeface="Arial"/>
                <a:cs typeface="Arial"/>
              </a:rPr>
              <a:t>давления,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05">
                <a:latin typeface="Arial"/>
                <a:cs typeface="Arial"/>
              </a:rPr>
              <a:t>наличия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600" spc="-105">
                <a:latin typeface="Arial"/>
                <a:cs typeface="Arial"/>
              </a:rPr>
              <a:t>факторов </a:t>
            </a:r>
            <a:r>
              <a:rPr dirty="0" sz="1600" spc="-130">
                <a:latin typeface="Arial"/>
                <a:cs typeface="Arial"/>
              </a:rPr>
              <a:t>СС </a:t>
            </a:r>
            <a:r>
              <a:rPr dirty="0" sz="1600" spc="-90">
                <a:latin typeface="Arial"/>
                <a:cs typeface="Arial"/>
              </a:rPr>
              <a:t>риска, </a:t>
            </a:r>
            <a:r>
              <a:rPr dirty="0" sz="1600" spc="-95">
                <a:latin typeface="Arial"/>
                <a:cs typeface="Arial"/>
              </a:rPr>
              <a:t>поражения </a:t>
            </a:r>
            <a:r>
              <a:rPr dirty="0" sz="1600" spc="-100">
                <a:latin typeface="Arial"/>
                <a:cs typeface="Arial"/>
              </a:rPr>
              <a:t>органов, обусловленного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90">
                <a:latin typeface="Arial"/>
                <a:cs typeface="Arial"/>
              </a:rPr>
              <a:t>гипертензией,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наличия </a:t>
            </a:r>
            <a:r>
              <a:rPr dirty="0" sz="1600" spc="-95">
                <a:latin typeface="Arial"/>
                <a:cs typeface="Arial"/>
              </a:rPr>
              <a:t>сопутствующих </a:t>
            </a:r>
            <a:r>
              <a:rPr dirty="0" sz="1600" spc="-1335">
                <a:latin typeface="Arial"/>
                <a:cs typeface="Arial"/>
              </a:rPr>
              <a:t>заболеваний</a:t>
            </a:r>
            <a:r>
              <a:rPr dirty="0" sz="1600" spc="-133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35">
                <a:latin typeface="Arial"/>
                <a:cs typeface="Arial"/>
              </a:rPr>
              <a:t>9 </a:t>
            </a:r>
            <a:r>
              <a:rPr dirty="0" sz="1600" spc="-409">
                <a:latin typeface="Arial"/>
                <a:cs typeface="Arial"/>
              </a:rPr>
              <a:t> </a:t>
            </a:r>
            <a:r>
              <a:rPr dirty="0" sz="1600" spc="-105">
                <a:latin typeface="Arial"/>
                <a:cs typeface="Arial"/>
              </a:rPr>
              <a:t>Факторы, </a:t>
            </a:r>
            <a:r>
              <a:rPr dirty="0" sz="1600" spc="-120">
                <a:latin typeface="Arial"/>
                <a:cs typeface="Arial"/>
              </a:rPr>
              <a:t>определяющие </a:t>
            </a:r>
            <a:r>
              <a:rPr dirty="0" sz="1600" spc="-85">
                <a:latin typeface="Arial"/>
                <a:cs typeface="Arial"/>
              </a:rPr>
              <a:t>сердечно-сосудистый </a:t>
            </a:r>
            <a:r>
              <a:rPr dirty="0" sz="1600" spc="-50">
                <a:latin typeface="Arial"/>
                <a:cs typeface="Arial"/>
              </a:rPr>
              <a:t>риск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10">
                <a:latin typeface="Arial"/>
                <a:cs typeface="Arial"/>
              </a:rPr>
              <a:t>стадию </a:t>
            </a:r>
            <a:r>
              <a:rPr dirty="0" sz="1600" spc="-120">
                <a:latin typeface="Arial"/>
                <a:cs typeface="Arial"/>
              </a:rPr>
              <a:t>заболевания </a:t>
            </a:r>
            <a:r>
              <a:rPr dirty="0" sz="1600" spc="-70">
                <a:latin typeface="Arial"/>
                <a:cs typeface="Arial"/>
              </a:rPr>
              <a:t>у </a:t>
            </a:r>
            <a:r>
              <a:rPr dirty="0" sz="1600" spc="-100">
                <a:latin typeface="Arial"/>
                <a:cs typeface="Arial"/>
              </a:rPr>
              <a:t>пациентов </a:t>
            </a: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31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</a:t>
            </a:r>
            <a:r>
              <a:rPr dirty="0" sz="1600" spc="-1310">
                <a:latin typeface="Arial"/>
                <a:cs typeface="Arial"/>
              </a:rPr>
              <a:t>10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25">
                <a:latin typeface="Arial"/>
                <a:cs typeface="Arial"/>
              </a:rPr>
              <a:t>Этапы </a:t>
            </a:r>
            <a:r>
              <a:rPr dirty="0" sz="1600" spc="-80">
                <a:latin typeface="Arial"/>
                <a:cs typeface="Arial"/>
              </a:rPr>
              <a:t>диагностики </a:t>
            </a:r>
            <a:r>
              <a:rPr dirty="0" sz="1600" spc="-1395">
                <a:latin typeface="Arial"/>
                <a:cs typeface="Arial"/>
              </a:rPr>
              <a:t>АГ</a:t>
            </a:r>
            <a:r>
              <a:rPr dirty="0" sz="1600" spc="-139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95">
                <a:latin typeface="Arial"/>
                <a:cs typeface="Arial"/>
              </a:rPr>
              <a:t>14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65">
                <a:latin typeface="Arial"/>
                <a:cs typeface="Arial"/>
              </a:rPr>
              <a:t>Скрининг и </a:t>
            </a:r>
            <a:r>
              <a:rPr dirty="0" sz="1600" spc="-85">
                <a:latin typeface="Arial"/>
                <a:cs typeface="Arial"/>
              </a:rPr>
              <a:t>диагностика </a:t>
            </a:r>
            <a:r>
              <a:rPr dirty="0" sz="1600" spc="-105">
                <a:latin typeface="Arial"/>
                <a:cs typeface="Arial"/>
              </a:rPr>
              <a:t>артериальной </a:t>
            </a:r>
            <a:r>
              <a:rPr dirty="0" sz="1600" spc="-80">
                <a:latin typeface="Arial"/>
                <a:cs typeface="Arial"/>
              </a:rPr>
              <a:t>гипертензии </a:t>
            </a:r>
            <a:r>
              <a:rPr dirty="0" sz="1600" spc="-14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0">
                <a:latin typeface="Arial"/>
                <a:cs typeface="Arial"/>
              </a:rPr>
              <a:t>15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Рутинное </a:t>
            </a:r>
            <a:r>
              <a:rPr dirty="0" sz="1600" spc="-110">
                <a:latin typeface="Arial"/>
                <a:cs typeface="Arial"/>
              </a:rPr>
              <a:t>обследование </a:t>
            </a:r>
            <a:r>
              <a:rPr dirty="0" sz="1600" spc="-100">
                <a:latin typeface="Arial"/>
                <a:cs typeface="Arial"/>
              </a:rPr>
              <a:t>пациентов </a:t>
            </a: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4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0">
                <a:latin typeface="Arial"/>
                <a:cs typeface="Arial"/>
              </a:rPr>
              <a:t>16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14">
                <a:latin typeface="Arial"/>
                <a:cs typeface="Arial"/>
              </a:rPr>
              <a:t>Обследование </a:t>
            </a:r>
            <a:r>
              <a:rPr dirty="0" sz="1600" spc="-125">
                <a:latin typeface="Arial"/>
                <a:cs typeface="Arial"/>
              </a:rPr>
              <a:t>для </a:t>
            </a:r>
            <a:r>
              <a:rPr dirty="0" sz="1600" spc="-120">
                <a:latin typeface="Arial"/>
                <a:cs typeface="Arial"/>
              </a:rPr>
              <a:t>выявления </a:t>
            </a:r>
            <a:r>
              <a:rPr dirty="0" sz="1600" spc="-95">
                <a:latin typeface="Arial"/>
                <a:cs typeface="Arial"/>
              </a:rPr>
              <a:t>поражения </a:t>
            </a:r>
            <a:r>
              <a:rPr dirty="0" sz="1600" spc="-1250">
                <a:latin typeface="Arial"/>
                <a:cs typeface="Arial"/>
              </a:rPr>
              <a:t>органов-мишеней</a:t>
            </a:r>
            <a:r>
              <a:rPr dirty="0" sz="1600" spc="-125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250">
                <a:latin typeface="Arial"/>
                <a:cs typeface="Arial"/>
              </a:rPr>
              <a:t>17 </a:t>
            </a:r>
            <a:r>
              <a:rPr dirty="0" sz="1600" spc="-345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Эхокардиографические </a:t>
            </a:r>
            <a:r>
              <a:rPr dirty="0" sz="1600" spc="-75">
                <a:latin typeface="Arial"/>
                <a:cs typeface="Arial"/>
              </a:rPr>
              <a:t>критерии </a:t>
            </a:r>
            <a:r>
              <a:rPr dirty="0" sz="1600" spc="-80">
                <a:latin typeface="Arial"/>
                <a:cs typeface="Arial"/>
              </a:rPr>
              <a:t>гипертрофии </a:t>
            </a:r>
            <a:r>
              <a:rPr dirty="0" sz="1600" spc="-100">
                <a:latin typeface="Arial"/>
                <a:cs typeface="Arial"/>
              </a:rPr>
              <a:t>левого</a:t>
            </a:r>
            <a:r>
              <a:rPr dirty="0" sz="1600" spc="-130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желудочка,</a:t>
            </a:r>
            <a:endParaRPr sz="16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600" spc="-80">
                <a:latin typeface="Arial"/>
                <a:cs typeface="Arial"/>
              </a:rPr>
              <a:t>концентрического </a:t>
            </a:r>
            <a:r>
              <a:rPr dirty="0" sz="1600" spc="-114">
                <a:latin typeface="Arial"/>
                <a:cs typeface="Arial"/>
              </a:rPr>
              <a:t>ремоделирования, </a:t>
            </a:r>
            <a:r>
              <a:rPr dirty="0" sz="1600" spc="-105">
                <a:latin typeface="Arial"/>
                <a:cs typeface="Arial"/>
              </a:rPr>
              <a:t>размеров </a:t>
            </a:r>
            <a:r>
              <a:rPr dirty="0" sz="1600" spc="-90">
                <a:latin typeface="Arial"/>
                <a:cs typeface="Arial"/>
              </a:rPr>
              <a:t>полости </a:t>
            </a:r>
            <a:r>
              <a:rPr dirty="0" sz="1600" spc="-100">
                <a:latin typeface="Arial"/>
                <a:cs typeface="Arial"/>
              </a:rPr>
              <a:t>левого </a:t>
            </a:r>
            <a:r>
              <a:rPr dirty="0" sz="1600" spc="-114">
                <a:latin typeface="Arial"/>
                <a:cs typeface="Arial"/>
              </a:rPr>
              <a:t>желудочка </a:t>
            </a:r>
            <a:r>
              <a:rPr dirty="0" sz="1600" spc="-65">
                <a:latin typeface="Arial"/>
                <a:cs typeface="Arial"/>
              </a:rPr>
              <a:t>и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14">
                <a:latin typeface="Arial"/>
                <a:cs typeface="Arial"/>
              </a:rPr>
              <a:t>дилатации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600" spc="-100">
                <a:latin typeface="Arial"/>
                <a:cs typeface="Arial"/>
              </a:rPr>
              <a:t>левого </a:t>
            </a:r>
            <a:r>
              <a:rPr dirty="0" sz="1600" spc="-1350">
                <a:latin typeface="Arial"/>
                <a:cs typeface="Arial"/>
              </a:rPr>
              <a:t>предсердия</a:t>
            </a:r>
            <a:r>
              <a:rPr dirty="0" sz="1600" spc="-135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50">
                <a:latin typeface="Arial"/>
                <a:cs typeface="Arial"/>
              </a:rPr>
              <a:t>20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80">
                <a:latin typeface="Arial"/>
                <a:cs typeface="Arial"/>
              </a:rPr>
              <a:t>Клинические </a:t>
            </a:r>
            <a:r>
              <a:rPr dirty="0" sz="1600" spc="-95">
                <a:latin typeface="Arial"/>
                <a:cs typeface="Arial"/>
              </a:rPr>
              <a:t>показания </a:t>
            </a:r>
            <a:r>
              <a:rPr dirty="0" sz="1600" spc="-125">
                <a:latin typeface="Arial"/>
                <a:cs typeface="Arial"/>
              </a:rPr>
              <a:t>для </a:t>
            </a:r>
            <a:r>
              <a:rPr dirty="0" sz="1600" spc="-110">
                <a:latin typeface="Arial"/>
                <a:cs typeface="Arial"/>
              </a:rPr>
              <a:t>домашнего </a:t>
            </a:r>
            <a:r>
              <a:rPr dirty="0" sz="1600" spc="-105">
                <a:latin typeface="Arial"/>
                <a:cs typeface="Arial"/>
              </a:rPr>
              <a:t>(ДМАД)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75">
                <a:latin typeface="Arial"/>
                <a:cs typeface="Arial"/>
              </a:rPr>
              <a:t>суточного </a:t>
            </a:r>
            <a:r>
              <a:rPr dirty="0" sz="1600" spc="-95">
                <a:latin typeface="Arial"/>
                <a:cs typeface="Arial"/>
              </a:rPr>
              <a:t>мониторирования </a:t>
            </a:r>
            <a:r>
              <a:rPr dirty="0" sz="1600" spc="-110">
                <a:latin typeface="Arial"/>
                <a:cs typeface="Arial"/>
              </a:rPr>
              <a:t>АД </a:t>
            </a:r>
            <a:r>
              <a:rPr dirty="0" sz="1600" spc="-125">
                <a:latin typeface="Arial"/>
                <a:cs typeface="Arial"/>
              </a:rPr>
              <a:t>(СМАД) </a:t>
            </a:r>
            <a:r>
              <a:rPr dirty="0" sz="1600" spc="-133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</a:t>
            </a:r>
            <a:r>
              <a:rPr dirty="0" sz="1600" spc="-1335">
                <a:latin typeface="Arial"/>
                <a:cs typeface="Arial"/>
              </a:rPr>
              <a:t>21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05">
                <a:latin typeface="Arial"/>
                <a:cs typeface="Arial"/>
              </a:rPr>
              <a:t>Сравнение </a:t>
            </a:r>
            <a:r>
              <a:rPr dirty="0" sz="1600" spc="-125">
                <a:latin typeface="Arial"/>
                <a:cs typeface="Arial"/>
              </a:rPr>
              <a:t>методов </a:t>
            </a:r>
            <a:r>
              <a:rPr dirty="0" sz="1600" spc="-75">
                <a:latin typeface="Arial"/>
                <a:cs typeface="Arial"/>
              </a:rPr>
              <a:t>суточного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10">
                <a:latin typeface="Arial"/>
                <a:cs typeface="Arial"/>
              </a:rPr>
              <a:t>домашнего </a:t>
            </a:r>
            <a:r>
              <a:rPr dirty="0" sz="1600" spc="-95">
                <a:latin typeface="Arial"/>
                <a:cs typeface="Arial"/>
              </a:rPr>
              <a:t>мониторирования </a:t>
            </a:r>
            <a:r>
              <a:rPr dirty="0" sz="1600" spc="-100">
                <a:latin typeface="Arial"/>
                <a:cs typeface="Arial"/>
              </a:rPr>
              <a:t>артериального </a:t>
            </a:r>
            <a:r>
              <a:rPr dirty="0" sz="1600" spc="-120">
                <a:latin typeface="Arial"/>
                <a:cs typeface="Arial"/>
              </a:rPr>
              <a:t>давления </a:t>
            </a:r>
            <a:r>
              <a:rPr dirty="0" sz="1600" spc="-134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</a:t>
            </a:r>
            <a:r>
              <a:rPr dirty="0" sz="1600" spc="-1345">
                <a:latin typeface="Arial"/>
                <a:cs typeface="Arial"/>
              </a:rPr>
              <a:t>22 </a:t>
            </a:r>
            <a:r>
              <a:rPr dirty="0" sz="1600" spc="-390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Определение </a:t>
            </a:r>
            <a:r>
              <a:rPr dirty="0" sz="1600" spc="-105">
                <a:latin typeface="Arial"/>
                <a:cs typeface="Arial"/>
              </a:rPr>
              <a:t>артериальной </a:t>
            </a:r>
            <a:r>
              <a:rPr dirty="0" sz="1600" spc="-80">
                <a:latin typeface="Arial"/>
                <a:cs typeface="Arial"/>
              </a:rPr>
              <a:t>гипертензии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зависимости </a:t>
            </a:r>
            <a:r>
              <a:rPr dirty="0" sz="1600" spc="-110">
                <a:latin typeface="Arial"/>
                <a:cs typeface="Arial"/>
              </a:rPr>
              <a:t>от </a:t>
            </a:r>
            <a:r>
              <a:rPr dirty="0" sz="1600" spc="-130">
                <a:latin typeface="Arial"/>
                <a:cs typeface="Arial"/>
              </a:rPr>
              <a:t>метода </a:t>
            </a:r>
            <a:r>
              <a:rPr dirty="0" sz="1600" spc="-100">
                <a:latin typeface="Arial"/>
                <a:cs typeface="Arial"/>
              </a:rPr>
              <a:t>измерения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30">
                <a:latin typeface="Arial"/>
                <a:cs typeface="Arial"/>
              </a:rPr>
              <a:t>АД:</a:t>
            </a:r>
            <a:endParaRPr sz="1600">
              <a:latin typeface="Arial"/>
              <a:cs typeface="Arial"/>
            </a:endParaRPr>
          </a:p>
          <a:p>
            <a:pPr algn="just" marL="12700" marR="5715">
              <a:lnSpc>
                <a:spcPct val="110000"/>
              </a:lnSpc>
            </a:pPr>
            <a:r>
              <a:rPr dirty="0" sz="1600" spc="-85">
                <a:latin typeface="Arial"/>
                <a:cs typeface="Arial"/>
              </a:rPr>
              <a:t>измеренного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медицинском учреждении, </a:t>
            </a:r>
            <a:r>
              <a:rPr dirty="0" sz="1600" spc="-120">
                <a:latin typeface="Arial"/>
                <a:cs typeface="Arial"/>
              </a:rPr>
              <a:t>СМАД </a:t>
            </a:r>
            <a:r>
              <a:rPr dirty="0" sz="1600" spc="-95">
                <a:latin typeface="Arial"/>
                <a:cs typeface="Arial"/>
              </a:rPr>
              <a:t>или </a:t>
            </a:r>
            <a:r>
              <a:rPr dirty="0" sz="1600" spc="-110">
                <a:latin typeface="Arial"/>
                <a:cs typeface="Arial"/>
              </a:rPr>
              <a:t>ДМАД </a:t>
            </a:r>
            <a:r>
              <a:rPr dirty="0" sz="1600" spc="-139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95">
                <a:latin typeface="Arial"/>
                <a:cs typeface="Arial"/>
              </a:rPr>
              <a:t>23 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25">
                <a:latin typeface="Arial"/>
                <a:cs typeface="Arial"/>
              </a:rPr>
              <a:t>Этапы </a:t>
            </a:r>
            <a:r>
              <a:rPr dirty="0" sz="1600" spc="-80">
                <a:latin typeface="Arial"/>
                <a:cs typeface="Arial"/>
              </a:rPr>
              <a:t>оценки сердечно-сосудистого </a:t>
            </a:r>
            <a:r>
              <a:rPr dirty="0" sz="1600" spc="-1360">
                <a:latin typeface="Arial"/>
                <a:cs typeface="Arial"/>
              </a:rPr>
              <a:t>риска</a:t>
            </a:r>
            <a:r>
              <a:rPr dirty="0" sz="1600" spc="-136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60">
                <a:latin typeface="Arial"/>
                <a:cs typeface="Arial"/>
              </a:rPr>
              <a:t>24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1380">
                <a:latin typeface="Arial"/>
                <a:cs typeface="Arial"/>
              </a:rPr>
              <a:t>SCORE</a:t>
            </a:r>
            <a:r>
              <a:rPr dirty="0" sz="1600" spc="-138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80">
                <a:latin typeface="Arial"/>
                <a:cs typeface="Arial"/>
              </a:rPr>
              <a:t>25 </a:t>
            </a:r>
            <a:r>
              <a:rPr dirty="0" sz="1600" spc="-355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Шкала </a:t>
            </a:r>
            <a:r>
              <a:rPr dirty="0" sz="1600" spc="-110">
                <a:latin typeface="Arial"/>
                <a:cs typeface="Arial"/>
              </a:rPr>
              <a:t>глобальной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90">
                <a:latin typeface="Arial"/>
                <a:cs typeface="Arial"/>
              </a:rPr>
              <a:t>10-летнего </a:t>
            </a:r>
            <a:r>
              <a:rPr dirty="0" sz="1600" spc="-80">
                <a:latin typeface="Arial"/>
                <a:cs typeface="Arial"/>
              </a:rPr>
              <a:t>сердечно-сосудистого</a:t>
            </a:r>
            <a:r>
              <a:rPr dirty="0" sz="1600" spc="35">
                <a:latin typeface="Arial"/>
                <a:cs typeface="Arial"/>
              </a:rPr>
              <a:t> </a:t>
            </a:r>
            <a:r>
              <a:rPr dirty="0" sz="1600" spc="-1325">
                <a:latin typeface="Arial"/>
                <a:cs typeface="Arial"/>
              </a:rPr>
              <a:t>риска</a:t>
            </a:r>
            <a:r>
              <a:rPr dirty="0" sz="1600" spc="-132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25">
                <a:latin typeface="Arial"/>
                <a:cs typeface="Arial"/>
              </a:rPr>
              <a:t>26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85683" y="5129064"/>
            <a:ext cx="8663305" cy="7538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795">
              <a:lnSpc>
                <a:spcPct val="110000"/>
              </a:lnSpc>
              <a:spcBef>
                <a:spcPts val="95"/>
              </a:spcBef>
            </a:pPr>
            <a:r>
              <a:rPr dirty="0" sz="1600" spc="-110">
                <a:latin typeface="Arial"/>
                <a:cs typeface="Arial"/>
              </a:rPr>
              <a:t>Модифицирующие </a:t>
            </a:r>
            <a:r>
              <a:rPr dirty="0" sz="1600" spc="-120">
                <a:latin typeface="Arial"/>
                <a:cs typeface="Arial"/>
              </a:rPr>
              <a:t>факторы, </a:t>
            </a:r>
            <a:r>
              <a:rPr dirty="0" sz="1600" spc="-95">
                <a:latin typeface="Arial"/>
                <a:cs typeface="Arial"/>
              </a:rPr>
              <a:t>способствующие </a:t>
            </a:r>
            <a:r>
              <a:rPr dirty="0" sz="1600" spc="-105">
                <a:latin typeface="Arial"/>
                <a:cs typeface="Arial"/>
              </a:rPr>
              <a:t>увеличению </a:t>
            </a:r>
            <a:r>
              <a:rPr dirty="0" sz="1600" spc="-80">
                <a:latin typeface="Arial"/>
                <a:cs typeface="Arial"/>
              </a:rPr>
              <a:t>сердечно-сосудистого </a:t>
            </a:r>
            <a:r>
              <a:rPr dirty="0" sz="1600" spc="-1180">
                <a:latin typeface="Arial"/>
                <a:cs typeface="Arial"/>
              </a:rPr>
              <a:t>риска</a:t>
            </a:r>
            <a:r>
              <a:rPr dirty="0" sz="1600" spc="-118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</a:t>
            </a:r>
            <a:r>
              <a:rPr dirty="0" sz="1600" spc="-1180">
                <a:latin typeface="Arial"/>
                <a:cs typeface="Arial"/>
              </a:rPr>
              <a:t>28 </a:t>
            </a:r>
            <a:r>
              <a:rPr dirty="0" sz="1600" spc="-260">
                <a:latin typeface="Arial"/>
                <a:cs typeface="Arial"/>
              </a:rPr>
              <a:t> </a:t>
            </a:r>
            <a:r>
              <a:rPr dirty="0" sz="1600" spc="-130">
                <a:latin typeface="Arial"/>
                <a:cs typeface="Arial"/>
              </a:rPr>
              <a:t>Начало </a:t>
            </a:r>
            <a:r>
              <a:rPr dirty="0" sz="1600" spc="-90">
                <a:latin typeface="Arial"/>
                <a:cs typeface="Arial"/>
              </a:rPr>
              <a:t>антигипертензивной </a:t>
            </a:r>
            <a:r>
              <a:rPr dirty="0" sz="1600" spc="-95">
                <a:latin typeface="Arial"/>
                <a:cs typeface="Arial"/>
              </a:rPr>
              <a:t>терапии </a:t>
            </a:r>
            <a:r>
              <a:rPr dirty="0" sz="1600" spc="-105">
                <a:latin typeface="Arial"/>
                <a:cs typeface="Arial"/>
              </a:rPr>
              <a:t>(изменение </a:t>
            </a:r>
            <a:r>
              <a:rPr dirty="0" sz="1600" spc="-114">
                <a:latin typeface="Arial"/>
                <a:cs typeface="Arial"/>
              </a:rPr>
              <a:t>образа </a:t>
            </a:r>
            <a:r>
              <a:rPr dirty="0" sz="1600" spc="-85">
                <a:latin typeface="Arial"/>
                <a:cs typeface="Arial"/>
              </a:rPr>
              <a:t>жизни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лекарственные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препараты)</a:t>
            </a:r>
            <a:endParaRPr sz="1600">
              <a:latin typeface="Arial"/>
              <a:cs typeface="Arial"/>
            </a:endParaRPr>
          </a:p>
          <a:p>
            <a:pPr marL="12700" marR="6985">
              <a:lnSpc>
                <a:spcPct val="110000"/>
              </a:lnSpc>
            </a:pP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110">
                <a:latin typeface="Arial"/>
                <a:cs typeface="Arial"/>
              </a:rPr>
              <a:t>различных </a:t>
            </a:r>
            <a:r>
              <a:rPr dirty="0" sz="1600" spc="-105">
                <a:latin typeface="Arial"/>
                <a:cs typeface="Arial"/>
              </a:rPr>
              <a:t>значениях </a:t>
            </a:r>
            <a:r>
              <a:rPr dirty="0" sz="1600" spc="-120">
                <a:latin typeface="Arial"/>
                <a:cs typeface="Arial"/>
              </a:rPr>
              <a:t>АД, </a:t>
            </a:r>
            <a:r>
              <a:rPr dirty="0" sz="1600" spc="-85">
                <a:latin typeface="Arial"/>
                <a:cs typeface="Arial"/>
              </a:rPr>
              <a:t>измеренного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медицинском </a:t>
            </a:r>
            <a:r>
              <a:rPr dirty="0" sz="1600" spc="-1245">
                <a:latin typeface="Arial"/>
                <a:cs typeface="Arial"/>
              </a:rPr>
              <a:t>учреждении</a:t>
            </a:r>
            <a:r>
              <a:rPr dirty="0" sz="1600" spc="-124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245">
                <a:latin typeface="Arial"/>
                <a:cs typeface="Arial"/>
              </a:rPr>
              <a:t>29 </a:t>
            </a:r>
            <a:r>
              <a:rPr dirty="0" sz="1600" spc="-195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Показания </a:t>
            </a:r>
            <a:r>
              <a:rPr dirty="0" sz="1600" spc="-25">
                <a:latin typeface="Arial"/>
                <a:cs typeface="Arial"/>
              </a:rPr>
              <a:t>к </a:t>
            </a:r>
            <a:r>
              <a:rPr dirty="0" sz="1600" spc="-110">
                <a:latin typeface="Arial"/>
                <a:cs typeface="Arial"/>
              </a:rPr>
              <a:t>началу </a:t>
            </a:r>
            <a:r>
              <a:rPr dirty="0" sz="1600" spc="-90">
                <a:latin typeface="Arial"/>
                <a:cs typeface="Arial"/>
              </a:rPr>
              <a:t>антигипертензивной </a:t>
            </a:r>
            <a:r>
              <a:rPr dirty="0" sz="1600" spc="-95">
                <a:latin typeface="Arial"/>
                <a:cs typeface="Arial"/>
              </a:rPr>
              <a:t>терапии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зависимости </a:t>
            </a:r>
            <a:r>
              <a:rPr dirty="0" sz="1600" spc="-110">
                <a:latin typeface="Arial"/>
                <a:cs typeface="Arial"/>
              </a:rPr>
              <a:t>от </a:t>
            </a:r>
            <a:r>
              <a:rPr dirty="0" sz="1600" spc="-105">
                <a:latin typeface="Arial"/>
                <a:cs typeface="Arial"/>
              </a:rPr>
              <a:t>возраста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95">
                <a:latin typeface="Arial"/>
                <a:cs typeface="Arial"/>
              </a:rPr>
              <a:t>сопутствующих  </a:t>
            </a:r>
            <a:r>
              <a:rPr dirty="0" sz="1600" spc="-114">
                <a:latin typeface="Arial"/>
                <a:cs typeface="Arial"/>
              </a:rPr>
              <a:t>заболеваний </a:t>
            </a:r>
            <a:r>
              <a:rPr dirty="0" sz="1600" spc="-141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285">
                <a:solidFill>
                  <a:srgbClr val="608B7E"/>
                </a:solidFill>
                <a:latin typeface="DejaVu Sans"/>
                <a:cs typeface="DejaVu Sans"/>
              </a:rPr>
              <a:t> </a:t>
            </a:r>
            <a:r>
              <a:rPr dirty="0" sz="1600" spc="-45">
                <a:latin typeface="Arial"/>
                <a:cs typeface="Arial"/>
              </a:rPr>
              <a:t>30  </a:t>
            </a:r>
            <a:r>
              <a:rPr dirty="0" sz="1600" spc="-145">
                <a:latin typeface="Arial"/>
                <a:cs typeface="Arial"/>
              </a:rPr>
              <a:t>Целевые </a:t>
            </a:r>
            <a:r>
              <a:rPr dirty="0" sz="1600" spc="-100">
                <a:latin typeface="Arial"/>
                <a:cs typeface="Arial"/>
              </a:rPr>
              <a:t>значения </a:t>
            </a:r>
            <a:r>
              <a:rPr dirty="0" sz="1600" spc="-120">
                <a:latin typeface="Arial"/>
                <a:cs typeface="Arial"/>
              </a:rPr>
              <a:t>АД, </a:t>
            </a:r>
            <a:r>
              <a:rPr dirty="0" sz="1600" spc="-85">
                <a:latin typeface="Arial"/>
                <a:cs typeface="Arial"/>
              </a:rPr>
              <a:t>измеренного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медицинском учреждении, </a:t>
            </a:r>
            <a:r>
              <a:rPr dirty="0" sz="1600" spc="-120">
                <a:latin typeface="Arial"/>
                <a:cs typeface="Arial"/>
              </a:rPr>
              <a:t>в </a:t>
            </a:r>
            <a:r>
              <a:rPr dirty="0" sz="1600" spc="-95">
                <a:latin typeface="Arial"/>
                <a:cs typeface="Arial"/>
              </a:rPr>
              <a:t>зависимости </a:t>
            </a:r>
            <a:r>
              <a:rPr dirty="0" sz="1600" spc="-110">
                <a:latin typeface="Arial"/>
                <a:cs typeface="Arial"/>
              </a:rPr>
              <a:t>от</a:t>
            </a:r>
            <a:r>
              <a:rPr dirty="0" sz="1600" spc="35">
                <a:latin typeface="Arial"/>
                <a:cs typeface="Arial"/>
              </a:rPr>
              <a:t> </a:t>
            </a:r>
            <a:r>
              <a:rPr dirty="0" sz="1600" spc="-105">
                <a:latin typeface="Arial"/>
                <a:cs typeface="Arial"/>
              </a:rPr>
              <a:t>возраста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95">
                <a:latin typeface="Arial"/>
                <a:cs typeface="Arial"/>
              </a:rPr>
              <a:t>сопутствующих </a:t>
            </a:r>
            <a:r>
              <a:rPr dirty="0" sz="1600" spc="-1340">
                <a:latin typeface="Arial"/>
                <a:cs typeface="Arial"/>
              </a:rPr>
              <a:t>заболеваний</a:t>
            </a:r>
            <a:r>
              <a:rPr dirty="0" sz="1600" spc="-134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40">
                <a:latin typeface="Arial"/>
                <a:cs typeface="Arial"/>
              </a:rPr>
              <a:t>31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Тактика </a:t>
            </a:r>
            <a:r>
              <a:rPr dirty="0" sz="1600" spc="-114">
                <a:latin typeface="Arial"/>
                <a:cs typeface="Arial"/>
              </a:rPr>
              <a:t>ведения </a:t>
            </a:r>
            <a:r>
              <a:rPr dirty="0" sz="1600" spc="-100">
                <a:latin typeface="Arial"/>
                <a:cs typeface="Arial"/>
              </a:rPr>
              <a:t>пациентов </a:t>
            </a:r>
            <a:r>
              <a:rPr dirty="0" sz="1600" spc="-140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5">
                <a:latin typeface="Arial"/>
                <a:cs typeface="Arial"/>
              </a:rPr>
              <a:t>32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Алгоритм </a:t>
            </a:r>
            <a:r>
              <a:rPr dirty="0" sz="1600" spc="-110">
                <a:latin typeface="Arial"/>
                <a:cs typeface="Arial"/>
              </a:rPr>
              <a:t>лечения </a:t>
            </a:r>
            <a:r>
              <a:rPr dirty="0" sz="1600" spc="-160">
                <a:latin typeface="Arial"/>
                <a:cs typeface="Arial"/>
              </a:rPr>
              <a:t>АГ I—II </a:t>
            </a:r>
            <a:r>
              <a:rPr dirty="0" sz="1600" spc="-1365">
                <a:latin typeface="Arial"/>
                <a:cs typeface="Arial"/>
              </a:rPr>
              <a:t>стадий</a:t>
            </a:r>
            <a:r>
              <a:rPr dirty="0" sz="1600" spc="-136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65">
                <a:latin typeface="Arial"/>
                <a:cs typeface="Arial"/>
              </a:rPr>
              <a:t>33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00">
                <a:latin typeface="Arial"/>
                <a:cs typeface="Arial"/>
              </a:rPr>
              <a:t>Стратегия </a:t>
            </a:r>
            <a:r>
              <a:rPr dirty="0" sz="1600" spc="-95">
                <a:latin typeface="Arial"/>
                <a:cs typeface="Arial"/>
              </a:rPr>
              <a:t>лекарственной терапии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95">
                <a:latin typeface="Arial"/>
                <a:cs typeface="Arial"/>
              </a:rPr>
              <a:t>сочетании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365">
                <a:latin typeface="Arial"/>
                <a:cs typeface="Arial"/>
              </a:rPr>
              <a:t>ХБП</a:t>
            </a:r>
            <a:r>
              <a:rPr dirty="0" sz="1600" spc="-136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65">
                <a:latin typeface="Arial"/>
                <a:cs typeface="Arial"/>
              </a:rPr>
              <a:t>34 </a:t>
            </a:r>
            <a:r>
              <a:rPr dirty="0" sz="1600" spc="-325">
                <a:latin typeface="Arial"/>
                <a:cs typeface="Arial"/>
              </a:rPr>
              <a:t> </a:t>
            </a:r>
            <a:r>
              <a:rPr dirty="0" sz="1600" spc="-100">
                <a:latin typeface="Arial"/>
                <a:cs typeface="Arial"/>
              </a:rPr>
              <a:t>Стратегия </a:t>
            </a:r>
            <a:r>
              <a:rPr dirty="0" sz="1600" spc="-95">
                <a:latin typeface="Arial"/>
                <a:cs typeface="Arial"/>
              </a:rPr>
              <a:t>лекарственной терапии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95">
                <a:latin typeface="Arial"/>
                <a:cs typeface="Arial"/>
              </a:rPr>
              <a:t>сочетании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365">
                <a:latin typeface="Arial"/>
                <a:cs typeface="Arial"/>
              </a:rPr>
              <a:t>ИБС</a:t>
            </a:r>
            <a:r>
              <a:rPr dirty="0" sz="1600" spc="-136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65">
                <a:latin typeface="Arial"/>
                <a:cs typeface="Arial"/>
              </a:rPr>
              <a:t>35 </a:t>
            </a:r>
            <a:r>
              <a:rPr dirty="0" sz="1600" spc="-150">
                <a:latin typeface="Arial"/>
                <a:cs typeface="Arial"/>
              </a:rPr>
              <a:t> </a:t>
            </a:r>
            <a:r>
              <a:rPr dirty="0" sz="1600" spc="-100">
                <a:latin typeface="Arial"/>
                <a:cs typeface="Arial"/>
              </a:rPr>
              <a:t>Стратегия </a:t>
            </a:r>
            <a:r>
              <a:rPr dirty="0" sz="1600" spc="-95">
                <a:latin typeface="Arial"/>
                <a:cs typeface="Arial"/>
              </a:rPr>
              <a:t>лекарственной терапии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95">
                <a:latin typeface="Arial"/>
                <a:cs typeface="Arial"/>
              </a:rPr>
              <a:t>сочетании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95">
                <a:latin typeface="Arial"/>
                <a:cs typeface="Arial"/>
              </a:rPr>
              <a:t>ХСН </a:t>
            </a:r>
            <a:r>
              <a:rPr dirty="0" sz="1600" spc="-65">
                <a:latin typeface="Arial"/>
                <a:cs typeface="Arial"/>
              </a:rPr>
              <a:t>со </a:t>
            </a:r>
            <a:r>
              <a:rPr dirty="0" sz="1600" spc="-80">
                <a:latin typeface="Arial"/>
                <a:cs typeface="Arial"/>
              </a:rPr>
              <a:t>сниженной </a:t>
            </a:r>
            <a:r>
              <a:rPr dirty="0" sz="1600" spc="-120">
                <a:latin typeface="Arial"/>
                <a:cs typeface="Arial"/>
              </a:rPr>
              <a:t>ФВ </a:t>
            </a:r>
            <a:r>
              <a:rPr dirty="0" sz="1600" spc="-105">
                <a:latin typeface="Arial"/>
                <a:cs typeface="Arial"/>
              </a:rPr>
              <a:t>левого </a:t>
            </a:r>
            <a:r>
              <a:rPr dirty="0" sz="1600" spc="-114">
                <a:latin typeface="Arial"/>
                <a:cs typeface="Arial"/>
              </a:rPr>
              <a:t>желудочка </a:t>
            </a:r>
            <a:r>
              <a:rPr dirty="0" sz="1600" spc="-122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</a:t>
            </a:r>
            <a:r>
              <a:rPr dirty="0" sz="1600" spc="-1225">
                <a:latin typeface="Arial"/>
                <a:cs typeface="Arial"/>
              </a:rPr>
              <a:t>36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00">
                <a:latin typeface="Arial"/>
                <a:cs typeface="Arial"/>
              </a:rPr>
              <a:t>Стратегия </a:t>
            </a:r>
            <a:r>
              <a:rPr dirty="0" sz="1600" spc="-95">
                <a:latin typeface="Arial"/>
                <a:cs typeface="Arial"/>
              </a:rPr>
              <a:t>лекарственной терапии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95">
                <a:latin typeface="Arial"/>
                <a:cs typeface="Arial"/>
              </a:rPr>
              <a:t>сочетании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ФП </a:t>
            </a:r>
            <a:r>
              <a:rPr dirty="0" sz="1600" spc="-139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95">
                <a:latin typeface="Arial"/>
                <a:cs typeface="Arial"/>
              </a:rPr>
              <a:t>37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00">
                <a:latin typeface="Arial"/>
                <a:cs typeface="Arial"/>
              </a:rPr>
              <a:t>Противопоказания </a:t>
            </a:r>
            <a:r>
              <a:rPr dirty="0" sz="1600" spc="-25">
                <a:latin typeface="Arial"/>
                <a:cs typeface="Arial"/>
              </a:rPr>
              <a:t>к </a:t>
            </a:r>
            <a:r>
              <a:rPr dirty="0" sz="1600" spc="-105">
                <a:latin typeface="Arial"/>
                <a:cs typeface="Arial"/>
              </a:rPr>
              <a:t>назначению </a:t>
            </a:r>
            <a:r>
              <a:rPr dirty="0" sz="1600" spc="-135">
                <a:latin typeface="Arial"/>
                <a:cs typeface="Arial"/>
              </a:rPr>
              <a:t>отдельных </a:t>
            </a:r>
            <a:r>
              <a:rPr dirty="0" sz="1600" spc="-85">
                <a:latin typeface="Arial"/>
                <a:cs typeface="Arial"/>
              </a:rPr>
              <a:t>классов </a:t>
            </a:r>
            <a:r>
              <a:rPr dirty="0" sz="1600" spc="-95">
                <a:latin typeface="Arial"/>
                <a:cs typeface="Arial"/>
              </a:rPr>
              <a:t>антигипертензивных </a:t>
            </a:r>
            <a:r>
              <a:rPr dirty="0" sz="1600" spc="-100">
                <a:latin typeface="Arial"/>
                <a:cs typeface="Arial"/>
              </a:rPr>
              <a:t>препаратов </a:t>
            </a:r>
            <a:r>
              <a:rPr dirty="0" sz="1600" spc="-135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</a:t>
            </a:r>
            <a:r>
              <a:rPr dirty="0" sz="1600" spc="-1355">
                <a:latin typeface="DejaVu Sans"/>
                <a:cs typeface="DejaVu Sans"/>
              </a:rPr>
              <a:t>38 </a:t>
            </a:r>
            <a:r>
              <a:rPr dirty="0" sz="1600" spc="-355">
                <a:latin typeface="DejaVu Sans"/>
                <a:cs typeface="DejaVu Sans"/>
              </a:rPr>
              <a:t> </a:t>
            </a:r>
            <a:r>
              <a:rPr dirty="0" sz="1600" spc="-95">
                <a:latin typeface="Arial"/>
                <a:cs typeface="Arial"/>
              </a:rPr>
              <a:t>Алгоритм </a:t>
            </a:r>
            <a:r>
              <a:rPr dirty="0" sz="1600" spc="-80">
                <a:latin typeface="Arial"/>
                <a:cs typeface="Arial"/>
              </a:rPr>
              <a:t>диспансерного </a:t>
            </a:r>
            <a:r>
              <a:rPr dirty="0" sz="1600" spc="-120">
                <a:latin typeface="Arial"/>
                <a:cs typeface="Arial"/>
              </a:rPr>
              <a:t>наблюдения </a:t>
            </a:r>
            <a:r>
              <a:rPr dirty="0" sz="1600" spc="-130">
                <a:latin typeface="Arial"/>
                <a:cs typeface="Arial"/>
              </a:rPr>
              <a:t>больных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00">
                <a:latin typeface="Arial"/>
                <a:cs typeface="Arial"/>
              </a:rPr>
              <a:t>1-й </a:t>
            </a:r>
            <a:r>
              <a:rPr dirty="0" sz="1600" spc="-85">
                <a:latin typeface="Arial"/>
                <a:cs typeface="Arial"/>
              </a:rPr>
              <a:t>степени </a:t>
            </a:r>
            <a:r>
              <a:rPr dirty="0" sz="1600" spc="-114">
                <a:latin typeface="Arial"/>
                <a:cs typeface="Arial"/>
              </a:rPr>
              <a:t>без </a:t>
            </a:r>
            <a:r>
              <a:rPr dirty="0" sz="1600" spc="-160">
                <a:latin typeface="Arial"/>
                <a:cs typeface="Arial"/>
              </a:rPr>
              <a:t>ПОМ, </a:t>
            </a:r>
            <a:r>
              <a:rPr dirty="0" sz="1600" spc="-155">
                <a:latin typeface="Arial"/>
                <a:cs typeface="Arial"/>
              </a:rPr>
              <a:t>ССЗ, </a:t>
            </a:r>
            <a:r>
              <a:rPr dirty="0" sz="1600" spc="-180">
                <a:latin typeface="Arial"/>
                <a:cs typeface="Arial"/>
              </a:rPr>
              <a:t>ЦВБ </a:t>
            </a:r>
            <a:r>
              <a:rPr dirty="0" sz="1600" spc="-65">
                <a:latin typeface="Arial"/>
                <a:cs typeface="Arial"/>
              </a:rPr>
              <a:t>и</a:t>
            </a:r>
            <a:r>
              <a:rPr dirty="0" sz="1600" spc="275">
                <a:latin typeface="Arial"/>
                <a:cs typeface="Arial"/>
              </a:rPr>
              <a:t> </a:t>
            </a:r>
            <a:r>
              <a:rPr dirty="0" sz="1600" spc="-185">
                <a:latin typeface="Arial"/>
                <a:cs typeface="Arial"/>
              </a:rPr>
              <a:t>ХБП</a:t>
            </a:r>
            <a:endParaRPr sz="1600">
              <a:latin typeface="Arial"/>
              <a:cs typeface="Arial"/>
            </a:endParaRPr>
          </a:p>
          <a:p>
            <a:pPr marL="12700" marR="6985">
              <a:lnSpc>
                <a:spcPct val="110000"/>
              </a:lnSpc>
            </a:pP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05">
                <a:latin typeface="Arial"/>
                <a:cs typeface="Arial"/>
              </a:rPr>
              <a:t>контролируемым </a:t>
            </a:r>
            <a:r>
              <a:rPr dirty="0" sz="1600" spc="-110">
                <a:latin typeface="Arial"/>
                <a:cs typeface="Arial"/>
              </a:rPr>
              <a:t>АД </a:t>
            </a:r>
            <a:r>
              <a:rPr dirty="0" sz="1600" spc="-105">
                <a:latin typeface="Arial"/>
                <a:cs typeface="Arial"/>
              </a:rPr>
              <a:t>на </a:t>
            </a:r>
            <a:r>
              <a:rPr dirty="0" sz="1600" spc="-114">
                <a:latin typeface="Arial"/>
                <a:cs typeface="Arial"/>
              </a:rPr>
              <a:t>фоне </a:t>
            </a:r>
            <a:r>
              <a:rPr dirty="0" sz="1600" spc="-95">
                <a:latin typeface="Arial"/>
                <a:cs typeface="Arial"/>
              </a:rPr>
              <a:t>приема антигипертензивных </a:t>
            </a:r>
            <a:r>
              <a:rPr dirty="0" sz="1600" spc="-105">
                <a:latin typeface="Arial"/>
                <a:cs typeface="Arial"/>
              </a:rPr>
              <a:t>лекарственных </a:t>
            </a:r>
            <a:r>
              <a:rPr dirty="0" sz="1600" spc="-1115">
                <a:latin typeface="Arial"/>
                <a:cs typeface="Arial"/>
              </a:rPr>
              <a:t>препаратов</a:t>
            </a:r>
            <a:r>
              <a:rPr dirty="0" sz="1600" spc="-111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</a:t>
            </a:r>
            <a:r>
              <a:rPr dirty="0" sz="1600" spc="-350">
                <a:solidFill>
                  <a:srgbClr val="608B7E"/>
                </a:solidFill>
                <a:latin typeface="DejaVu Sans"/>
                <a:cs typeface="DejaVu Sans"/>
              </a:rPr>
              <a:t> </a:t>
            </a:r>
            <a:r>
              <a:rPr dirty="0" sz="1600" spc="-45">
                <a:latin typeface="Arial"/>
                <a:cs typeface="Arial"/>
              </a:rPr>
              <a:t>40  </a:t>
            </a:r>
            <a:r>
              <a:rPr dirty="0" sz="1600" spc="-95">
                <a:latin typeface="Arial"/>
                <a:cs typeface="Arial"/>
              </a:rPr>
              <a:t>Алгоритм </a:t>
            </a:r>
            <a:r>
              <a:rPr dirty="0" sz="1600" spc="-80">
                <a:latin typeface="Arial"/>
                <a:cs typeface="Arial"/>
              </a:rPr>
              <a:t>диспансерного </a:t>
            </a:r>
            <a:r>
              <a:rPr dirty="0" sz="1600" spc="-120">
                <a:latin typeface="Arial"/>
                <a:cs typeface="Arial"/>
              </a:rPr>
              <a:t>наблюдения </a:t>
            </a:r>
            <a:r>
              <a:rPr dirty="0" sz="1600" spc="-130">
                <a:latin typeface="Arial"/>
                <a:cs typeface="Arial"/>
              </a:rPr>
              <a:t>больных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35">
                <a:latin typeface="Arial"/>
                <a:cs typeface="Arial"/>
              </a:rPr>
              <a:t>2—3-й </a:t>
            </a:r>
            <a:r>
              <a:rPr dirty="0" sz="1600" spc="-85">
                <a:latin typeface="Arial"/>
                <a:cs typeface="Arial"/>
              </a:rPr>
              <a:t>степени </a:t>
            </a: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60">
                <a:latin typeface="Arial"/>
                <a:cs typeface="Arial"/>
              </a:rPr>
              <a:t>ПОМ, </a:t>
            </a:r>
            <a:r>
              <a:rPr dirty="0" sz="1600" spc="-80">
                <a:latin typeface="Arial"/>
                <a:cs typeface="Arial"/>
              </a:rPr>
              <a:t>но </a:t>
            </a:r>
            <a:r>
              <a:rPr dirty="0" sz="1600" spc="-114">
                <a:latin typeface="Arial"/>
                <a:cs typeface="Arial"/>
              </a:rPr>
              <a:t>без </a:t>
            </a:r>
            <a:r>
              <a:rPr dirty="0" sz="1600" spc="-155">
                <a:latin typeface="Arial"/>
                <a:cs typeface="Arial"/>
              </a:rPr>
              <a:t>ССЗ, </a:t>
            </a:r>
            <a:r>
              <a:rPr dirty="0" sz="1600" spc="-180">
                <a:latin typeface="Arial"/>
                <a:cs typeface="Arial"/>
              </a:rPr>
              <a:t>ЦВБ </a:t>
            </a:r>
            <a:r>
              <a:rPr dirty="0" sz="1600" spc="-65">
                <a:latin typeface="Arial"/>
                <a:cs typeface="Arial"/>
              </a:rPr>
              <a:t>и</a:t>
            </a:r>
            <a:r>
              <a:rPr dirty="0" sz="1600" spc="270">
                <a:latin typeface="Arial"/>
                <a:cs typeface="Arial"/>
              </a:rPr>
              <a:t> </a:t>
            </a:r>
            <a:r>
              <a:rPr dirty="0" sz="1600" spc="-185">
                <a:latin typeface="Arial"/>
                <a:cs typeface="Arial"/>
              </a:rPr>
              <a:t>ХБП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05">
                <a:latin typeface="Arial"/>
                <a:cs typeface="Arial"/>
              </a:rPr>
              <a:t>контролируемым </a:t>
            </a:r>
            <a:r>
              <a:rPr dirty="0" sz="1600" spc="-110">
                <a:latin typeface="Arial"/>
                <a:cs typeface="Arial"/>
              </a:rPr>
              <a:t>АД </a:t>
            </a:r>
            <a:r>
              <a:rPr dirty="0" sz="1600" spc="-105">
                <a:latin typeface="Arial"/>
                <a:cs typeface="Arial"/>
              </a:rPr>
              <a:t>на </a:t>
            </a:r>
            <a:r>
              <a:rPr dirty="0" sz="1600" spc="-114">
                <a:latin typeface="Arial"/>
                <a:cs typeface="Arial"/>
              </a:rPr>
              <a:t>фоне </a:t>
            </a:r>
            <a:r>
              <a:rPr dirty="0" sz="1600" spc="-95">
                <a:latin typeface="Arial"/>
                <a:cs typeface="Arial"/>
              </a:rPr>
              <a:t>приема антигипертензивных </a:t>
            </a:r>
            <a:r>
              <a:rPr dirty="0" sz="1600" spc="-105">
                <a:latin typeface="Arial"/>
                <a:cs typeface="Arial"/>
              </a:rPr>
              <a:t>лекарственных </a:t>
            </a:r>
            <a:r>
              <a:rPr dirty="0" sz="1600" spc="-1075">
                <a:latin typeface="Arial"/>
                <a:cs typeface="Arial"/>
              </a:rPr>
              <a:t>препаратов</a:t>
            </a:r>
            <a:r>
              <a:rPr dirty="0" sz="1600" spc="-107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</a:t>
            </a:r>
            <a:r>
              <a:rPr dirty="0" sz="1600" spc="-1075">
                <a:latin typeface="Arial"/>
                <a:cs typeface="Arial"/>
              </a:rPr>
              <a:t>44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95">
                <a:latin typeface="Arial"/>
                <a:cs typeface="Arial"/>
              </a:rPr>
              <a:t>Алгоритм </a:t>
            </a:r>
            <a:r>
              <a:rPr dirty="0" sz="1600" spc="-80">
                <a:latin typeface="Arial"/>
                <a:cs typeface="Arial"/>
              </a:rPr>
              <a:t>диспансерного </a:t>
            </a:r>
            <a:r>
              <a:rPr dirty="0" sz="1600" spc="-120">
                <a:latin typeface="Arial"/>
                <a:cs typeface="Arial"/>
              </a:rPr>
              <a:t>наблюдения </a:t>
            </a:r>
            <a:r>
              <a:rPr dirty="0" sz="1600" spc="-130">
                <a:latin typeface="Arial"/>
                <a:cs typeface="Arial"/>
              </a:rPr>
              <a:t>больных </a:t>
            </a:r>
            <a:r>
              <a:rPr dirty="0" sz="1600" spc="-160">
                <a:latin typeface="Arial"/>
                <a:cs typeface="Arial"/>
              </a:rPr>
              <a:t>АГ </a:t>
            </a:r>
            <a:r>
              <a:rPr dirty="0" sz="1600" spc="-175">
                <a:latin typeface="Arial"/>
                <a:cs typeface="Arial"/>
              </a:rPr>
              <a:t>1—3-й </a:t>
            </a:r>
            <a:r>
              <a:rPr dirty="0" sz="1600" spc="-85">
                <a:latin typeface="Arial"/>
                <a:cs typeface="Arial"/>
              </a:rPr>
              <a:t>степени </a:t>
            </a: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55">
                <a:latin typeface="Arial"/>
                <a:cs typeface="Arial"/>
              </a:rPr>
              <a:t>ССЗ, </a:t>
            </a:r>
            <a:r>
              <a:rPr dirty="0" sz="1600" spc="-180">
                <a:latin typeface="Arial"/>
                <a:cs typeface="Arial"/>
              </a:rPr>
              <a:t>ЦВБ </a:t>
            </a:r>
            <a:r>
              <a:rPr dirty="0" sz="1600" spc="-65">
                <a:latin typeface="Arial"/>
                <a:cs typeface="Arial"/>
              </a:rPr>
              <a:t>и</a:t>
            </a:r>
            <a:r>
              <a:rPr dirty="0" sz="1600" spc="190">
                <a:latin typeface="Arial"/>
                <a:cs typeface="Arial"/>
              </a:rPr>
              <a:t> </a:t>
            </a:r>
            <a:r>
              <a:rPr dirty="0" sz="1600" spc="-185">
                <a:latin typeface="Arial"/>
                <a:cs typeface="Arial"/>
              </a:rPr>
              <a:t>ХБП</a:t>
            </a:r>
            <a:endParaRPr sz="1600">
              <a:latin typeface="Arial"/>
              <a:cs typeface="Arial"/>
            </a:endParaRPr>
          </a:p>
          <a:p>
            <a:pPr algn="just" marL="12700" marR="6350">
              <a:lnSpc>
                <a:spcPct val="110000"/>
              </a:lnSpc>
            </a:pP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05">
                <a:latin typeface="Arial"/>
                <a:cs typeface="Arial"/>
              </a:rPr>
              <a:t>контролируемым </a:t>
            </a:r>
            <a:r>
              <a:rPr dirty="0" sz="1600" spc="-110">
                <a:latin typeface="Arial"/>
                <a:cs typeface="Arial"/>
              </a:rPr>
              <a:t>АД </a:t>
            </a:r>
            <a:r>
              <a:rPr dirty="0" sz="1600" spc="-105">
                <a:latin typeface="Arial"/>
                <a:cs typeface="Arial"/>
              </a:rPr>
              <a:t>на </a:t>
            </a:r>
            <a:r>
              <a:rPr dirty="0" sz="1600" spc="-114">
                <a:latin typeface="Arial"/>
                <a:cs typeface="Arial"/>
              </a:rPr>
              <a:t>фоне </a:t>
            </a:r>
            <a:r>
              <a:rPr dirty="0" sz="1600" spc="-95">
                <a:latin typeface="Arial"/>
                <a:cs typeface="Arial"/>
              </a:rPr>
              <a:t>приема антигипертензивных </a:t>
            </a:r>
            <a:r>
              <a:rPr dirty="0" sz="1600" spc="-105">
                <a:latin typeface="Arial"/>
                <a:cs typeface="Arial"/>
              </a:rPr>
              <a:t>лекарственных </a:t>
            </a:r>
            <a:r>
              <a:rPr dirty="0" sz="1600" spc="-1080">
                <a:latin typeface="Arial"/>
                <a:cs typeface="Arial"/>
              </a:rPr>
              <a:t>препаратов</a:t>
            </a:r>
            <a:r>
              <a:rPr dirty="0" sz="1600" spc="-108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</a:t>
            </a:r>
            <a:r>
              <a:rPr dirty="0" sz="1600" spc="-1080">
                <a:latin typeface="Arial"/>
                <a:cs typeface="Arial"/>
              </a:rPr>
              <a:t>48 </a:t>
            </a:r>
            <a:r>
              <a:rPr dirty="0" sz="1600" spc="-240">
                <a:latin typeface="Arial"/>
                <a:cs typeface="Arial"/>
              </a:rPr>
              <a:t> </a:t>
            </a:r>
            <a:r>
              <a:rPr dirty="0" sz="1600" spc="-130">
                <a:latin typeface="Arial"/>
                <a:cs typeface="Arial"/>
              </a:rPr>
              <a:t>Неотложные </a:t>
            </a:r>
            <a:r>
              <a:rPr dirty="0" sz="1600" spc="-90">
                <a:latin typeface="Arial"/>
                <a:cs typeface="Arial"/>
              </a:rPr>
              <a:t>состояния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105">
                <a:latin typeface="Arial"/>
                <a:cs typeface="Arial"/>
              </a:rPr>
              <a:t>артериальной </a:t>
            </a:r>
            <a:r>
              <a:rPr dirty="0" sz="1600" spc="-80">
                <a:latin typeface="Arial"/>
                <a:cs typeface="Arial"/>
              </a:rPr>
              <a:t>гипертензии </a:t>
            </a:r>
            <a:r>
              <a:rPr dirty="0" sz="1600" spc="-445">
                <a:latin typeface="Arial"/>
                <a:cs typeface="Arial"/>
              </a:rPr>
              <a:t>—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75">
                <a:latin typeface="Arial"/>
                <a:cs typeface="Arial"/>
              </a:rPr>
              <a:t>гипертонический </a:t>
            </a:r>
            <a:r>
              <a:rPr dirty="0" sz="1600" spc="-1290">
                <a:latin typeface="Arial"/>
                <a:cs typeface="Arial"/>
              </a:rPr>
              <a:t>криз</a:t>
            </a:r>
            <a:r>
              <a:rPr dirty="0" sz="1600" spc="-129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</a:t>
            </a:r>
            <a:r>
              <a:rPr dirty="0" sz="1600" spc="-1290">
                <a:latin typeface="Arial"/>
                <a:cs typeface="Arial"/>
              </a:rPr>
              <a:t>52 </a:t>
            </a:r>
            <a:r>
              <a:rPr dirty="0" sz="1600" spc="-200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Парентеральные </a:t>
            </a:r>
            <a:r>
              <a:rPr dirty="0" sz="1600" spc="-105">
                <a:latin typeface="Arial"/>
                <a:cs typeface="Arial"/>
              </a:rPr>
              <a:t>препараты </a:t>
            </a:r>
            <a:r>
              <a:rPr dirty="0" sz="1600" spc="-125">
                <a:latin typeface="Arial"/>
                <a:cs typeface="Arial"/>
              </a:rPr>
              <a:t>для </a:t>
            </a:r>
            <a:r>
              <a:rPr dirty="0" sz="1600" spc="-110">
                <a:latin typeface="Arial"/>
                <a:cs typeface="Arial"/>
              </a:rPr>
              <a:t>лечения </a:t>
            </a:r>
            <a:r>
              <a:rPr dirty="0" sz="1600" spc="-125">
                <a:latin typeface="Arial"/>
                <a:cs typeface="Arial"/>
              </a:rPr>
              <a:t>ГК </a:t>
            </a:r>
            <a:r>
              <a:rPr dirty="0" sz="1600" spc="-14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0">
                <a:latin typeface="Arial"/>
                <a:cs typeface="Arial"/>
              </a:rPr>
              <a:t>54 </a:t>
            </a:r>
            <a:r>
              <a:rPr dirty="0" sz="1600" spc="-395">
                <a:latin typeface="Arial"/>
                <a:cs typeface="Arial"/>
              </a:rPr>
              <a:t> </a:t>
            </a:r>
            <a:r>
              <a:rPr dirty="0" sz="1600" spc="-75">
                <a:latin typeface="Arial"/>
                <a:cs typeface="Arial"/>
              </a:rPr>
              <a:t>Сроки </a:t>
            </a:r>
            <a:r>
              <a:rPr dirty="0" sz="1600" spc="-65">
                <a:latin typeface="Arial"/>
                <a:cs typeface="Arial"/>
              </a:rPr>
              <a:t>и </a:t>
            </a:r>
            <a:r>
              <a:rPr dirty="0" sz="1600" spc="-105">
                <a:latin typeface="Arial"/>
                <a:cs typeface="Arial"/>
              </a:rPr>
              <a:t>выраженность </a:t>
            </a:r>
            <a:r>
              <a:rPr dirty="0" sz="1600" spc="-85">
                <a:latin typeface="Arial"/>
                <a:cs typeface="Arial"/>
              </a:rPr>
              <a:t>снижения </a:t>
            </a:r>
            <a:r>
              <a:rPr dirty="0" sz="1600" spc="-110">
                <a:latin typeface="Arial"/>
                <a:cs typeface="Arial"/>
              </a:rPr>
              <a:t>АД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100">
                <a:latin typeface="Arial"/>
                <a:cs typeface="Arial"/>
              </a:rPr>
              <a:t>лечении </a:t>
            </a:r>
            <a:r>
              <a:rPr dirty="0" sz="1600" spc="-125">
                <a:latin typeface="Arial"/>
                <a:cs typeface="Arial"/>
              </a:rPr>
              <a:t>ГК </a:t>
            </a:r>
            <a:r>
              <a:rPr dirty="0" sz="1600" spc="-139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95">
                <a:latin typeface="Arial"/>
                <a:cs typeface="Arial"/>
              </a:rPr>
              <a:t>55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Показания </a:t>
            </a:r>
            <a:r>
              <a:rPr dirty="0" sz="1600" spc="-125">
                <a:latin typeface="Arial"/>
                <a:cs typeface="Arial"/>
              </a:rPr>
              <a:t>для </a:t>
            </a:r>
            <a:r>
              <a:rPr dirty="0" sz="1600" spc="-100">
                <a:latin typeface="Arial"/>
                <a:cs typeface="Arial"/>
              </a:rPr>
              <a:t>плановой </a:t>
            </a:r>
            <a:r>
              <a:rPr dirty="0" sz="1600" spc="-1300">
                <a:latin typeface="Arial"/>
                <a:cs typeface="Arial"/>
              </a:rPr>
              <a:t>госпитализации</a:t>
            </a:r>
            <a:r>
              <a:rPr dirty="0" sz="1600" spc="-13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00">
                <a:latin typeface="Arial"/>
                <a:cs typeface="Arial"/>
              </a:rPr>
              <a:t>56 </a:t>
            </a:r>
            <a:r>
              <a:rPr dirty="0" sz="1600" spc="-355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Показания </a:t>
            </a:r>
            <a:r>
              <a:rPr dirty="0" sz="1600" spc="-125">
                <a:latin typeface="Arial"/>
                <a:cs typeface="Arial"/>
              </a:rPr>
              <a:t>для </a:t>
            </a:r>
            <a:r>
              <a:rPr dirty="0" sz="1600" spc="-75">
                <a:latin typeface="Arial"/>
                <a:cs typeface="Arial"/>
              </a:rPr>
              <a:t>экстренной </a:t>
            </a:r>
            <a:r>
              <a:rPr dirty="0" sz="1600" spc="-1300">
                <a:latin typeface="Arial"/>
                <a:cs typeface="Arial"/>
              </a:rPr>
              <a:t>госпитализации</a:t>
            </a:r>
            <a:r>
              <a:rPr dirty="0" sz="1600" spc="-13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00">
                <a:latin typeface="Arial"/>
                <a:cs typeface="Arial"/>
              </a:rPr>
              <a:t>57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110">
                <a:latin typeface="Arial"/>
                <a:cs typeface="Arial"/>
              </a:rPr>
              <a:t>Показания </a:t>
            </a:r>
            <a:r>
              <a:rPr dirty="0" sz="1600" spc="-25">
                <a:latin typeface="Arial"/>
                <a:cs typeface="Arial"/>
              </a:rPr>
              <a:t>к </a:t>
            </a:r>
            <a:r>
              <a:rPr dirty="0" sz="1600" spc="-95">
                <a:latin typeface="Arial"/>
                <a:cs typeface="Arial"/>
              </a:rPr>
              <a:t>выписке </a:t>
            </a:r>
            <a:r>
              <a:rPr dirty="0" sz="1600" spc="-100">
                <a:latin typeface="Arial"/>
                <a:cs typeface="Arial"/>
              </a:rPr>
              <a:t>пациента </a:t>
            </a:r>
            <a:r>
              <a:rPr dirty="0" sz="1600" spc="-90">
                <a:latin typeface="Arial"/>
                <a:cs typeface="Arial"/>
              </a:rPr>
              <a:t>из </a:t>
            </a:r>
            <a:r>
              <a:rPr dirty="0" sz="1600" spc="-1320">
                <a:latin typeface="Arial"/>
                <a:cs typeface="Arial"/>
              </a:rPr>
              <a:t>стационара</a:t>
            </a:r>
            <a:r>
              <a:rPr dirty="0" sz="1600" spc="-132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20">
                <a:latin typeface="Arial"/>
                <a:cs typeface="Arial"/>
              </a:rPr>
              <a:t>58 </a:t>
            </a:r>
            <a:r>
              <a:rPr dirty="0" sz="1600" spc="-434">
                <a:latin typeface="Arial"/>
                <a:cs typeface="Arial"/>
              </a:rPr>
              <a:t> </a:t>
            </a:r>
            <a:r>
              <a:rPr dirty="0" sz="1600" spc="-85">
                <a:latin typeface="Arial"/>
                <a:cs typeface="Arial"/>
              </a:rPr>
              <a:t>Критерии </a:t>
            </a:r>
            <a:r>
              <a:rPr dirty="0" sz="1600" spc="-80">
                <a:latin typeface="Arial"/>
                <a:cs typeface="Arial"/>
              </a:rPr>
              <a:t>оценки </a:t>
            </a:r>
            <a:r>
              <a:rPr dirty="0" sz="1600" spc="-105">
                <a:latin typeface="Arial"/>
                <a:cs typeface="Arial"/>
              </a:rPr>
              <a:t>качества </a:t>
            </a:r>
            <a:r>
              <a:rPr dirty="0" sz="1600" spc="-90">
                <a:latin typeface="Arial"/>
                <a:cs typeface="Arial"/>
              </a:rPr>
              <a:t>медицинской </a:t>
            </a:r>
            <a:r>
              <a:rPr dirty="0" sz="1600" spc="-105">
                <a:latin typeface="Arial"/>
                <a:cs typeface="Arial"/>
              </a:rPr>
              <a:t>помощи </a:t>
            </a:r>
            <a:r>
              <a:rPr dirty="0" sz="1600" spc="-1400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400">
                <a:latin typeface="Arial"/>
                <a:cs typeface="Arial"/>
              </a:rPr>
              <a:t>59 </a:t>
            </a:r>
            <a:r>
              <a:rPr dirty="0" sz="1600" spc="-315">
                <a:latin typeface="Arial"/>
                <a:cs typeface="Arial"/>
              </a:rPr>
              <a:t> </a:t>
            </a:r>
            <a:r>
              <a:rPr dirty="0" sz="1600" spc="-120">
                <a:latin typeface="Arial"/>
                <a:cs typeface="Arial"/>
              </a:rPr>
              <a:t>Типичные дефекты </a:t>
            </a:r>
            <a:r>
              <a:rPr dirty="0" sz="1600" spc="-55">
                <a:latin typeface="Arial"/>
                <a:cs typeface="Arial"/>
              </a:rPr>
              <a:t>при </a:t>
            </a:r>
            <a:r>
              <a:rPr dirty="0" sz="1600" spc="-95">
                <a:latin typeface="Arial"/>
                <a:cs typeface="Arial"/>
              </a:rPr>
              <a:t>оказании </a:t>
            </a:r>
            <a:r>
              <a:rPr dirty="0" sz="1600" spc="-90">
                <a:latin typeface="Arial"/>
                <a:cs typeface="Arial"/>
              </a:rPr>
              <a:t>медицинской </a:t>
            </a:r>
            <a:r>
              <a:rPr dirty="0" sz="1600" spc="-105">
                <a:latin typeface="Arial"/>
                <a:cs typeface="Arial"/>
              </a:rPr>
              <a:t>помощи пациентам </a:t>
            </a:r>
            <a:r>
              <a:rPr dirty="0" sz="1600" spc="-35">
                <a:latin typeface="Arial"/>
                <a:cs typeface="Arial"/>
              </a:rPr>
              <a:t>с </a:t>
            </a:r>
            <a:r>
              <a:rPr dirty="0" sz="1600" spc="-160">
                <a:latin typeface="Arial"/>
                <a:cs typeface="Arial"/>
              </a:rPr>
              <a:t>АГ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385">
                <a:solidFill>
                  <a:srgbClr val="608B7E"/>
                </a:solidFill>
                <a:latin typeface="DejaVu Sans"/>
                <a:cs typeface="DejaVu Sans"/>
              </a:rPr>
              <a:t>���������������������������������������������������������������������������������</a:t>
            </a:r>
            <a:r>
              <a:rPr dirty="0" sz="1600" spc="-1385">
                <a:latin typeface="Arial"/>
                <a:cs typeface="Arial"/>
              </a:rPr>
              <a:t>61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7845" y="2076279"/>
            <a:ext cx="2892425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Содержание</a:t>
            </a:r>
            <a:endParaRPr sz="4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3420" y="708850"/>
            <a:ext cx="36322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844"/>
              <a:t>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8818245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Клинические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рекомендации 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Артериальная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гипертензия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у </a:t>
            </a:r>
            <a:r>
              <a:rPr dirty="0" sz="4100" spc="-409" b="1">
                <a:solidFill>
                  <a:srgbClr val="333333"/>
                </a:solidFill>
                <a:latin typeface="Arial"/>
                <a:cs typeface="Arial"/>
              </a:rPr>
              <a:t>взрослых 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Определение</a:t>
            </a:r>
            <a:r>
              <a:rPr dirty="0" sz="4100" spc="-19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заболевания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0258" y="6112101"/>
            <a:ext cx="14604365" cy="658749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457834" marR="194310" indent="-457834">
              <a:lnSpc>
                <a:spcPts val="3270"/>
              </a:lnSpc>
              <a:spcBef>
                <a:spcPts val="365"/>
              </a:spcBef>
              <a:buChar char="→"/>
              <a:tabLst>
                <a:tab pos="457834" algn="l"/>
                <a:tab pos="1939289" algn="l"/>
              </a:tabLst>
            </a:pPr>
            <a:r>
              <a:rPr dirty="0" sz="2850" spc="-229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850" spc="-245">
                <a:latin typeface="Arial"/>
                <a:cs typeface="Arial"/>
              </a:rPr>
              <a:t>(АГ)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70">
                <a:latin typeface="Arial"/>
                <a:cs typeface="Arial"/>
              </a:rPr>
              <a:t>синдром </a:t>
            </a:r>
            <a:r>
              <a:rPr dirty="0" sz="2850" spc="-220">
                <a:latin typeface="Arial"/>
                <a:cs typeface="Arial"/>
              </a:rPr>
              <a:t>повышения </a:t>
            </a:r>
            <a:r>
              <a:rPr dirty="0" sz="2850" spc="-165">
                <a:latin typeface="Arial"/>
                <a:cs typeface="Arial"/>
              </a:rPr>
              <a:t>систолического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(далее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225">
                <a:latin typeface="Arial"/>
                <a:cs typeface="Arial"/>
              </a:rPr>
              <a:t>САД) </a:t>
            </a:r>
            <a:r>
              <a:rPr dirty="0" sz="2850" spc="-355">
                <a:latin typeface="Arial"/>
                <a:cs typeface="Arial"/>
              </a:rPr>
              <a:t>≥140  </a:t>
            </a:r>
            <a:r>
              <a:rPr dirty="0" sz="2850" spc="-250">
                <a:latin typeface="Arial"/>
                <a:cs typeface="Arial"/>
              </a:rPr>
              <a:t>мм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	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5">
                <a:latin typeface="Arial"/>
                <a:cs typeface="Arial"/>
              </a:rPr>
              <a:t>диастолического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(далее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ДАД) </a:t>
            </a:r>
            <a:r>
              <a:rPr dirty="0" sz="2850" spc="-170">
                <a:latin typeface="Arial"/>
                <a:cs typeface="Arial"/>
              </a:rPr>
              <a:t>≥90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-10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457834" marR="123825" indent="-457834">
              <a:lnSpc>
                <a:spcPts val="3270"/>
              </a:lnSpc>
              <a:spcBef>
                <a:spcPts val="1910"/>
              </a:spcBef>
              <a:buChar char="→"/>
              <a:tabLst>
                <a:tab pos="457834" algn="l"/>
              </a:tabLst>
            </a:pPr>
            <a:r>
              <a:rPr dirty="0" sz="2850" spc="-204">
                <a:solidFill>
                  <a:srgbClr val="608B7E"/>
                </a:solidFill>
                <a:latin typeface="Arial"/>
                <a:cs typeface="Arial"/>
              </a:rPr>
              <a:t>Гипертоническая </a:t>
            </a:r>
            <a:r>
              <a:rPr dirty="0" sz="2850" spc="-225">
                <a:solidFill>
                  <a:srgbClr val="608B7E"/>
                </a:solidFill>
                <a:latin typeface="Arial"/>
                <a:cs typeface="Arial"/>
              </a:rPr>
              <a:t>болезнь </a:t>
            </a:r>
            <a:r>
              <a:rPr dirty="0" sz="2850" spc="-240">
                <a:latin typeface="Arial"/>
                <a:cs typeface="Arial"/>
              </a:rPr>
              <a:t>(далее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275">
                <a:latin typeface="Arial"/>
                <a:cs typeface="Arial"/>
              </a:rPr>
              <a:t>ГБ)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155">
                <a:latin typeface="Arial"/>
                <a:cs typeface="Arial"/>
              </a:rPr>
              <a:t>хронически </a:t>
            </a:r>
            <a:r>
              <a:rPr dirty="0" sz="2850" spc="-220">
                <a:latin typeface="Arial"/>
                <a:cs typeface="Arial"/>
              </a:rPr>
              <a:t>протекающее </a:t>
            </a:r>
            <a:r>
              <a:rPr dirty="0" sz="2850" spc="-240">
                <a:latin typeface="Arial"/>
                <a:cs typeface="Arial"/>
              </a:rPr>
              <a:t>заболевание, </a:t>
            </a:r>
            <a:r>
              <a:rPr dirty="0" sz="2850" spc="-200">
                <a:latin typeface="Arial"/>
                <a:cs typeface="Arial"/>
              </a:rPr>
              <a:t>основным  проявлением </a:t>
            </a:r>
            <a:r>
              <a:rPr dirty="0" sz="2850" spc="-165">
                <a:latin typeface="Arial"/>
                <a:cs typeface="Arial"/>
              </a:rPr>
              <a:t>которого </a:t>
            </a:r>
            <a:r>
              <a:rPr dirty="0" sz="2850" spc="-229">
                <a:latin typeface="Arial"/>
                <a:cs typeface="Arial"/>
              </a:rPr>
              <a:t>является </a:t>
            </a:r>
            <a:r>
              <a:rPr dirty="0" sz="2850" spc="-220">
                <a:latin typeface="Arial"/>
                <a:cs typeface="Arial"/>
              </a:rPr>
              <a:t>повышение </a:t>
            </a:r>
            <a:r>
              <a:rPr dirty="0" sz="2850" spc="-225">
                <a:latin typeface="Arial"/>
                <a:cs typeface="Arial"/>
              </a:rPr>
              <a:t>АД,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00">
                <a:latin typeface="Arial"/>
                <a:cs typeface="Arial"/>
              </a:rPr>
              <a:t>связанное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35">
                <a:latin typeface="Arial"/>
                <a:cs typeface="Arial"/>
              </a:rPr>
              <a:t>выявлением </a:t>
            </a:r>
            <a:r>
              <a:rPr dirty="0" sz="2850" spc="-240">
                <a:latin typeface="Arial"/>
                <a:cs typeface="Arial"/>
              </a:rPr>
              <a:t>явных </a:t>
            </a:r>
            <a:r>
              <a:rPr dirty="0" sz="2850" spc="-165">
                <a:latin typeface="Arial"/>
                <a:cs typeface="Arial"/>
              </a:rPr>
              <a:t>причин,  </a:t>
            </a:r>
            <a:r>
              <a:rPr dirty="0" sz="2850" spc="-210">
                <a:latin typeface="Arial"/>
                <a:cs typeface="Arial"/>
              </a:rPr>
              <a:t>приводящих </a:t>
            </a:r>
            <a:r>
              <a:rPr dirty="0" sz="2850" spc="-55">
                <a:latin typeface="Arial"/>
                <a:cs typeface="Arial"/>
              </a:rPr>
              <a:t>к </a:t>
            </a:r>
            <a:r>
              <a:rPr dirty="0" sz="2850" spc="-210">
                <a:latin typeface="Arial"/>
                <a:cs typeface="Arial"/>
              </a:rPr>
              <a:t>развитию </a:t>
            </a:r>
            <a:r>
              <a:rPr dirty="0" sz="2850" spc="-204">
                <a:latin typeface="Arial"/>
                <a:cs typeface="Arial"/>
              </a:rPr>
              <a:t>вторичных </a:t>
            </a:r>
            <a:r>
              <a:rPr dirty="0" sz="2850" spc="-225">
                <a:latin typeface="Arial"/>
                <a:cs typeface="Arial"/>
              </a:rPr>
              <a:t>форм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90">
                <a:latin typeface="Arial"/>
                <a:cs typeface="Arial"/>
              </a:rPr>
              <a:t>(симптоматические </a:t>
            </a:r>
            <a:r>
              <a:rPr dirty="0" sz="2850" spc="-280">
                <a:latin typeface="Arial"/>
                <a:cs typeface="Arial"/>
              </a:rPr>
              <a:t>АГ). </a:t>
            </a:r>
            <a:r>
              <a:rPr dirty="0" sz="2850" spc="-245">
                <a:latin typeface="Arial"/>
                <a:cs typeface="Arial"/>
              </a:rPr>
              <a:t>Термин </a:t>
            </a:r>
            <a:r>
              <a:rPr dirty="0" sz="2850" spc="-180">
                <a:latin typeface="Arial"/>
                <a:cs typeface="Arial"/>
              </a:rPr>
              <a:t>«гипертоническая  </a:t>
            </a:r>
            <a:r>
              <a:rPr dirty="0" sz="2850" spc="-254">
                <a:latin typeface="Arial"/>
                <a:cs typeface="Arial"/>
              </a:rPr>
              <a:t>болезнь», </a:t>
            </a:r>
            <a:r>
              <a:rPr dirty="0" sz="2850" spc="-204">
                <a:latin typeface="Arial"/>
                <a:cs typeface="Arial"/>
              </a:rPr>
              <a:t>предложенный </a:t>
            </a:r>
            <a:r>
              <a:rPr dirty="0" sz="2850" spc="-470">
                <a:latin typeface="Arial"/>
                <a:cs typeface="Arial"/>
              </a:rPr>
              <a:t>Г. </a:t>
            </a:r>
            <a:r>
              <a:rPr dirty="0" sz="2850" spc="-295">
                <a:latin typeface="Arial"/>
                <a:cs typeface="Arial"/>
              </a:rPr>
              <a:t>Ф. </a:t>
            </a:r>
            <a:r>
              <a:rPr dirty="0" sz="2850" spc="-175">
                <a:latin typeface="Arial"/>
                <a:cs typeface="Arial"/>
              </a:rPr>
              <a:t>Лангом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355">
                <a:latin typeface="Arial"/>
                <a:cs typeface="Arial"/>
              </a:rPr>
              <a:t>1948 </a:t>
            </a:r>
            <a:r>
              <a:rPr dirty="0" sz="2850" spc="-300">
                <a:latin typeface="Arial"/>
                <a:cs typeface="Arial"/>
              </a:rPr>
              <a:t>г., </a:t>
            </a:r>
            <a:r>
              <a:rPr dirty="0" sz="2850" spc="-210">
                <a:latin typeface="Arial"/>
                <a:cs typeface="Arial"/>
              </a:rPr>
              <a:t>соответствует терминам </a:t>
            </a:r>
            <a:r>
              <a:rPr dirty="0" sz="2850" spc="-204">
                <a:latin typeface="Arial"/>
                <a:cs typeface="Arial"/>
              </a:rPr>
              <a:t>«эссенциальная </a:t>
            </a:r>
            <a:r>
              <a:rPr dirty="0" sz="2850" spc="-95">
                <a:latin typeface="Arial"/>
                <a:cs typeface="Arial"/>
              </a:rPr>
              <a:t>гипер-  </a:t>
            </a:r>
            <a:r>
              <a:rPr dirty="0" sz="2850" spc="-225">
                <a:latin typeface="Arial"/>
                <a:cs typeface="Arial"/>
              </a:rPr>
              <a:t>тензия»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«артериальная </a:t>
            </a:r>
            <a:r>
              <a:rPr dirty="0" sz="2850" spc="-204">
                <a:latin typeface="Arial"/>
                <a:cs typeface="Arial"/>
              </a:rPr>
              <a:t>гипертензия», </a:t>
            </a:r>
            <a:r>
              <a:rPr dirty="0" sz="2850" spc="-220">
                <a:latin typeface="Arial"/>
                <a:cs typeface="Arial"/>
              </a:rPr>
              <a:t>используемым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229">
                <a:latin typeface="Arial"/>
                <a:cs typeface="Arial"/>
              </a:rPr>
              <a:t>рубежом. </a:t>
            </a:r>
            <a:r>
              <a:rPr dirty="0" sz="2850" spc="-285">
                <a:latin typeface="Arial"/>
                <a:cs typeface="Arial"/>
              </a:rPr>
              <a:t>ГБ </a:t>
            </a:r>
            <a:r>
              <a:rPr dirty="0" sz="2850" spc="-225">
                <a:latin typeface="Arial"/>
                <a:cs typeface="Arial"/>
              </a:rPr>
              <a:t>преобладает </a:t>
            </a:r>
            <a:r>
              <a:rPr dirty="0" sz="2850" spc="-170">
                <a:latin typeface="Arial"/>
                <a:cs typeface="Arial"/>
              </a:rPr>
              <a:t>среди </a:t>
            </a:r>
            <a:r>
              <a:rPr dirty="0" sz="2850" spc="-215">
                <a:latin typeface="Arial"/>
                <a:cs typeface="Arial"/>
              </a:rPr>
              <a:t>всех  </a:t>
            </a:r>
            <a:r>
              <a:rPr dirty="0" sz="2850" spc="-220">
                <a:latin typeface="Arial"/>
                <a:cs typeface="Arial"/>
              </a:rPr>
              <a:t>форм </a:t>
            </a:r>
            <a:r>
              <a:rPr dirty="0" sz="2850" spc="-420">
                <a:latin typeface="Arial"/>
                <a:cs typeface="Arial"/>
              </a:rPr>
              <a:t>АГ, </a:t>
            </a:r>
            <a:r>
              <a:rPr dirty="0" sz="2850" spc="-229">
                <a:latin typeface="Arial"/>
                <a:cs typeface="Arial"/>
              </a:rPr>
              <a:t>ее </a:t>
            </a:r>
            <a:r>
              <a:rPr dirty="0" sz="2850" spc="-170">
                <a:latin typeface="Arial"/>
                <a:cs typeface="Arial"/>
              </a:rPr>
              <a:t>распространенность </a:t>
            </a:r>
            <a:r>
              <a:rPr dirty="0" sz="2850" spc="-235">
                <a:latin typeface="Arial"/>
                <a:cs typeface="Arial"/>
              </a:rPr>
              <a:t>превышает </a:t>
            </a:r>
            <a:r>
              <a:rPr dirty="0" sz="2850" spc="-80">
                <a:latin typeface="Arial"/>
                <a:cs typeface="Arial"/>
              </a:rPr>
              <a:t>90</a:t>
            </a:r>
            <a:r>
              <a:rPr dirty="0" sz="2850" spc="-415">
                <a:latin typeface="Arial"/>
                <a:cs typeface="Arial"/>
              </a:rPr>
              <a:t> </a:t>
            </a:r>
            <a:r>
              <a:rPr dirty="0" sz="2850" spc="-810">
                <a:latin typeface="Arial"/>
                <a:cs typeface="Arial"/>
              </a:rPr>
              <a:t>%</a:t>
            </a:r>
            <a:endParaRPr sz="2850">
              <a:latin typeface="Arial"/>
              <a:cs typeface="Arial"/>
            </a:endParaRPr>
          </a:p>
          <a:p>
            <a:pPr marL="457834" marR="514984" indent="-457834">
              <a:lnSpc>
                <a:spcPts val="3270"/>
              </a:lnSpc>
              <a:spcBef>
                <a:spcPts val="1889"/>
              </a:spcBef>
              <a:buChar char="→"/>
              <a:tabLst>
                <a:tab pos="457834" algn="l"/>
              </a:tabLst>
            </a:pPr>
            <a:r>
              <a:rPr dirty="0" sz="2850" spc="-204">
                <a:solidFill>
                  <a:srgbClr val="608B7E"/>
                </a:solidFill>
                <a:latin typeface="Arial"/>
                <a:cs typeface="Arial"/>
              </a:rPr>
              <a:t>Вторичная </a:t>
            </a: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(симптоматическая)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420">
                <a:latin typeface="Arial"/>
                <a:cs typeface="Arial"/>
              </a:rPr>
              <a:t>АГ, </a:t>
            </a:r>
            <a:r>
              <a:rPr dirty="0" sz="2850" spc="-215">
                <a:latin typeface="Arial"/>
                <a:cs typeface="Arial"/>
              </a:rPr>
              <a:t>обусловленная </a:t>
            </a:r>
            <a:r>
              <a:rPr dirty="0" sz="2850" spc="-180">
                <a:latin typeface="Arial"/>
                <a:cs typeface="Arial"/>
              </a:rPr>
              <a:t>известной </a:t>
            </a:r>
            <a:r>
              <a:rPr dirty="0" sz="2850" spc="-165">
                <a:latin typeface="Arial"/>
                <a:cs typeface="Arial"/>
              </a:rPr>
              <a:t>причиной, </a:t>
            </a:r>
            <a:r>
              <a:rPr dirty="0" sz="2850" spc="-195">
                <a:latin typeface="Arial"/>
                <a:cs typeface="Arial"/>
              </a:rPr>
              <a:t>которую </a:t>
            </a:r>
            <a:r>
              <a:rPr dirty="0" sz="2850" spc="-200">
                <a:latin typeface="Arial"/>
                <a:cs typeface="Arial"/>
              </a:rPr>
              <a:t>можно  </a:t>
            </a:r>
            <a:r>
              <a:rPr dirty="0" sz="2850" spc="-190">
                <a:latin typeface="Arial"/>
                <a:cs typeface="Arial"/>
              </a:rPr>
              <a:t>устранить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40">
                <a:latin typeface="Arial"/>
                <a:cs typeface="Arial"/>
              </a:rPr>
              <a:t>помощью </a:t>
            </a:r>
            <a:r>
              <a:rPr dirty="0" sz="2850" spc="-210">
                <a:latin typeface="Arial"/>
                <a:cs typeface="Arial"/>
              </a:rPr>
              <a:t>соответствующего</a:t>
            </a:r>
            <a:r>
              <a:rPr dirty="0" sz="2850" spc="-195">
                <a:latin typeface="Arial"/>
                <a:cs typeface="Arial"/>
              </a:rPr>
              <a:t> </a:t>
            </a:r>
            <a:r>
              <a:rPr dirty="0" sz="2850" spc="-250">
                <a:latin typeface="Arial"/>
                <a:cs typeface="Arial"/>
              </a:rPr>
              <a:t>вмешательства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1915"/>
              </a:spcBef>
              <a:buChar char="→"/>
              <a:tabLst>
                <a:tab pos="457834" algn="l"/>
              </a:tabLst>
            </a:pP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Гипертонический </a:t>
            </a:r>
            <a:r>
              <a:rPr dirty="0" sz="2850" spc="-130">
                <a:solidFill>
                  <a:srgbClr val="608B7E"/>
                </a:solidFill>
                <a:latin typeface="Arial"/>
                <a:cs typeface="Arial"/>
              </a:rPr>
              <a:t>криз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cостояние, </a:t>
            </a:r>
            <a:r>
              <a:rPr dirty="0" sz="2850" spc="-225">
                <a:latin typeface="Arial"/>
                <a:cs typeface="Arial"/>
              </a:rPr>
              <a:t>вызванное </a:t>
            </a:r>
            <a:r>
              <a:rPr dirty="0" sz="2850" spc="-229">
                <a:latin typeface="Arial"/>
                <a:cs typeface="Arial"/>
              </a:rPr>
              <a:t>значительным </a:t>
            </a:r>
            <a:r>
              <a:rPr dirty="0" sz="2850" spc="-225">
                <a:latin typeface="Arial"/>
                <a:cs typeface="Arial"/>
              </a:rPr>
              <a:t>повышением АД, </a:t>
            </a:r>
            <a:r>
              <a:rPr dirty="0" sz="2850" spc="-175">
                <a:latin typeface="Arial"/>
                <a:cs typeface="Arial"/>
              </a:rPr>
              <a:t>ассоциирующе-  </a:t>
            </a:r>
            <a:r>
              <a:rPr dirty="0" sz="2850" spc="-185">
                <a:latin typeface="Arial"/>
                <a:cs typeface="Arial"/>
              </a:rPr>
              <a:t>еся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острым </a:t>
            </a:r>
            <a:r>
              <a:rPr dirty="0" sz="2850" spc="-195">
                <a:latin typeface="Arial"/>
                <a:cs typeface="Arial"/>
              </a:rPr>
              <a:t>поражением </a:t>
            </a:r>
            <a:r>
              <a:rPr dirty="0" sz="2850" spc="-190">
                <a:latin typeface="Arial"/>
                <a:cs typeface="Arial"/>
              </a:rPr>
              <a:t>органов-мишеней, </a:t>
            </a:r>
            <a:r>
              <a:rPr dirty="0" sz="2850" spc="-185">
                <a:latin typeface="Arial"/>
                <a:cs typeface="Arial"/>
              </a:rPr>
              <a:t>нередко </a:t>
            </a:r>
            <a:r>
              <a:rPr dirty="0" sz="2850" spc="-210">
                <a:latin typeface="Arial"/>
                <a:cs typeface="Arial"/>
              </a:rPr>
              <a:t>жизнеугрожающим, </a:t>
            </a:r>
            <a:r>
              <a:rPr dirty="0" sz="2850" spc="-235">
                <a:latin typeface="Arial"/>
                <a:cs typeface="Arial"/>
              </a:rPr>
              <a:t>требующее </a:t>
            </a:r>
            <a:r>
              <a:rPr dirty="0" sz="2850" spc="-190">
                <a:latin typeface="Arial"/>
                <a:cs typeface="Arial"/>
              </a:rPr>
              <a:t>немед-  </a:t>
            </a:r>
            <a:r>
              <a:rPr dirty="0" sz="2850" spc="-235">
                <a:latin typeface="Arial"/>
                <a:cs typeface="Arial"/>
              </a:rPr>
              <a:t>ленных </a:t>
            </a:r>
            <a:r>
              <a:rPr dirty="0" sz="2850" spc="-210">
                <a:latin typeface="Arial"/>
                <a:cs typeface="Arial"/>
              </a:rPr>
              <a:t>квалифицированных действий, направленных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25">
                <a:latin typeface="Arial"/>
                <a:cs typeface="Arial"/>
              </a:rPr>
              <a:t>АД, </a:t>
            </a:r>
            <a:r>
              <a:rPr dirty="0" sz="2850" spc="-204">
                <a:latin typeface="Arial"/>
                <a:cs typeface="Arial"/>
              </a:rPr>
              <a:t>обычно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40">
                <a:latin typeface="Arial"/>
                <a:cs typeface="Arial"/>
              </a:rPr>
              <a:t>помощью </a:t>
            </a:r>
            <a:r>
              <a:rPr dirty="0" sz="2850" spc="-135">
                <a:latin typeface="Arial"/>
                <a:cs typeface="Arial"/>
              </a:rPr>
              <a:t>вну-  </a:t>
            </a:r>
            <a:r>
              <a:rPr dirty="0" sz="2850" spc="-180">
                <a:latin typeface="Arial"/>
                <a:cs typeface="Arial"/>
              </a:rPr>
              <a:t>тривенной </a:t>
            </a:r>
            <a:r>
              <a:rPr dirty="0" sz="2850" spc="-185">
                <a:latin typeface="Arial"/>
                <a:cs typeface="Arial"/>
              </a:rPr>
              <a:t>терапии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354550">
              <a:lnSpc>
                <a:spcPct val="100000"/>
              </a:lnSpc>
              <a:spcBef>
                <a:spcPts val="135"/>
              </a:spcBef>
            </a:pPr>
            <a:r>
              <a:rPr dirty="0" spc="-819"/>
              <a:t>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271423"/>
            <a:ext cx="11776075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229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2600" spc="-170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2600" spc="-200" b="1">
                <a:solidFill>
                  <a:srgbClr val="333333"/>
                </a:solidFill>
                <a:latin typeface="Arial"/>
                <a:cs typeface="Arial"/>
              </a:rPr>
              <a:t>классов </a:t>
            </a:r>
            <a:r>
              <a:rPr dirty="0" sz="2600" spc="-190" b="1">
                <a:solidFill>
                  <a:srgbClr val="333333"/>
                </a:solidFill>
                <a:latin typeface="Arial"/>
                <a:cs typeface="Arial"/>
              </a:rPr>
              <a:t>рекомендаций </a:t>
            </a:r>
            <a:r>
              <a:rPr dirty="0" sz="2600" spc="-200" b="1">
                <a:solidFill>
                  <a:srgbClr val="333333"/>
                </a:solidFill>
                <a:latin typeface="Arial"/>
                <a:cs typeface="Arial"/>
              </a:rPr>
              <a:t>Европейского </a:t>
            </a:r>
            <a:r>
              <a:rPr dirty="0" sz="2600" spc="-215" b="1">
                <a:solidFill>
                  <a:srgbClr val="333333"/>
                </a:solidFill>
                <a:latin typeface="Arial"/>
                <a:cs typeface="Arial"/>
              </a:rPr>
              <a:t>общества кардиологов</a:t>
            </a:r>
            <a:r>
              <a:rPr dirty="0" sz="2600" spc="-18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175" b="1">
                <a:solidFill>
                  <a:srgbClr val="333333"/>
                </a:solidFill>
                <a:latin typeface="Arial"/>
                <a:cs typeface="Arial"/>
              </a:rPr>
              <a:t>(ЕОК)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4938" y="2930989"/>
          <a:ext cx="16057880" cy="5465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9965"/>
                <a:gridCol w="9611994"/>
                <a:gridCol w="4163695"/>
              </a:tblGrid>
              <a:tr h="718690">
                <a:tc>
                  <a:txBody>
                    <a:bodyPr/>
                    <a:lstStyle/>
                    <a:p>
                      <a:pPr marL="95885" marR="360680">
                        <a:lnSpc>
                          <a:spcPct val="61700"/>
                        </a:lnSpc>
                        <a:spcBef>
                          <a:spcPts val="1335"/>
                        </a:spcBef>
                      </a:pPr>
                      <a:r>
                        <a:rPr dirty="0" sz="2250" spc="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Класс  </a:t>
                      </a:r>
                      <a:r>
                        <a:rPr dirty="0" sz="225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ре</a:t>
                      </a:r>
                      <a:r>
                        <a:rPr dirty="0" sz="2250" spc="-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</a:t>
                      </a:r>
                      <a:r>
                        <a:rPr dirty="0" sz="225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оме</a:t>
                      </a:r>
                      <a:r>
                        <a:rPr dirty="0" sz="225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</a:t>
                      </a:r>
                      <a:r>
                        <a:rPr dirty="0" sz="22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</a:t>
                      </a:r>
                      <a:r>
                        <a:rPr dirty="0" sz="22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</a:t>
                      </a:r>
                      <a:r>
                        <a:rPr dirty="0" sz="225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ц</a:t>
                      </a:r>
                      <a:r>
                        <a:rPr dirty="0" sz="22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2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й</a:t>
                      </a:r>
                      <a:endParaRPr sz="2250">
                        <a:latin typeface="Carlito"/>
                        <a:cs typeface="Carlito"/>
                      </a:endParaRPr>
                    </a:p>
                  </a:txBody>
                  <a:tcPr marL="0" marR="0" marB="0" marT="1695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2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Определение</a:t>
                      </a:r>
                      <a:endParaRPr sz="2250">
                        <a:latin typeface="Carlito"/>
                        <a:cs typeface="Carlito"/>
                      </a:endParaRPr>
                    </a:p>
                  </a:txBody>
                  <a:tcPr marL="0" marR="0" marB="0" marT="249554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2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Предлагаемая</a:t>
                      </a:r>
                      <a:r>
                        <a:rPr dirty="0" sz="22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2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формулировка</a:t>
                      </a:r>
                      <a:endParaRPr sz="2250">
                        <a:latin typeface="Carlito"/>
                        <a:cs typeface="Carlito"/>
                      </a:endParaRPr>
                    </a:p>
                  </a:txBody>
                  <a:tcPr marL="0" marR="0" marB="0" marT="249554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956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>
                          <a:latin typeface="Arial"/>
                          <a:cs typeface="Arial"/>
                        </a:rPr>
                        <a:t>I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9BE8E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17272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60">
                          <a:latin typeface="Arial"/>
                          <a:cs typeface="Arial"/>
                        </a:rPr>
                        <a:t>Доказано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общепризнанно, 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что </a:t>
                      </a:r>
                      <a:r>
                        <a:rPr dirty="0" sz="2250" spc="-135">
                          <a:latin typeface="Arial"/>
                          <a:cs typeface="Arial"/>
                        </a:rPr>
                        <a:t>диагностическая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процедура, 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вмешательство/ 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лечение </a:t>
                      </a:r>
                      <a:r>
                        <a:rPr dirty="0" sz="2250" spc="-185">
                          <a:latin typeface="Arial"/>
                          <a:cs typeface="Arial"/>
                        </a:rPr>
                        <a:t>являются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эффективными </a:t>
                      </a:r>
                      <a:r>
                        <a:rPr dirty="0" sz="2250" spc="-100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2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полезными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2250" spc="-165">
                          <a:latin typeface="Arial"/>
                          <a:cs typeface="Arial"/>
                        </a:rPr>
                        <a:t>Рекомендовано/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показано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4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300" spc="-100">
                          <a:latin typeface="Arial"/>
                          <a:cs typeface="Arial"/>
                        </a:rPr>
                        <a:t>II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1801495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65">
                          <a:latin typeface="Arial"/>
                          <a:cs typeface="Arial"/>
                        </a:rPr>
                        <a:t>Противоречивые </a:t>
                      </a:r>
                      <a:r>
                        <a:rPr dirty="0" sz="2250" spc="-180">
                          <a:latin typeface="Arial"/>
                          <a:cs typeface="Arial"/>
                        </a:rPr>
                        <a:t>данные </a:t>
                      </a:r>
                      <a:r>
                        <a:rPr dirty="0" sz="2250" spc="-110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мнения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об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эффективности/пользе 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диагностической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процедуры, </a:t>
                      </a:r>
                      <a:r>
                        <a:rPr dirty="0" sz="2250" spc="-200">
                          <a:latin typeface="Arial"/>
                          <a:cs typeface="Arial"/>
                        </a:rPr>
                        <a:t>вмешательства,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лечения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2250" spc="-170">
                          <a:latin typeface="Arial"/>
                          <a:cs typeface="Arial"/>
                        </a:rPr>
                        <a:t>Целесообразно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применять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3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300" spc="-135">
                          <a:latin typeface="Arial"/>
                          <a:cs typeface="Arial"/>
                        </a:rPr>
                        <a:t>IIa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13970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75">
                          <a:latin typeface="Arial"/>
                          <a:cs typeface="Arial"/>
                        </a:rPr>
                        <a:t>Большинство 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данных/мнений 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пользу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эффективности/пользы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диагностической 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процедуры, </a:t>
                      </a:r>
                      <a:r>
                        <a:rPr dirty="0" sz="2250" spc="-200">
                          <a:latin typeface="Arial"/>
                          <a:cs typeface="Arial"/>
                        </a:rPr>
                        <a:t>вмешательства,</a:t>
                      </a:r>
                      <a:r>
                        <a:rPr dirty="0" sz="22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лечения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2250" spc="-170">
                          <a:latin typeface="Arial"/>
                          <a:cs typeface="Arial"/>
                        </a:rPr>
                        <a:t>Целесообразно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применять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4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300" spc="-90">
                          <a:latin typeface="Arial"/>
                          <a:cs typeface="Arial"/>
                        </a:rPr>
                        <a:t>IIb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79425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38354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60">
                          <a:latin typeface="Arial"/>
                          <a:cs typeface="Arial"/>
                        </a:rPr>
                        <a:t>Эффективность/польза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диагностической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процедуры, </a:t>
                      </a:r>
                      <a:r>
                        <a:rPr dirty="0" sz="2250" spc="-200">
                          <a:latin typeface="Arial"/>
                          <a:cs typeface="Arial"/>
                        </a:rPr>
                        <a:t>вмешательства,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лечения  установлены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менее</a:t>
                      </a:r>
                      <a:r>
                        <a:rPr dirty="0" sz="22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убедительно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2250" spc="-155">
                          <a:latin typeface="Arial"/>
                          <a:cs typeface="Arial"/>
                        </a:rPr>
                        <a:t>Можно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применять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4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300" spc="-100">
                          <a:latin typeface="Arial"/>
                          <a:cs typeface="Arial"/>
                        </a:rPr>
                        <a:t>III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480059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70">
                          <a:latin typeface="Arial"/>
                          <a:cs typeface="Arial"/>
                        </a:rPr>
                        <a:t>Данные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единое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мнение, 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что </a:t>
                      </a:r>
                      <a:r>
                        <a:rPr dirty="0" sz="2250" spc="-135">
                          <a:latin typeface="Arial"/>
                          <a:cs typeface="Arial"/>
                        </a:rPr>
                        <a:t>диагностическая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процедура, </a:t>
                      </a:r>
                      <a:r>
                        <a:rPr dirty="0" sz="2250" spc="-200">
                          <a:latin typeface="Arial"/>
                          <a:cs typeface="Arial"/>
                        </a:rPr>
                        <a:t>вмешательство, 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лечение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бесполезны/неэффективны, </a:t>
                      </a:r>
                      <a:r>
                        <a:rPr dirty="0" sz="2250" spc="-195">
                          <a:latin typeface="Arial"/>
                          <a:cs typeface="Arial"/>
                        </a:rPr>
                        <a:t>а 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ряде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случаев </a:t>
                      </a:r>
                      <a:r>
                        <a:rPr dirty="0" sz="2250" spc="-105">
                          <a:latin typeface="Arial"/>
                          <a:cs typeface="Arial"/>
                        </a:rPr>
                        <a:t>могут </a:t>
                      </a:r>
                      <a:r>
                        <a:rPr dirty="0" sz="2250" spc="-125">
                          <a:latin typeface="Arial"/>
                          <a:cs typeface="Arial"/>
                        </a:rPr>
                        <a:t>приносить</a:t>
                      </a:r>
                      <a:r>
                        <a:rPr dirty="0" sz="22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65">
                          <a:latin typeface="Arial"/>
                          <a:cs typeface="Arial"/>
                        </a:rPr>
                        <a:t>вред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192405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210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рекомендуется 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применять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82238" y="8821846"/>
            <a:ext cx="1401445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229" b="1">
                <a:solidFill>
                  <a:srgbClr val="333333"/>
                </a:solidFill>
                <a:latin typeface="Arial"/>
                <a:cs typeface="Arial"/>
              </a:rPr>
              <a:t>Шкала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170" b="1">
                <a:solidFill>
                  <a:srgbClr val="333333"/>
                </a:solidFill>
                <a:latin typeface="Arial"/>
                <a:cs typeface="Arial"/>
              </a:rPr>
              <a:t>оценки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10" b="1">
                <a:solidFill>
                  <a:srgbClr val="333333"/>
                </a:solidFill>
                <a:latin typeface="Arial"/>
                <a:cs typeface="Arial"/>
              </a:rPr>
              <a:t>уровней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04" b="1">
                <a:solidFill>
                  <a:srgbClr val="333333"/>
                </a:solidFill>
                <a:latin typeface="Arial"/>
                <a:cs typeface="Arial"/>
              </a:rPr>
              <a:t>достоверности</a:t>
            </a:r>
            <a:r>
              <a:rPr dirty="0" sz="2600" spc="-11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20" b="1">
                <a:solidFill>
                  <a:srgbClr val="333333"/>
                </a:solidFill>
                <a:latin typeface="Arial"/>
                <a:cs typeface="Arial"/>
              </a:rPr>
              <a:t>доказательств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00" b="1">
                <a:solidFill>
                  <a:srgbClr val="333333"/>
                </a:solidFill>
                <a:latin typeface="Arial"/>
                <a:cs typeface="Arial"/>
              </a:rPr>
              <a:t>Европейского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15" b="1">
                <a:solidFill>
                  <a:srgbClr val="333333"/>
                </a:solidFill>
                <a:latin typeface="Arial"/>
                <a:cs typeface="Arial"/>
              </a:rPr>
              <a:t>общества</a:t>
            </a:r>
            <a:r>
              <a:rPr dirty="0" sz="2600" spc="-11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215" b="1">
                <a:solidFill>
                  <a:srgbClr val="333333"/>
                </a:solidFill>
                <a:latin typeface="Arial"/>
                <a:cs typeface="Arial"/>
              </a:rPr>
              <a:t>кардиологов</a:t>
            </a:r>
            <a:r>
              <a:rPr dirty="0" sz="26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600" spc="-175" b="1">
                <a:solidFill>
                  <a:srgbClr val="333333"/>
                </a:solidFill>
                <a:latin typeface="Arial"/>
                <a:cs typeface="Arial"/>
              </a:rPr>
              <a:t>(ЕОК)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294938" y="9460276"/>
          <a:ext cx="16057880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4565"/>
                <a:gridCol w="13799185"/>
              </a:tblGrid>
              <a:tr h="616764">
                <a:tc gridSpan="2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dirty="0" sz="22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Уровни </a:t>
                      </a:r>
                      <a:r>
                        <a:rPr dirty="0" sz="22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достоверности </a:t>
                      </a:r>
                      <a:r>
                        <a:rPr dirty="0" sz="22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доказательств</a:t>
                      </a:r>
                      <a:r>
                        <a:rPr dirty="0" sz="2250" spc="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25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ЕОК</a:t>
                      </a:r>
                      <a:endParaRPr sz="2250">
                        <a:latin typeface="Carlito"/>
                        <a:cs typeface="Carlito"/>
                      </a:endParaRPr>
                    </a:p>
                  </a:txBody>
                  <a:tcPr marL="0" marR="0" marB="0" marT="123189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9630">
                <a:tc>
                  <a:txBody>
                    <a:bodyPr/>
                    <a:lstStyle/>
                    <a:p>
                      <a:pPr marL="103505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dirty="0" sz="2300">
                          <a:latin typeface="Arial"/>
                          <a:cs typeface="Arial"/>
                        </a:rPr>
                        <a:t>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20014">
                    <a:lnL w="285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2250" spc="-170">
                          <a:latin typeface="Arial"/>
                          <a:cs typeface="Arial"/>
                        </a:rPr>
                        <a:t>Данные 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многочисленных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рандомизированных </a:t>
                      </a:r>
                      <a:r>
                        <a:rPr dirty="0" sz="2250" spc="-114">
                          <a:latin typeface="Arial"/>
                          <a:cs typeface="Arial"/>
                        </a:rPr>
                        <a:t>клинических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исследований или</a:t>
                      </a:r>
                      <a:r>
                        <a:rPr dirty="0" sz="22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85">
                          <a:latin typeface="Arial"/>
                          <a:cs typeface="Arial"/>
                        </a:rPr>
                        <a:t>метаанализов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4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34415">
                        <a:lnSpc>
                          <a:spcPct val="100000"/>
                        </a:lnSpc>
                      </a:pPr>
                      <a:r>
                        <a:rPr dirty="0" sz="2300">
                          <a:latin typeface="Arial"/>
                          <a:cs typeface="Arial"/>
                        </a:rPr>
                        <a:t>B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28829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70">
                          <a:latin typeface="Arial"/>
                          <a:cs typeface="Arial"/>
                        </a:rPr>
                        <a:t>Данные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получены </a:t>
                      </a:r>
                      <a:r>
                        <a:rPr dirty="0" sz="2250" spc="-11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250" spc="-200">
                          <a:latin typeface="Arial"/>
                          <a:cs typeface="Arial"/>
                        </a:rPr>
                        <a:t>результатам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одного 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рандомизированного </a:t>
                      </a:r>
                      <a:r>
                        <a:rPr dirty="0" sz="2250" spc="-110">
                          <a:latin typeface="Arial"/>
                          <a:cs typeface="Arial"/>
                        </a:rPr>
                        <a:t>клинического 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исследования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крупных нерандо- 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мизированных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исследований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944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23619">
                        <a:lnSpc>
                          <a:spcPct val="100000"/>
                        </a:lnSpc>
                      </a:pPr>
                      <a:r>
                        <a:rPr dirty="0" sz="2300">
                          <a:latin typeface="Arial"/>
                          <a:cs typeface="Arial"/>
                        </a:rPr>
                        <a:t>C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3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671830">
                        <a:lnSpc>
                          <a:spcPts val="2580"/>
                        </a:lnSpc>
                        <a:spcBef>
                          <a:spcPts val="1160"/>
                        </a:spcBef>
                      </a:pPr>
                      <a:r>
                        <a:rPr dirty="0" sz="2250" spc="-160">
                          <a:latin typeface="Arial"/>
                          <a:cs typeface="Arial"/>
                        </a:rPr>
                        <a:t>Согласованное 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мнение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экспертов </a:t>
                      </a:r>
                      <a:r>
                        <a:rPr dirty="0" sz="2250" spc="-110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250" spc="-204">
                          <a:latin typeface="Arial"/>
                          <a:cs typeface="Arial"/>
                        </a:rPr>
                        <a:t>результаты </a:t>
                      </a:r>
                      <a:r>
                        <a:rPr dirty="0" sz="2250" spc="-185">
                          <a:latin typeface="Arial"/>
                          <a:cs typeface="Arial"/>
                        </a:rPr>
                        <a:t>небольших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исследований, 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ретроспективных 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исследований,  </a:t>
                      </a:r>
                      <a:r>
                        <a:rPr dirty="0" sz="2250" spc="-120">
                          <a:latin typeface="Arial"/>
                          <a:cs typeface="Arial"/>
                        </a:rPr>
                        <a:t>регистров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36468" y="708850"/>
            <a:ext cx="37020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90"/>
              <a:t>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808970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УДД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методов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профилактики,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лечения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реабилитации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(профилактических,  </a:t>
            </a:r>
            <a:r>
              <a:rPr dirty="0" sz="4100" spc="-365" b="1">
                <a:solidFill>
                  <a:srgbClr val="333333"/>
                </a:solidFill>
                <a:latin typeface="Arial"/>
                <a:cs typeface="Arial"/>
              </a:rPr>
              <a:t>лечебных,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реабилитационных</a:t>
            </a:r>
            <a:r>
              <a:rPr dirty="0" sz="41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вмешательств)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7139233"/>
          <a:ext cx="14591665" cy="5473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4255"/>
                <a:gridCol w="13553440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УДД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Расшифровка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1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Систематический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обзор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РКИ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применением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метаанализа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2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54419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70">
                          <a:latin typeface="Arial"/>
                          <a:cs typeface="Arial"/>
                        </a:rPr>
                        <a:t>Отдельные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РКИ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систематические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обзоры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исследований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любого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дизайна,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исключе- 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нием </a:t>
                      </a:r>
                      <a:r>
                        <a:rPr dirty="0" sz="2850" spc="-315">
                          <a:latin typeface="Arial"/>
                          <a:cs typeface="Arial"/>
                        </a:rPr>
                        <a:t>РКИ,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применением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метаанализа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3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Нерандомизированные сравнительные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исследования,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т.ч.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когортные</a:t>
                      </a:r>
                      <a:r>
                        <a:rPr dirty="0" sz="285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4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944244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Несравнительные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исследования,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описание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клинического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случая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серии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случаев,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«случай-контроль»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4064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Имеется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лишь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обоснование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механизма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действия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вмешательства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(доклинические </a:t>
                      </a:r>
                      <a:r>
                        <a:rPr dirty="0" sz="2850" spc="-135">
                          <a:latin typeface="Arial"/>
                          <a:cs typeface="Arial"/>
                        </a:rPr>
                        <a:t>иссле-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дования)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мнение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экспертов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343755">
              <a:lnSpc>
                <a:spcPct val="100000"/>
              </a:lnSpc>
              <a:spcBef>
                <a:spcPts val="135"/>
              </a:spcBef>
            </a:pPr>
            <a:r>
              <a:rPr dirty="0" spc="-735"/>
              <a:t>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24128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УДД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методов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диагностики 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(диагностических</a:t>
            </a:r>
            <a:r>
              <a:rPr dirty="0" sz="4100" spc="-19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вмешательств)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4938" y="5066401"/>
          <a:ext cx="14567535" cy="7546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4255"/>
                <a:gridCol w="13528675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УДД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Расшифровка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573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1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35369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190">
                          <a:latin typeface="Arial"/>
                          <a:cs typeface="Arial"/>
                        </a:rPr>
                        <a:t>Систематические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обзоры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исследований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контролем референсным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методом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систе-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матический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обзор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рандомизированных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клинических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исследований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применением 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мета-анализа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98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2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1493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70">
                          <a:latin typeface="Arial"/>
                          <a:cs typeface="Arial"/>
                        </a:rPr>
                        <a:t>Отдельные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контролем референсным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методом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отдельные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рандоми- 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зированные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клинические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систематические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обзоры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исследований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любого 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дизайна,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исключением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рандомизированных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клинических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исследований,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примене- 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нием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мета-анализа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98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3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32448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Исследования без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последовательного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контроля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референсным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методом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исследова-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ния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референсным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методом,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являющимся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независимым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исследуемого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метода 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нерандомизированные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сравнительные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исследования,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том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числе когортные </a:t>
                      </a:r>
                      <a:r>
                        <a:rPr dirty="0" sz="2850" spc="-135">
                          <a:latin typeface="Arial"/>
                          <a:cs typeface="Arial"/>
                        </a:rPr>
                        <a:t>иссле-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дования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4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Несравнительные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исследования,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описание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клинического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случая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Имеется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лишь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обоснование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механизма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действия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мнение</a:t>
                      </a:r>
                      <a:r>
                        <a:rPr dirty="0" sz="285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экспертов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71472" y="708850"/>
            <a:ext cx="33464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65"/>
              <a:t>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73086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УУР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методов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профилактики, 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диагностики,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лечения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реабилитации 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(профилактических,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диагностических,  </a:t>
            </a:r>
            <a:r>
              <a:rPr dirty="0" sz="4100" spc="-365" b="1">
                <a:solidFill>
                  <a:srgbClr val="333333"/>
                </a:solidFill>
                <a:latin typeface="Arial"/>
                <a:cs typeface="Arial"/>
              </a:rPr>
              <a:t>лечебных,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реабилитационных</a:t>
            </a:r>
            <a:r>
              <a:rPr dirty="0" sz="41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вмешательств)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4938" y="6149194"/>
          <a:ext cx="14567535" cy="6473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/>
                <a:gridCol w="12883515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УУР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Расшифровка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98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r" marR="724535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8605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Сильная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рекомендация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(все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рассматриваемые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критерии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эффективности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(исходы)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 важными,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все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имеют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высокое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удовлетворительное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мето- 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дологическое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качество,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их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выводы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интересующим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исходам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согласован-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ными)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988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r" marR="7239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B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23189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54">
                          <a:latin typeface="Arial"/>
                          <a:cs typeface="Arial"/>
                        </a:rPr>
                        <a:t>Условная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рекомендация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(не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все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рассматриваемые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критерии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эффективности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(исходы)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 важными,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все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исследования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имеют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высокое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удовлетворительное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методологическое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качество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их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выводы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интересующим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исходам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согласованными)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988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r" marR="709930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C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3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6827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75">
                          <a:latin typeface="Arial"/>
                          <a:cs typeface="Arial"/>
                        </a:rPr>
                        <a:t>Слабая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рекомендация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(отсутствие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доказательств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надлежащего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качества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(все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рассма-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триваемые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критерии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эффективности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(исходы)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неважными,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все исследова-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ния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имеют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низкое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методологическое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качество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их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выводы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интересующим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исхо- 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дам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являются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согласованными)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3420" y="708850"/>
            <a:ext cx="36322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844"/>
              <a:t>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1194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Классификация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АД,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измеренного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медицинском 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учреждении,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определение </a:t>
            </a:r>
            <a:r>
              <a:rPr dirty="0" sz="4100" spc="-240" b="1">
                <a:solidFill>
                  <a:srgbClr val="333333"/>
                </a:solidFill>
                <a:latin typeface="Arial"/>
                <a:cs typeface="Arial"/>
              </a:rPr>
              <a:t>степеней</a:t>
            </a:r>
            <a:r>
              <a:rPr dirty="0" sz="4100" spc="17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гипертензии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6149194"/>
          <a:ext cx="14579600" cy="5718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40395"/>
                <a:gridCol w="2634614"/>
                <a:gridCol w="1073150"/>
                <a:gridCol w="2617469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Категория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 </a:t>
                      </a:r>
                      <a:r>
                        <a:rPr dirty="0" sz="2850" spc="-2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850" spc="-9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850" spc="-3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 </a:t>
                      </a:r>
                      <a:r>
                        <a:rPr dirty="0" sz="2850" spc="-2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850" spc="-9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850" spc="-2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Оптимальное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75">
                          <a:latin typeface="Arial"/>
                          <a:cs typeface="Arial"/>
                        </a:rPr>
                        <a:t>&lt;120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&lt;80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Нормальное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30">
                          <a:latin typeface="Arial"/>
                          <a:cs typeface="Arial"/>
                        </a:rPr>
                        <a:t>120—129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80—84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Высокое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нормальное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20">
                          <a:latin typeface="Arial"/>
                          <a:cs typeface="Arial"/>
                        </a:rPr>
                        <a:t>130—139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85—89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1-й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25">
                          <a:latin typeface="Arial"/>
                          <a:cs typeface="Arial"/>
                        </a:rPr>
                        <a:t>140—159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5">
                          <a:latin typeface="Arial"/>
                          <a:cs typeface="Arial"/>
                        </a:rPr>
                        <a:t>90—99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50">
                          <a:latin typeface="Arial"/>
                          <a:cs typeface="Arial"/>
                        </a:rPr>
                        <a:t>2-й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45">
                          <a:latin typeface="Arial"/>
                          <a:cs typeface="Arial"/>
                        </a:rPr>
                        <a:t>160—179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45">
                          <a:latin typeface="Arial"/>
                          <a:cs typeface="Arial"/>
                        </a:rPr>
                        <a:t>100—109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3-й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65">
                          <a:latin typeface="Arial"/>
                          <a:cs typeface="Arial"/>
                        </a:rPr>
                        <a:t>&gt;180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509">
                          <a:latin typeface="Arial"/>
                          <a:cs typeface="Arial"/>
                        </a:rPr>
                        <a:t>&gt;110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Изолированная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систолическая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85">
                          <a:latin typeface="Arial"/>
                          <a:cs typeface="Arial"/>
                        </a:rPr>
                        <a:t>&gt;140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&lt;90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57845" y="12267200"/>
            <a:ext cx="10378440" cy="3479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САД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систолическое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артериальное </a:t>
            </a: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давление; </a:t>
            </a:r>
            <a:r>
              <a:rPr dirty="0" sz="2100" spc="-140">
                <a:solidFill>
                  <a:srgbClr val="90AEA4"/>
                </a:solidFill>
                <a:latin typeface="Arial"/>
                <a:cs typeface="Arial"/>
              </a:rPr>
              <a:t>ДАД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диастолическое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артериальное</a:t>
            </a:r>
            <a:r>
              <a:rPr dirty="0" sz="2100" spc="3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70">
                <a:solidFill>
                  <a:srgbClr val="90AEA4"/>
                </a:solidFill>
                <a:latin typeface="Arial"/>
                <a:cs typeface="Arial"/>
              </a:rPr>
              <a:t>давление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343755">
              <a:lnSpc>
                <a:spcPct val="100000"/>
              </a:lnSpc>
              <a:spcBef>
                <a:spcPts val="135"/>
              </a:spcBef>
            </a:pPr>
            <a:r>
              <a:rPr dirty="0" spc="-735"/>
              <a:t>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6173450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Классификация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стадий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зависимости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от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уровней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артериального 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давления, </a:t>
            </a:r>
            <a:r>
              <a:rPr dirty="0" sz="4100" spc="-355" b="1">
                <a:solidFill>
                  <a:srgbClr val="333333"/>
                </a:solidFill>
                <a:latin typeface="Arial"/>
                <a:cs typeface="Arial"/>
              </a:rPr>
              <a:t>наличия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факторов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СС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риска,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поражения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органов, 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обусловленного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гипертензией,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55" b="1">
                <a:solidFill>
                  <a:srgbClr val="333333"/>
                </a:solidFill>
                <a:latin typeface="Arial"/>
                <a:cs typeface="Arial"/>
              </a:rPr>
              <a:t>наличия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сопутствующих</a:t>
            </a:r>
            <a:r>
              <a:rPr dirty="0" sz="4100" spc="409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заболеваний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4075789"/>
          <a:ext cx="17567910" cy="862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1150"/>
                <a:gridCol w="2634615"/>
                <a:gridCol w="3404869"/>
                <a:gridCol w="3404870"/>
                <a:gridCol w="3404870"/>
                <a:gridCol w="3125469"/>
              </a:tblGrid>
              <a:tr h="44883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Стадия</a:t>
                      </a: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ГБ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just" marL="121920" marR="445770">
                        <a:lnSpc>
                          <a:spcPts val="2300"/>
                        </a:lnSpc>
                        <a:spcBef>
                          <a:spcPts val="1745"/>
                        </a:spcBef>
                      </a:pP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Другие</a:t>
                      </a:r>
                      <a:r>
                        <a:rPr dirty="0" sz="2300" spc="-7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факторы  </a:t>
                      </a: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риска, </a:t>
                      </a:r>
                      <a:r>
                        <a:rPr dirty="0" sz="2300" spc="-1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ПОМ </a:t>
                      </a:r>
                      <a:r>
                        <a:rPr dirty="0" sz="230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или  </a:t>
                      </a:r>
                      <a:r>
                        <a:rPr dirty="0" sz="230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заболевания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300" spc="-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АД, </a:t>
                      </a:r>
                      <a:r>
                        <a:rPr dirty="0" sz="2300" spc="-2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мм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429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5016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30555">
                        <a:lnSpc>
                          <a:spcPts val="2300"/>
                        </a:lnSpc>
                        <a:spcBef>
                          <a:spcPts val="855"/>
                        </a:spcBef>
                      </a:pP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Высокое </a:t>
                      </a:r>
                      <a:r>
                        <a:rPr dirty="0" sz="230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нормальное  </a:t>
                      </a: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130—139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2310"/>
                        </a:lnSpc>
                      </a:pP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85—89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10858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2530"/>
                        </a:lnSpc>
                        <a:spcBef>
                          <a:spcPts val="395"/>
                        </a:spcBef>
                      </a:pPr>
                      <a:r>
                        <a:rPr dirty="0" sz="230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Степень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39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1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2305"/>
                        </a:lnSpc>
                      </a:pP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140—159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2530"/>
                        </a:lnSpc>
                      </a:pP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90—99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5016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2530"/>
                        </a:lnSpc>
                        <a:spcBef>
                          <a:spcPts val="395"/>
                        </a:spcBef>
                      </a:pPr>
                      <a:r>
                        <a:rPr dirty="0" sz="230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Степень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2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2305"/>
                        </a:lnSpc>
                      </a:pP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160—179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2530"/>
                        </a:lnSpc>
                      </a:pP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100—109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5016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737995">
                        <a:lnSpc>
                          <a:spcPts val="2300"/>
                        </a:lnSpc>
                        <a:spcBef>
                          <a:spcPts val="855"/>
                        </a:spcBef>
                      </a:pPr>
                      <a:r>
                        <a:rPr dirty="0" sz="230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Степень</a:t>
                      </a:r>
                      <a:r>
                        <a:rPr dirty="0" sz="2300" spc="-9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3  </a:t>
                      </a: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 </a:t>
                      </a:r>
                      <a:r>
                        <a:rPr dirty="0" sz="2300" spc="-9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≥180  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</a:t>
                      </a: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2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≥110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10858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355092">
                <a:tc rowSpan="3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Стадия</a:t>
                      </a:r>
                      <a:r>
                        <a:rPr dirty="0" sz="2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95">
                          <a:latin typeface="Arial"/>
                          <a:cs typeface="Arial"/>
                        </a:rPr>
                        <a:t>I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225">
                          <a:latin typeface="Arial"/>
                          <a:cs typeface="Arial"/>
                        </a:rPr>
                        <a:t>Нет </a:t>
                      </a:r>
                      <a:r>
                        <a:rPr dirty="0" sz="2400" spc="-145">
                          <a:latin typeface="Arial"/>
                          <a:cs typeface="Arial"/>
                        </a:rPr>
                        <a:t>других</a:t>
                      </a:r>
                      <a:r>
                        <a:rPr dirty="0" sz="24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45">
                          <a:latin typeface="Arial"/>
                          <a:cs typeface="Arial"/>
                        </a:rPr>
                        <a:t>ФР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57300" marR="928369" indent="-321945">
                        <a:lnSpc>
                          <a:spcPts val="2590"/>
                        </a:lnSpc>
                      </a:pPr>
                      <a:r>
                        <a:rPr dirty="0" sz="2400" spc="-155">
                          <a:latin typeface="Arial"/>
                          <a:cs typeface="Arial"/>
                        </a:rPr>
                        <a:t>Низкий</a:t>
                      </a:r>
                      <a:r>
                        <a:rPr dirty="0" sz="2400" spc="-2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405">
                          <a:latin typeface="Arial"/>
                          <a:cs typeface="Arial"/>
                        </a:rPr>
                        <a:t>1)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57300" marR="927100" indent="-321945">
                        <a:lnSpc>
                          <a:spcPts val="2590"/>
                        </a:lnSpc>
                      </a:pPr>
                      <a:r>
                        <a:rPr dirty="0" sz="2400" spc="-155">
                          <a:latin typeface="Arial"/>
                          <a:cs typeface="Arial"/>
                        </a:rPr>
                        <a:t>Низкий</a:t>
                      </a:r>
                      <a:r>
                        <a:rPr dirty="0" sz="2400" spc="-2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405">
                          <a:latin typeface="Arial"/>
                          <a:cs typeface="Arial"/>
                        </a:rPr>
                        <a:t>1)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31900" marR="668655" indent="-556260">
                        <a:lnSpc>
                          <a:spcPts val="2590"/>
                        </a:lnSpc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Умеренный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10">
                          <a:latin typeface="Arial"/>
                          <a:cs typeface="Arial"/>
                        </a:rPr>
                        <a:t>2)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090930" marR="697230" indent="-387985">
                        <a:lnSpc>
                          <a:spcPts val="259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95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</a:tr>
              <a:tr h="135507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535">
                          <a:latin typeface="Arial"/>
                          <a:cs typeface="Arial"/>
                        </a:rPr>
                        <a:t>1—2</a:t>
                      </a:r>
                      <a:r>
                        <a:rPr dirty="0" sz="2400" spc="-4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45">
                          <a:latin typeface="Arial"/>
                          <a:cs typeface="Arial"/>
                        </a:rPr>
                        <a:t>ФР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57300" marR="928369" indent="-321945">
                        <a:lnSpc>
                          <a:spcPts val="2590"/>
                        </a:lnSpc>
                      </a:pPr>
                      <a:r>
                        <a:rPr dirty="0" sz="2400" spc="-155">
                          <a:latin typeface="Arial"/>
                          <a:cs typeface="Arial"/>
                        </a:rPr>
                        <a:t>Низкий</a:t>
                      </a:r>
                      <a:r>
                        <a:rPr dirty="0" sz="2400" spc="-2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405">
                          <a:latin typeface="Arial"/>
                          <a:cs typeface="Arial"/>
                        </a:rPr>
                        <a:t>1)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31900" marR="668020" indent="-556260">
                        <a:lnSpc>
                          <a:spcPts val="2590"/>
                        </a:lnSpc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Умеренный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10">
                          <a:latin typeface="Arial"/>
                          <a:cs typeface="Arial"/>
                        </a:rPr>
                        <a:t>2)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7942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859155" marR="852805" indent="92710">
                        <a:lnSpc>
                          <a:spcPts val="2590"/>
                        </a:lnSpc>
                      </a:pPr>
                      <a:r>
                        <a:rPr dirty="0" sz="2400" spc="-180">
                          <a:latin typeface="Arial"/>
                          <a:cs typeface="Arial"/>
                        </a:rPr>
                        <a:t>Умеренный/  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090930" marR="697230" indent="-387985">
                        <a:lnSpc>
                          <a:spcPts val="259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95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</a:tr>
              <a:tr h="135509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250">
                          <a:latin typeface="Arial"/>
                          <a:cs typeface="Arial"/>
                        </a:rPr>
                        <a:t>≥3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45">
                          <a:latin typeface="Arial"/>
                          <a:cs typeface="Arial"/>
                        </a:rPr>
                        <a:t>ФР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79450" marR="671830" indent="494030">
                        <a:lnSpc>
                          <a:spcPts val="2590"/>
                        </a:lnSpc>
                      </a:pPr>
                      <a:r>
                        <a:rPr dirty="0" sz="2400" spc="-155">
                          <a:latin typeface="Arial"/>
                          <a:cs typeface="Arial"/>
                        </a:rPr>
                        <a:t>Низкий </a:t>
                      </a:r>
                      <a:r>
                        <a:rPr dirty="0" sz="2400" spc="120">
                          <a:latin typeface="Arial"/>
                          <a:cs typeface="Arial"/>
                        </a:rPr>
                        <a:t>/  </a:t>
                      </a:r>
                      <a:r>
                        <a:rPr dirty="0" sz="2400" spc="-175">
                          <a:latin typeface="Arial"/>
                          <a:cs typeface="Arial"/>
                        </a:rPr>
                        <a:t>умеренный</a:t>
                      </a:r>
                      <a:r>
                        <a:rPr dirty="0" sz="240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7942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859155" marR="852805" indent="55244">
                        <a:lnSpc>
                          <a:spcPts val="2590"/>
                        </a:lnSpc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Умеренный </a:t>
                      </a:r>
                      <a:r>
                        <a:rPr dirty="0" sz="2400" spc="120">
                          <a:latin typeface="Arial"/>
                          <a:cs typeface="Arial"/>
                        </a:rPr>
                        <a:t>/  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30630" marR="836930" indent="-387985">
                        <a:lnSpc>
                          <a:spcPts val="259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95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090930" marR="697230" indent="-387985">
                        <a:lnSpc>
                          <a:spcPts val="259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95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</a:tr>
              <a:tr h="135997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Стадия</a:t>
                      </a:r>
                      <a:r>
                        <a:rPr dirty="0" sz="2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10">
                          <a:latin typeface="Arial"/>
                          <a:cs typeface="Arial"/>
                        </a:rPr>
                        <a:t>II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2735"/>
                        </a:lnSpc>
                        <a:spcBef>
                          <a:spcPts val="1200"/>
                        </a:spcBef>
                      </a:pPr>
                      <a:r>
                        <a:rPr dirty="0" sz="2400" spc="-270">
                          <a:latin typeface="Arial"/>
                          <a:cs typeface="Arial"/>
                        </a:rPr>
                        <a:t>ПОМ, </a:t>
                      </a:r>
                      <a:r>
                        <a:rPr dirty="0" sz="2400" spc="-310">
                          <a:latin typeface="Arial"/>
                          <a:cs typeface="Arial"/>
                        </a:rPr>
                        <a:t>ХБП</a:t>
                      </a:r>
                      <a:r>
                        <a:rPr dirty="0" sz="24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85">
                          <a:latin typeface="Arial"/>
                          <a:cs typeface="Arial"/>
                        </a:rPr>
                        <a:t>стадия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121920" marR="155575">
                        <a:lnSpc>
                          <a:spcPts val="2590"/>
                        </a:lnSpc>
                        <a:spcBef>
                          <a:spcPts val="185"/>
                        </a:spcBef>
                      </a:pPr>
                      <a:r>
                        <a:rPr dirty="0" sz="2400" spc="-175">
                          <a:latin typeface="Arial"/>
                          <a:cs typeface="Arial"/>
                        </a:rPr>
                        <a:t>3 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400" spc="-220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400" spc="-190">
                          <a:latin typeface="Arial"/>
                          <a:cs typeface="Arial"/>
                        </a:rPr>
                        <a:t>без </a:t>
                      </a:r>
                      <a:r>
                        <a:rPr dirty="0" sz="2400" spc="-125">
                          <a:latin typeface="Arial"/>
                          <a:cs typeface="Arial"/>
                        </a:rPr>
                        <a:t>пора-  </a:t>
                      </a:r>
                      <a:r>
                        <a:rPr dirty="0" sz="2400" spc="-185">
                          <a:latin typeface="Arial"/>
                          <a:cs typeface="Arial"/>
                        </a:rPr>
                        <a:t>жения</a:t>
                      </a:r>
                      <a:r>
                        <a:rPr dirty="0" sz="2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органов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859155" marR="852805" indent="55244">
                        <a:lnSpc>
                          <a:spcPts val="2590"/>
                        </a:lnSpc>
                        <a:spcBef>
                          <a:spcPts val="5"/>
                        </a:spcBef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Умеренный </a:t>
                      </a:r>
                      <a:r>
                        <a:rPr dirty="0" sz="2400" spc="120">
                          <a:latin typeface="Arial"/>
                          <a:cs typeface="Arial"/>
                        </a:rPr>
                        <a:t>/  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latin typeface="Arial"/>
                          <a:cs typeface="Arial"/>
                        </a:rPr>
                        <a:t>риск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marL="338455">
                        <a:lnSpc>
                          <a:spcPct val="10000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0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marL="338455">
                        <a:lnSpc>
                          <a:spcPct val="100000"/>
                        </a:lnSpc>
                      </a:pPr>
                      <a:r>
                        <a:rPr dirty="0" sz="2400" spc="-165"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0">
                          <a:latin typeface="Arial"/>
                          <a:cs typeface="Arial"/>
                        </a:rPr>
                        <a:t>риск </a:t>
                      </a:r>
                      <a:r>
                        <a:rPr dirty="0" sz="2400" spc="-120"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0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328930" marR="322580" indent="612775">
                        <a:lnSpc>
                          <a:spcPts val="2590"/>
                        </a:lnSpc>
                        <a:spcBef>
                          <a:spcPts val="5"/>
                        </a:spcBef>
                      </a:pPr>
                      <a:r>
                        <a:rPr dirty="0" sz="240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1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  </a:t>
                      </a:r>
                      <a:r>
                        <a:rPr dirty="0" sz="2400" spc="-1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40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</a:t>
                      </a:r>
                      <a:r>
                        <a:rPr dirty="0" sz="2400" spc="-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риск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1689268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400" spc="-204">
                          <a:latin typeface="Arial"/>
                          <a:cs typeface="Arial"/>
                        </a:rPr>
                        <a:t>Стадия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25">
                          <a:latin typeface="Arial"/>
                          <a:cs typeface="Arial"/>
                        </a:rPr>
                        <a:t>III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524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450850">
                        <a:lnSpc>
                          <a:spcPts val="2590"/>
                        </a:lnSpc>
                        <a:spcBef>
                          <a:spcPts val="1530"/>
                        </a:spcBef>
                      </a:pPr>
                      <a:r>
                        <a:rPr dirty="0" sz="2400" spc="-200">
                          <a:latin typeface="Arial"/>
                          <a:cs typeface="Arial"/>
                        </a:rPr>
                        <a:t>Установленное  </a:t>
                      </a:r>
                      <a:r>
                        <a:rPr dirty="0" sz="2400" spc="-260">
                          <a:latin typeface="Arial"/>
                          <a:cs typeface="Arial"/>
                        </a:rPr>
                        <a:t>ССЗ, </a:t>
                      </a:r>
                      <a:r>
                        <a:rPr dirty="0" sz="2400" spc="-310">
                          <a:latin typeface="Arial"/>
                          <a:cs typeface="Arial"/>
                        </a:rPr>
                        <a:t>ХБП</a:t>
                      </a:r>
                      <a:r>
                        <a:rPr dirty="0" sz="24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85">
                          <a:latin typeface="Arial"/>
                          <a:cs typeface="Arial"/>
                        </a:rPr>
                        <a:t>стадия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121920" marR="302260">
                        <a:lnSpc>
                          <a:spcPts val="2590"/>
                        </a:lnSpc>
                        <a:spcBef>
                          <a:spcPts val="5"/>
                        </a:spcBef>
                      </a:pPr>
                      <a:r>
                        <a:rPr dirty="0" sz="2400" spc="-265">
                          <a:latin typeface="Arial"/>
                          <a:cs typeface="Arial"/>
                        </a:rPr>
                        <a:t>≥4 </a:t>
                      </a:r>
                      <a:r>
                        <a:rPr dirty="0" sz="2400" spc="-17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400" spc="-220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40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400" spc="-125">
                          <a:latin typeface="Arial"/>
                          <a:cs typeface="Arial"/>
                        </a:rPr>
                        <a:t>пора-  </a:t>
                      </a:r>
                      <a:r>
                        <a:rPr dirty="0" sz="2400" spc="-190">
                          <a:latin typeface="Arial"/>
                          <a:cs typeface="Arial"/>
                        </a:rPr>
                        <a:t>жением</a:t>
                      </a:r>
                      <a:r>
                        <a:rPr dirty="0" sz="240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55">
                          <a:latin typeface="Arial"/>
                          <a:cs typeface="Arial"/>
                        </a:rPr>
                        <a:t>органов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9431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L="1231900" marR="436245" indent="-789940">
                        <a:lnSpc>
                          <a:spcPts val="2590"/>
                        </a:lnSpc>
                      </a:pPr>
                      <a:r>
                        <a:rPr dirty="0" sz="2400" spc="-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40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L="1231900" marR="436245" indent="-789940">
                        <a:lnSpc>
                          <a:spcPts val="2590"/>
                        </a:lnSpc>
                      </a:pPr>
                      <a:r>
                        <a:rPr dirty="0" sz="2400" spc="-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40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L="1231900" marR="436245" indent="-789940">
                        <a:lnSpc>
                          <a:spcPts val="2590"/>
                        </a:lnSpc>
                      </a:pPr>
                      <a:r>
                        <a:rPr dirty="0" sz="2400" spc="-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40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L="1091565" marR="296545" indent="-789940">
                        <a:lnSpc>
                          <a:spcPts val="2590"/>
                        </a:lnSpc>
                      </a:pPr>
                      <a:r>
                        <a:rPr dirty="0" sz="2400" spc="-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40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высокий </a:t>
                      </a:r>
                      <a:r>
                        <a:rPr dirty="0" sz="2400" spc="-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риск  </a:t>
                      </a:r>
                      <a:r>
                        <a:rPr dirty="0" sz="2400" spc="-1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(риск</a:t>
                      </a:r>
                      <a:r>
                        <a:rPr dirty="0" sz="240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55217" y="708850"/>
            <a:ext cx="65151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785"/>
              <a:t>1</a:t>
            </a:r>
            <a:r>
              <a:rPr dirty="0" spc="-295"/>
              <a:t>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15517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Факторы,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определяющие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сердечно-сосудистый </a:t>
            </a:r>
            <a:r>
              <a:rPr dirty="0" sz="4100" spc="-225" b="1">
                <a:solidFill>
                  <a:srgbClr val="333333"/>
                </a:solidFill>
                <a:latin typeface="Arial"/>
                <a:cs typeface="Arial"/>
              </a:rPr>
              <a:t>риск 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стадию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заболевания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у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33962" y="6808073"/>
          <a:ext cx="16155669" cy="5805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34080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Демографические </a:t>
                      </a:r>
                      <a:r>
                        <a:rPr dirty="0" sz="285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характеристики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 </a:t>
                      </a: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лабораторные</a:t>
                      </a:r>
                      <a:r>
                        <a:rPr dirty="0" sz="2850" spc="9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параметры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60">
                          <a:latin typeface="Arial"/>
                          <a:cs typeface="Arial"/>
                        </a:rPr>
                        <a:t>Мужской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пол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Возраст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≥55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мужчин,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≥65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</a:t>
                      </a:r>
                      <a:r>
                        <a:rPr dirty="0" sz="2850" spc="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женщин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0">
                          <a:latin typeface="Arial"/>
                          <a:cs typeface="Arial"/>
                        </a:rPr>
                        <a:t>Курение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(в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настоящем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</a:t>
                      </a:r>
                      <a:r>
                        <a:rPr dirty="0" sz="28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прошлом)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 marL="121920" marR="90868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Дислипидемия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(принимается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во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внимание каждый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из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представленных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показателей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липидного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обмена  </a:t>
                      </a:r>
                      <a:r>
                        <a:rPr dirty="0" sz="2850" spc="-409">
                          <a:latin typeface="Arial"/>
                          <a:cs typeface="Arial"/>
                        </a:rPr>
                        <a:t>ОХС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&gt;4,9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oХС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ЛНП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&gt;3,0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oХС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ЛВП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мужчин </a:t>
                      </a:r>
                      <a:r>
                        <a:rPr dirty="0" sz="2850" spc="-805"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75">
                          <a:latin typeface="Arial"/>
                          <a:cs typeface="Arial"/>
                        </a:rPr>
                        <a:t>&lt;1,0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(40</a:t>
                      </a:r>
                      <a:r>
                        <a:rPr dirty="0" sz="2850" spc="-5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мг/дл),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ts val="3175"/>
                        </a:lnSpc>
                      </a:pP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женщин </a:t>
                      </a:r>
                      <a:r>
                        <a:rPr dirty="0" sz="2850" spc="-805"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409">
                          <a:latin typeface="Arial"/>
                          <a:cs typeface="Arial"/>
                        </a:rPr>
                        <a:t>&lt;1,2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 (46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мг/дл)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Триглицериды </a:t>
                      </a:r>
                      <a:r>
                        <a:rPr dirty="0" sz="2850" spc="-480">
                          <a:latin typeface="Arial"/>
                          <a:cs typeface="Arial"/>
                        </a:rPr>
                        <a:t>&gt;1,7</a:t>
                      </a:r>
                      <a:r>
                        <a:rPr dirty="0" sz="2850" spc="-4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85">
                          <a:latin typeface="Arial"/>
                          <a:cs typeface="Arial"/>
                        </a:rPr>
                        <a:t>Глюкоза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плазмы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натощак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5,6—6,9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385">
                          <a:latin typeface="Arial"/>
                          <a:cs typeface="Arial"/>
                        </a:rPr>
                        <a:t>(102—25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мг/дл)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нарушение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толерантности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2850" spc="1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глюкозе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2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Избыточная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масса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тела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(ИМТ </a:t>
                      </a:r>
                      <a:r>
                        <a:rPr dirty="0" sz="2850" spc="-365">
                          <a:latin typeface="Arial"/>
                          <a:cs typeface="Arial"/>
                        </a:rPr>
                        <a:t>25—29,9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кг/м²)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ожирение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(ИМТ </a:t>
                      </a:r>
                      <a:r>
                        <a:rPr dirty="0" sz="2850" spc="-315">
                          <a:latin typeface="Arial"/>
                          <a:cs typeface="Arial"/>
                        </a:rPr>
                        <a:t>≥ 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28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кг/м²)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272000">
              <a:lnSpc>
                <a:spcPct val="100000"/>
              </a:lnSpc>
              <a:spcBef>
                <a:spcPts val="135"/>
              </a:spcBef>
            </a:pPr>
            <a:r>
              <a:rPr dirty="0" spc="-1855"/>
              <a:t>1</a:t>
            </a:r>
            <a:r>
              <a:rPr dirty="0" spc="-1814"/>
              <a:t>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95883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Факторы,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определяющие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сердечно-сосудистый  </a:t>
            </a:r>
            <a:r>
              <a:rPr dirty="0" sz="4100" spc="-225" b="1">
                <a:solidFill>
                  <a:srgbClr val="333333"/>
                </a:solidFill>
                <a:latin typeface="Arial"/>
                <a:cs typeface="Arial"/>
              </a:rPr>
              <a:t>риск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стадию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заболевания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у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-20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6895730"/>
          <a:ext cx="16080105" cy="5718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66135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Демографические </a:t>
                      </a:r>
                      <a:r>
                        <a:rPr dirty="0" sz="285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характеристики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 </a:t>
                      </a: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лабораторные</a:t>
                      </a:r>
                      <a:r>
                        <a:rPr dirty="0" sz="2850" spc="9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параметры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Семейный анамнез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развития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ССЗ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молодом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возрасте </a:t>
                      </a:r>
                      <a:r>
                        <a:rPr dirty="0" sz="2850" spc="-385">
                          <a:latin typeface="Arial"/>
                          <a:cs typeface="Arial"/>
                        </a:rPr>
                        <a:t>(&lt;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55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мужчин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&lt;65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</a:t>
                      </a:r>
                      <a:r>
                        <a:rPr dirty="0" sz="2850" spc="2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женщин)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Мочевая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кислота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(≥360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мкмоль/л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женщин,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≥420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мкмоль/л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</a:t>
                      </a:r>
                      <a:r>
                        <a:rPr dirty="0" sz="28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мужчин)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45">
                          <a:latin typeface="Arial"/>
                          <a:cs typeface="Arial"/>
                        </a:rPr>
                        <a:t>Развитие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молодом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возрасте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родителей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семье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50">
                          <a:latin typeface="Arial"/>
                          <a:cs typeface="Arial"/>
                        </a:rPr>
                        <a:t>Ранняя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менопауза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Малоподвижный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образ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жизни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75">
                          <a:latin typeface="Arial"/>
                          <a:cs typeface="Arial"/>
                        </a:rPr>
                        <a:t>Психологические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социально-экономические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факторы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Частота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сердечных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сокращений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(значение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покое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&gt;80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ударов в</a:t>
                      </a:r>
                      <a:r>
                        <a:rPr dirty="0" sz="2850" spc="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минуту)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41568" y="708850"/>
            <a:ext cx="56515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830"/>
              <a:t>1</a:t>
            </a:r>
            <a:r>
              <a:rPr dirty="0" spc="-930"/>
              <a:t>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15517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Факторы,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определяющие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сердечно-сосудистый </a:t>
            </a:r>
            <a:r>
              <a:rPr dirty="0" sz="4100" spc="-225" b="1">
                <a:solidFill>
                  <a:srgbClr val="333333"/>
                </a:solidFill>
                <a:latin typeface="Arial"/>
                <a:cs typeface="Arial"/>
              </a:rPr>
              <a:t>риск 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стадию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заболевания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у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③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4938" y="4407643"/>
          <a:ext cx="16055340" cy="8206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41369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Бессимптомное </a:t>
                      </a:r>
                      <a:r>
                        <a:rPr dirty="0" sz="2850" spc="-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поражение</a:t>
                      </a:r>
                      <a:r>
                        <a:rPr dirty="0" sz="2850" spc="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органов-мишеней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366776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Артериальная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жесткость: пульсовое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давление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(у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пожилых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пациентов)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≥60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 ст.,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каротидная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скорость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пульсовой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волны </a:t>
                      </a:r>
                      <a:r>
                        <a:rPr dirty="0" sz="2850" spc="-430">
                          <a:latin typeface="Arial"/>
                          <a:cs typeface="Arial"/>
                        </a:rPr>
                        <a:t>&gt;10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м/с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 marL="121920" marR="33782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ЭКГ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признаки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ГЛЖ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(индекс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Соколова–Лайона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35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мм,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амплитуда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зубца </a:t>
                      </a:r>
                      <a:r>
                        <a:rPr dirty="0" sz="2850" spc="-465">
                          <a:latin typeface="Arial"/>
                          <a:cs typeface="Arial"/>
                        </a:rPr>
                        <a:t>R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отведении </a:t>
                      </a:r>
                      <a:r>
                        <a:rPr dirty="0" sz="2850" spc="-325">
                          <a:latin typeface="Arial"/>
                          <a:cs typeface="Arial"/>
                        </a:rPr>
                        <a:t>aVL </a:t>
                      </a:r>
                      <a:r>
                        <a:rPr dirty="0" sz="2850" spc="-640">
                          <a:latin typeface="Arial"/>
                          <a:cs typeface="Arial"/>
                        </a:rPr>
                        <a:t>≥11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мм, </a:t>
                      </a:r>
                      <a:r>
                        <a:rPr dirty="0" sz="2850" spc="-100">
                          <a:latin typeface="Arial"/>
                          <a:cs typeface="Arial"/>
                        </a:rPr>
                        <a:t>кор- 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нельское произведение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&gt;2440 мм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´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мс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корнельский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вольтажный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индекс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&gt;28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мужчин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&gt;20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женщин)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09">
                <a:tc>
                  <a:txBody>
                    <a:bodyPr/>
                    <a:lstStyle/>
                    <a:p>
                      <a:pPr marL="121920">
                        <a:lnSpc>
                          <a:spcPts val="3345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Эхокардиографические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признаки </a:t>
                      </a:r>
                      <a:r>
                        <a:rPr dirty="0" sz="2850" spc="-340">
                          <a:latin typeface="Arial"/>
                          <a:cs typeface="Arial"/>
                        </a:rPr>
                        <a:t>ГЛЖ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(индекс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массы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миокарда </a:t>
                      </a:r>
                      <a:r>
                        <a:rPr dirty="0" sz="2850" spc="-295">
                          <a:latin typeface="Arial"/>
                          <a:cs typeface="Arial"/>
                        </a:rPr>
                        <a:t>ЛЖ: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мужчин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&gt;50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г/м</a:t>
                      </a:r>
                      <a:r>
                        <a:rPr dirty="0" baseline="31986" sz="2475" spc="-284">
                          <a:latin typeface="Arial"/>
                          <a:cs typeface="Arial"/>
                        </a:rPr>
                        <a:t>2,7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женщин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333375">
                        <a:lnSpc>
                          <a:spcPts val="3270"/>
                        </a:lnSpc>
                        <a:spcBef>
                          <a:spcPts val="160"/>
                        </a:spcBef>
                      </a:pPr>
                      <a:r>
                        <a:rPr dirty="0" sz="2850" spc="-350">
                          <a:latin typeface="Arial"/>
                          <a:cs typeface="Arial"/>
                        </a:rPr>
                        <a:t>&gt;47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г/м</a:t>
                      </a:r>
                      <a:r>
                        <a:rPr dirty="0" baseline="31986" sz="2475" spc="-217">
                          <a:latin typeface="Arial"/>
                          <a:cs typeface="Arial"/>
                        </a:rPr>
                        <a:t>2,7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(рост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метрах </a:t>
                      </a:r>
                      <a:r>
                        <a:rPr dirty="0" baseline="31986" sz="2475" spc="-307">
                          <a:latin typeface="Arial"/>
                          <a:cs typeface="Arial"/>
                        </a:rPr>
                        <a:t>2,7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);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индексация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площадь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поверхности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тела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может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быть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использована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пациен-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нормальной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массой 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тела: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масса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ЛЖ/ППТ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г/м²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2850" spc="-545">
                          <a:latin typeface="Arial"/>
                          <a:cs typeface="Arial"/>
                        </a:rPr>
                        <a:t>115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(мужчины)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&gt;95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(женщины)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.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33782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Альбуминурия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30—300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мг/24 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ч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отношения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альбумин-креатинин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(30—300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мг/г; </a:t>
                      </a:r>
                      <a:r>
                        <a:rPr dirty="0" sz="2850" spc="-325">
                          <a:latin typeface="Arial"/>
                          <a:cs typeface="Arial"/>
                        </a:rPr>
                        <a:t>3,4—34 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мг/ 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ммоль)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(предпочтительно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утренней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порции</a:t>
                      </a:r>
                      <a:r>
                        <a:rPr dirty="0" sz="28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мочи)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Умеренная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&gt;30—59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мл/мин/1,73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м²(ППТ)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Лодыжечно-плечевой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индекс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&lt;0,9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Выраженная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ретинопатия: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наличие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кровоизлияний,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экссудатов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отека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соска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зрительного</a:t>
                      </a:r>
                      <a:r>
                        <a:rPr dirty="0" sz="28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нерва.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141825">
              <a:lnSpc>
                <a:spcPct val="100000"/>
              </a:lnSpc>
              <a:spcBef>
                <a:spcPts val="135"/>
              </a:spcBef>
            </a:pPr>
            <a:r>
              <a:rPr dirty="0" spc="-1800"/>
              <a:t>1</a:t>
            </a:r>
            <a:r>
              <a:rPr dirty="0" spc="-844"/>
              <a:t>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00264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  <a:tabLst>
                <a:tab pos="1730375" algn="l"/>
              </a:tabLst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Факторы,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определяющие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сердечно-сосудистый  </a:t>
            </a:r>
            <a:r>
              <a:rPr dirty="0" sz="4100" spc="-225" b="1">
                <a:solidFill>
                  <a:srgbClr val="333333"/>
                </a:solidFill>
                <a:latin typeface="Arial"/>
                <a:cs typeface="Arial"/>
              </a:rPr>
              <a:t>риск</a:t>
            </a:r>
            <a:r>
              <a:rPr dirty="0" sz="4100" spc="-1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	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стадию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заболевания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у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-3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④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3968423"/>
          <a:ext cx="16774160" cy="8645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0190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Диагностированные </a:t>
                      </a:r>
                      <a:r>
                        <a:rPr dirty="0" sz="2850" spc="3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СС </a:t>
                      </a:r>
                      <a:r>
                        <a:rPr dirty="0" sz="2850" spc="-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или </a:t>
                      </a:r>
                      <a:r>
                        <a:rPr dirty="0" sz="285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почечные</a:t>
                      </a:r>
                      <a:r>
                        <a:rPr dirty="0" sz="2850" spc="-2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заболевания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Цереброваскулярные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заболевания: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ишемический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инсульт,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геморрагический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инсульт,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ТИА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>
                        <a:lnSpc>
                          <a:spcPts val="3345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ИБС: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инфаркт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миокарда,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стенокардия,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реваскуляризация</a:t>
                      </a:r>
                      <a:r>
                        <a:rPr dirty="0" sz="28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миокарда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ts val="3345"/>
                        </a:lnSpc>
                        <a:tabLst>
                          <a:tab pos="3608704" algn="l"/>
                        </a:tabLst>
                      </a:pPr>
                      <a:r>
                        <a:rPr dirty="0" sz="2850" spc="-250">
                          <a:latin typeface="Arial"/>
                          <a:cs typeface="Arial"/>
                        </a:rPr>
                        <a:t>(методом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чрескожного	коронарного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вмешательства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аортокоронарного</a:t>
                      </a:r>
                      <a:r>
                        <a:rPr dirty="0" sz="28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шунтирования)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Наличие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атероматозных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бляшек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визуализации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(стеноз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≥50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530">
                          <a:latin typeface="Arial"/>
                          <a:cs typeface="Arial"/>
                        </a:rPr>
                        <a:t>%)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Сердечная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недостаточность,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том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числе 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СН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сохраненной</a:t>
                      </a:r>
                      <a:r>
                        <a:rPr dirty="0" sz="28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ФВ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Заболевание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периферических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Фибрилляция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предсердий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5">
                          <a:latin typeface="Arial"/>
                          <a:cs typeface="Arial"/>
                        </a:rPr>
                        <a:t>Тяжелая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&lt;30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мл/мин/1,73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м²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(ППТ)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Сахарный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диабет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768563">
                <a:tc>
                  <a:txBody>
                    <a:bodyPr/>
                    <a:lstStyle/>
                    <a:p>
                      <a:pPr marL="121920" marR="2769870">
                        <a:lnSpc>
                          <a:spcPct val="117900"/>
                        </a:lnSpc>
                        <a:spcBef>
                          <a:spcPts val="475"/>
                        </a:spcBef>
                      </a:pPr>
                      <a:r>
                        <a:rPr dirty="0" sz="2850" spc="-285">
                          <a:latin typeface="Arial"/>
                          <a:cs typeface="Arial"/>
                        </a:rPr>
                        <a:t>Глюкоза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плазмы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натощак </a:t>
                      </a:r>
                      <a:r>
                        <a:rPr dirty="0" sz="2850" spc="-320">
                          <a:latin typeface="Arial"/>
                          <a:cs typeface="Arial"/>
                        </a:rPr>
                        <a:t>≥7,0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двух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измерениях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подряд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315">
                          <a:latin typeface="Arial"/>
                          <a:cs typeface="Arial"/>
                        </a:rPr>
                        <a:t>oHbA1c ≥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6,5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Глюкоза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плазмы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после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нагрузки </a:t>
                      </a:r>
                      <a:r>
                        <a:rPr dirty="0" sz="2850" spc="-600">
                          <a:latin typeface="Arial"/>
                          <a:cs typeface="Arial"/>
                        </a:rPr>
                        <a:t>≥11,1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</a:t>
                      </a:r>
                      <a:r>
                        <a:rPr dirty="0" sz="28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dirty="0" sz="2850" spc="-285">
                          <a:latin typeface="Arial"/>
                          <a:cs typeface="Arial"/>
                        </a:rPr>
                        <a:t>Глюкоза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плазмы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случайном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определении</a:t>
                      </a:r>
                      <a:r>
                        <a:rPr dirty="0" sz="28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600">
                          <a:latin typeface="Arial"/>
                          <a:cs typeface="Arial"/>
                        </a:rPr>
                        <a:t>≥11,1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ммоль/л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6032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33152" y="708850"/>
            <a:ext cx="57340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875"/>
              <a:t>1</a:t>
            </a:r>
            <a:r>
              <a:rPr dirty="0" spc="-819"/>
              <a:t>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5117465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380" b="1">
                <a:solidFill>
                  <a:srgbClr val="333333"/>
                </a:solidFill>
                <a:latin typeface="Arial"/>
                <a:cs typeface="Arial"/>
              </a:rPr>
              <a:t>Этапы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диагностики</a:t>
            </a:r>
            <a:r>
              <a:rPr dirty="0" sz="4100" spc="-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58523" y="4101508"/>
            <a:ext cx="1939289" cy="67945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❸</a:t>
            </a:r>
            <a:r>
              <a:rPr dirty="0" sz="2200" spc="-75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40" b="1">
                <a:solidFill>
                  <a:srgbClr val="333333"/>
                </a:solidFill>
                <a:latin typeface="Carlito"/>
                <a:cs typeface="Carlito"/>
              </a:rPr>
              <a:t>Объективное  </a:t>
            </a:r>
            <a:r>
              <a:rPr dirty="0" sz="2200" spc="-30" b="1">
                <a:solidFill>
                  <a:srgbClr val="333333"/>
                </a:solidFill>
                <a:latin typeface="Carlito"/>
                <a:cs typeface="Carlito"/>
              </a:rPr>
              <a:t>обследование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85683" y="4101508"/>
            <a:ext cx="2689860" cy="226504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408305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❹</a:t>
            </a:r>
            <a:r>
              <a:rPr dirty="0" sz="2200" spc="-20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15" b="1">
                <a:solidFill>
                  <a:srgbClr val="333333"/>
                </a:solidFill>
                <a:latin typeface="Carlito"/>
                <a:cs typeface="Carlito"/>
              </a:rPr>
              <a:t>Лабораторно-  </a:t>
            </a:r>
            <a:r>
              <a:rPr dirty="0" sz="2200" spc="-60" b="1">
                <a:solidFill>
                  <a:srgbClr val="333333"/>
                </a:solidFill>
                <a:latin typeface="Carlito"/>
                <a:cs typeface="Carlito"/>
              </a:rPr>
              <a:t>и</a:t>
            </a:r>
            <a:r>
              <a:rPr dirty="0" sz="2200" spc="60" b="1">
                <a:solidFill>
                  <a:srgbClr val="333333"/>
                </a:solidFill>
                <a:latin typeface="Carlito"/>
                <a:cs typeface="Carlito"/>
              </a:rPr>
              <a:t>нс</a:t>
            </a:r>
            <a:r>
              <a:rPr dirty="0" sz="2200" spc="35" b="1">
                <a:solidFill>
                  <a:srgbClr val="333333"/>
                </a:solidFill>
                <a:latin typeface="Carlito"/>
                <a:cs typeface="Carlito"/>
              </a:rPr>
              <a:t>т</a:t>
            </a:r>
            <a:r>
              <a:rPr dirty="0" sz="2200" spc="-50" b="1">
                <a:solidFill>
                  <a:srgbClr val="333333"/>
                </a:solidFill>
                <a:latin typeface="Carlito"/>
                <a:cs typeface="Carlito"/>
              </a:rPr>
              <a:t>р</a:t>
            </a:r>
            <a:r>
              <a:rPr dirty="0" sz="2200" spc="-114" b="1">
                <a:solidFill>
                  <a:srgbClr val="333333"/>
                </a:solidFill>
                <a:latin typeface="Carlito"/>
                <a:cs typeface="Carlito"/>
              </a:rPr>
              <a:t>ум</a:t>
            </a:r>
            <a:r>
              <a:rPr dirty="0" sz="2200" spc="-25" b="1">
                <a:solidFill>
                  <a:srgbClr val="333333"/>
                </a:solidFill>
                <a:latin typeface="Carlito"/>
                <a:cs typeface="Carlito"/>
              </a:rPr>
              <a:t>е</a:t>
            </a:r>
            <a:r>
              <a:rPr dirty="0" sz="2200" spc="-35" b="1">
                <a:solidFill>
                  <a:srgbClr val="333333"/>
                </a:solidFill>
                <a:latin typeface="Carlito"/>
                <a:cs typeface="Carlito"/>
              </a:rPr>
              <a:t>н</a:t>
            </a:r>
            <a:r>
              <a:rPr dirty="0" sz="2200" spc="35" b="1">
                <a:solidFill>
                  <a:srgbClr val="333333"/>
                </a:solidFill>
                <a:latin typeface="Carlito"/>
                <a:cs typeface="Carlito"/>
              </a:rPr>
              <a:t>т</a:t>
            </a:r>
            <a:r>
              <a:rPr dirty="0" sz="2200" spc="-40" b="1">
                <a:solidFill>
                  <a:srgbClr val="333333"/>
                </a:solidFill>
                <a:latin typeface="Carlito"/>
                <a:cs typeface="Carlito"/>
              </a:rPr>
              <a:t>а</a:t>
            </a:r>
            <a:r>
              <a:rPr dirty="0" sz="2200" spc="-60" b="1">
                <a:solidFill>
                  <a:srgbClr val="333333"/>
                </a:solidFill>
                <a:latin typeface="Carlito"/>
                <a:cs typeface="Carlito"/>
              </a:rPr>
              <a:t>л</a:t>
            </a:r>
            <a:r>
              <a:rPr dirty="0" sz="2200" spc="-114" b="1">
                <a:solidFill>
                  <a:srgbClr val="333333"/>
                </a:solidFill>
                <a:latin typeface="Carlito"/>
                <a:cs typeface="Carlito"/>
              </a:rPr>
              <a:t>ь</a:t>
            </a:r>
            <a:r>
              <a:rPr dirty="0" sz="2200" spc="-50" b="1">
                <a:solidFill>
                  <a:srgbClr val="333333"/>
                </a:solidFill>
                <a:latin typeface="Carlito"/>
                <a:cs typeface="Carlito"/>
              </a:rPr>
              <a:t>н</a:t>
            </a:r>
            <a:r>
              <a:rPr dirty="0" sz="2200" spc="-60" b="1">
                <a:solidFill>
                  <a:srgbClr val="333333"/>
                </a:solidFill>
                <a:latin typeface="Carlito"/>
                <a:cs typeface="Carlito"/>
              </a:rPr>
              <a:t>ые  </a:t>
            </a:r>
            <a:r>
              <a:rPr dirty="0" sz="2200" spc="-90" b="1">
                <a:solidFill>
                  <a:srgbClr val="333333"/>
                </a:solidFill>
                <a:latin typeface="Carlito"/>
                <a:cs typeface="Carlito"/>
              </a:rPr>
              <a:t>методы </a:t>
            </a:r>
            <a:r>
              <a:rPr dirty="0" sz="2200" spc="25" b="1">
                <a:solidFill>
                  <a:srgbClr val="333333"/>
                </a:solidFill>
                <a:latin typeface="Carlito"/>
                <a:cs typeface="Carlito"/>
              </a:rPr>
              <a:t>исследо-  </a:t>
            </a:r>
            <a:r>
              <a:rPr dirty="0" sz="2200" spc="-75" b="1">
                <a:solidFill>
                  <a:srgbClr val="333333"/>
                </a:solidFill>
                <a:latin typeface="Carlito"/>
                <a:cs typeface="Carlito"/>
              </a:rPr>
              <a:t>вания:</a:t>
            </a:r>
            <a:r>
              <a:rPr dirty="0" sz="2200" spc="-2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145">
                <a:solidFill>
                  <a:srgbClr val="333333"/>
                </a:solidFill>
                <a:latin typeface="Arial"/>
                <a:cs typeface="Arial"/>
              </a:rPr>
              <a:t>рутинные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355"/>
              </a:lnSpc>
            </a:pPr>
            <a:r>
              <a:rPr dirty="0" sz="2200" spc="-160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2200" spc="-155">
                <a:solidFill>
                  <a:srgbClr val="333333"/>
                </a:solidFill>
                <a:latin typeface="Arial"/>
                <a:cs typeface="Arial"/>
              </a:rPr>
              <a:t>первом</a:t>
            </a:r>
            <a:r>
              <a:rPr dirty="0" sz="2200" spc="-1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200" spc="-160">
                <a:solidFill>
                  <a:srgbClr val="333333"/>
                </a:solidFill>
                <a:latin typeface="Arial"/>
                <a:cs typeface="Arial"/>
              </a:rPr>
              <a:t>этапе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ts val="2500"/>
              </a:lnSpc>
              <a:spcBef>
                <a:spcPts val="130"/>
              </a:spcBef>
            </a:pPr>
            <a:r>
              <a:rPr dirty="0" sz="2200" spc="-105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2200" spc="-170">
                <a:solidFill>
                  <a:srgbClr val="333333"/>
                </a:solidFill>
                <a:latin typeface="Arial"/>
                <a:cs typeface="Arial"/>
              </a:rPr>
              <a:t>сложные </a:t>
            </a:r>
            <a:r>
              <a:rPr dirty="0" sz="2200" spc="-635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2200" spc="-1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200" spc="-160">
                <a:solidFill>
                  <a:srgbClr val="333333"/>
                </a:solidFill>
                <a:latin typeface="Arial"/>
                <a:cs typeface="Arial"/>
              </a:rPr>
              <a:t>на</a:t>
            </a:r>
            <a:r>
              <a:rPr dirty="0" sz="2200" spc="-2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200" spc="-165">
                <a:solidFill>
                  <a:srgbClr val="333333"/>
                </a:solidFill>
                <a:latin typeface="Arial"/>
                <a:cs typeface="Arial"/>
              </a:rPr>
              <a:t>втором  </a:t>
            </a:r>
            <a:r>
              <a:rPr dirty="0" sz="2200" spc="-160">
                <a:solidFill>
                  <a:srgbClr val="333333"/>
                </a:solidFill>
                <a:latin typeface="Arial"/>
                <a:cs typeface="Arial"/>
              </a:rPr>
              <a:t>этапе</a:t>
            </a:r>
            <a:r>
              <a:rPr dirty="0" sz="2200" spc="-1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200" spc="-170">
                <a:solidFill>
                  <a:srgbClr val="333333"/>
                </a:solidFill>
                <a:latin typeface="Arial"/>
                <a:cs typeface="Arial"/>
              </a:rPr>
              <a:t>обследования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0444" y="8345329"/>
            <a:ext cx="8197850" cy="131381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175">
                <a:solidFill>
                  <a:srgbClr val="80A297"/>
                </a:solidFill>
                <a:latin typeface="Arial"/>
                <a:cs typeface="Arial"/>
              </a:rPr>
              <a:t>Всем </a:t>
            </a:r>
            <a:r>
              <a:rPr dirty="0" sz="2200" spc="-165">
                <a:solidFill>
                  <a:srgbClr val="80A297"/>
                </a:solidFill>
                <a:latin typeface="Arial"/>
                <a:cs typeface="Arial"/>
              </a:rPr>
              <a:t>пациентам </a:t>
            </a:r>
            <a:r>
              <a:rPr dirty="0" sz="2200" spc="-95">
                <a:solidFill>
                  <a:srgbClr val="80A297"/>
                </a:solidFill>
                <a:latin typeface="Arial"/>
                <a:cs typeface="Arial"/>
              </a:rPr>
              <a:t>при </a:t>
            </a:r>
            <a:r>
              <a:rPr dirty="0" sz="2200" spc="-145">
                <a:solidFill>
                  <a:srgbClr val="80A297"/>
                </a:solidFill>
                <a:latin typeface="Arial"/>
                <a:cs typeface="Arial"/>
              </a:rPr>
              <a:t>измерении уровня </a:t>
            </a:r>
            <a:r>
              <a:rPr dirty="0" sz="2200" spc="-170">
                <a:solidFill>
                  <a:srgbClr val="80A297"/>
                </a:solidFill>
                <a:latin typeface="Arial"/>
                <a:cs typeface="Arial"/>
              </a:rPr>
              <a:t>АД </a:t>
            </a:r>
            <a:r>
              <a:rPr dirty="0" sz="2200" spc="-180">
                <a:solidFill>
                  <a:srgbClr val="80A297"/>
                </a:solidFill>
                <a:latin typeface="Arial"/>
                <a:cs typeface="Arial"/>
              </a:rPr>
              <a:t>в </a:t>
            </a:r>
            <a:r>
              <a:rPr dirty="0" sz="2200" spc="-150">
                <a:solidFill>
                  <a:srgbClr val="80A297"/>
                </a:solidFill>
                <a:latin typeface="Arial"/>
                <a:cs typeface="Arial"/>
              </a:rPr>
              <a:t>медицинском </a:t>
            </a:r>
            <a:r>
              <a:rPr dirty="0" sz="2200" spc="-140">
                <a:solidFill>
                  <a:srgbClr val="80A297"/>
                </a:solidFill>
                <a:latin typeface="Arial"/>
                <a:cs typeface="Arial"/>
              </a:rPr>
              <a:t>учреждении  </a:t>
            </a:r>
            <a:r>
              <a:rPr dirty="0" sz="2200" spc="-160">
                <a:solidFill>
                  <a:srgbClr val="80A297"/>
                </a:solidFill>
                <a:latin typeface="Arial"/>
                <a:cs typeface="Arial"/>
              </a:rPr>
              <a:t>рекомендуется </a:t>
            </a:r>
            <a:r>
              <a:rPr dirty="0" sz="2200" spc="-150">
                <a:solidFill>
                  <a:srgbClr val="80A297"/>
                </a:solidFill>
                <a:latin typeface="Arial"/>
                <a:cs typeface="Arial"/>
              </a:rPr>
              <a:t>классифицировать </a:t>
            </a:r>
            <a:r>
              <a:rPr dirty="0" sz="2200" spc="-120">
                <a:solidFill>
                  <a:srgbClr val="80A297"/>
                </a:solidFill>
                <a:latin typeface="Arial"/>
                <a:cs typeface="Arial"/>
              </a:rPr>
              <a:t>его </a:t>
            </a:r>
            <a:r>
              <a:rPr dirty="0" sz="2200" spc="-160">
                <a:solidFill>
                  <a:srgbClr val="80A297"/>
                </a:solidFill>
                <a:latin typeface="Arial"/>
                <a:cs typeface="Arial"/>
              </a:rPr>
              <a:t>на </a:t>
            </a:r>
            <a:r>
              <a:rPr dirty="0" sz="2200" spc="-180">
                <a:solidFill>
                  <a:srgbClr val="80A297"/>
                </a:solidFill>
                <a:latin typeface="Arial"/>
                <a:cs typeface="Arial"/>
              </a:rPr>
              <a:t>оптимальное, нормальное,  </a:t>
            </a:r>
            <a:r>
              <a:rPr dirty="0" sz="2200" spc="-160">
                <a:solidFill>
                  <a:srgbClr val="80A297"/>
                </a:solidFill>
                <a:latin typeface="Arial"/>
                <a:cs typeface="Arial"/>
              </a:rPr>
              <a:t>высокое </a:t>
            </a:r>
            <a:r>
              <a:rPr dirty="0" sz="2200" spc="-170">
                <a:solidFill>
                  <a:srgbClr val="80A297"/>
                </a:solidFill>
                <a:latin typeface="Arial"/>
                <a:cs typeface="Arial"/>
              </a:rPr>
              <a:t>нормальное артериальное </a:t>
            </a:r>
            <a:r>
              <a:rPr dirty="0" sz="2200" spc="-180">
                <a:solidFill>
                  <a:srgbClr val="80A297"/>
                </a:solidFill>
                <a:latin typeface="Arial"/>
                <a:cs typeface="Arial"/>
              </a:rPr>
              <a:t>давление </a:t>
            </a:r>
            <a:r>
              <a:rPr dirty="0" sz="2200" spc="-150">
                <a:solidFill>
                  <a:srgbClr val="80A297"/>
                </a:solidFill>
                <a:latin typeface="Arial"/>
                <a:cs typeface="Arial"/>
              </a:rPr>
              <a:t>или </a:t>
            </a:r>
            <a:r>
              <a:rPr dirty="0" sz="2200" spc="-170">
                <a:solidFill>
                  <a:srgbClr val="80A297"/>
                </a:solidFill>
                <a:latin typeface="Arial"/>
                <a:cs typeface="Arial"/>
              </a:rPr>
              <a:t>артериальную </a:t>
            </a:r>
            <a:r>
              <a:rPr dirty="0" sz="2200" spc="-75">
                <a:solidFill>
                  <a:srgbClr val="80A297"/>
                </a:solidFill>
                <a:latin typeface="Arial"/>
                <a:cs typeface="Arial"/>
              </a:rPr>
              <a:t>гипер-  </a:t>
            </a:r>
            <a:r>
              <a:rPr dirty="0" sz="2200" spc="-165">
                <a:solidFill>
                  <a:srgbClr val="80A297"/>
                </a:solidFill>
                <a:latin typeface="Arial"/>
                <a:cs typeface="Arial"/>
              </a:rPr>
              <a:t>тензию </a:t>
            </a:r>
            <a:r>
              <a:rPr dirty="0" sz="2200" spc="-295">
                <a:solidFill>
                  <a:srgbClr val="80A297"/>
                </a:solidFill>
                <a:latin typeface="Arial"/>
                <a:cs typeface="Arial"/>
              </a:rPr>
              <a:t>1—3-й </a:t>
            </a:r>
            <a:r>
              <a:rPr dirty="0" sz="2200" spc="-135">
                <a:solidFill>
                  <a:srgbClr val="80A297"/>
                </a:solidFill>
                <a:latin typeface="Arial"/>
                <a:cs typeface="Arial"/>
              </a:rPr>
              <a:t>степени </a:t>
            </a:r>
            <a:r>
              <a:rPr dirty="0" sz="2200" spc="-240" i="1">
                <a:solidFill>
                  <a:srgbClr val="80A297"/>
                </a:solidFill>
                <a:latin typeface="Arial"/>
                <a:cs typeface="Arial"/>
              </a:rPr>
              <a:t>(УУР </a:t>
            </a:r>
            <a:r>
              <a:rPr dirty="0" sz="2200" spc="-220" i="1">
                <a:solidFill>
                  <a:srgbClr val="80A297"/>
                </a:solidFill>
                <a:latin typeface="Arial"/>
                <a:cs typeface="Arial"/>
              </a:rPr>
              <a:t>С, </a:t>
            </a:r>
            <a:r>
              <a:rPr dirty="0" sz="2200" spc="-285" i="1">
                <a:solidFill>
                  <a:srgbClr val="80A297"/>
                </a:solidFill>
                <a:latin typeface="Arial"/>
                <a:cs typeface="Arial"/>
              </a:rPr>
              <a:t>УУД</a:t>
            </a:r>
            <a:r>
              <a:rPr dirty="0" sz="2200" spc="-105" i="1">
                <a:solidFill>
                  <a:srgbClr val="80A297"/>
                </a:solidFill>
                <a:latin typeface="Arial"/>
                <a:cs typeface="Arial"/>
              </a:rPr>
              <a:t> </a:t>
            </a:r>
            <a:r>
              <a:rPr dirty="0" sz="2200" spc="-160" i="1">
                <a:solidFill>
                  <a:srgbClr val="80A297"/>
                </a:solidFill>
                <a:latin typeface="Arial"/>
                <a:cs typeface="Arial"/>
              </a:rPr>
              <a:t>5)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7845" y="4101508"/>
            <a:ext cx="2511425" cy="67945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❶</a:t>
            </a:r>
            <a:r>
              <a:rPr dirty="0" sz="2200" spc="-45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20" b="1">
                <a:solidFill>
                  <a:srgbClr val="333333"/>
                </a:solidFill>
                <a:latin typeface="Carlito"/>
                <a:cs typeface="Carlito"/>
              </a:rPr>
              <a:t>Выяснение </a:t>
            </a:r>
            <a:r>
              <a:rPr dirty="0" sz="2200" spc="-75" b="1">
                <a:solidFill>
                  <a:srgbClr val="333333"/>
                </a:solidFill>
                <a:latin typeface="Carlito"/>
                <a:cs typeface="Carlito"/>
              </a:rPr>
              <a:t>жалоб  </a:t>
            </a:r>
            <a:r>
              <a:rPr dirty="0" sz="2200" spc="-55" b="1">
                <a:solidFill>
                  <a:srgbClr val="333333"/>
                </a:solidFill>
                <a:latin typeface="Carlito"/>
                <a:cs typeface="Carlito"/>
              </a:rPr>
              <a:t>и </a:t>
            </a:r>
            <a:r>
              <a:rPr dirty="0" sz="2200" spc="20" b="1">
                <a:solidFill>
                  <a:srgbClr val="333333"/>
                </a:solidFill>
                <a:latin typeface="Carlito"/>
                <a:cs typeface="Carlito"/>
              </a:rPr>
              <a:t>сбор</a:t>
            </a:r>
            <a:r>
              <a:rPr dirty="0" sz="2200" spc="3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60" b="1">
                <a:solidFill>
                  <a:srgbClr val="333333"/>
                </a:solidFill>
                <a:latin typeface="Carlito"/>
                <a:cs typeface="Carlito"/>
              </a:rPr>
              <a:t>анамнеза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3791" y="4101508"/>
            <a:ext cx="1734185" cy="67945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❷</a:t>
            </a:r>
            <a:r>
              <a:rPr dirty="0" sz="2200" spc="-45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40" b="1">
                <a:solidFill>
                  <a:srgbClr val="333333"/>
                </a:solidFill>
                <a:latin typeface="Carlito"/>
                <a:cs typeface="Carlito"/>
              </a:rPr>
              <a:t>Повторные  </a:t>
            </a:r>
            <a:r>
              <a:rPr dirty="0" sz="2200" spc="-50" b="1">
                <a:solidFill>
                  <a:srgbClr val="333333"/>
                </a:solidFill>
                <a:latin typeface="Carlito"/>
                <a:cs typeface="Carlito"/>
              </a:rPr>
              <a:t>измерения</a:t>
            </a:r>
            <a:r>
              <a:rPr dirty="0" sz="2200" spc="-9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45" b="1">
                <a:solidFill>
                  <a:srgbClr val="333333"/>
                </a:solidFill>
                <a:latin typeface="Carlito"/>
                <a:cs typeface="Carlito"/>
              </a:rPr>
              <a:t>АД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37539" y="4101508"/>
            <a:ext cx="2270125" cy="131381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❻</a:t>
            </a:r>
            <a:r>
              <a:rPr dirty="0" sz="2200" spc="-10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15" b="1">
                <a:solidFill>
                  <a:srgbClr val="333333"/>
                </a:solidFill>
                <a:latin typeface="Carlito"/>
                <a:cs typeface="Carlito"/>
              </a:rPr>
              <a:t>При необхо-  </a:t>
            </a:r>
            <a:r>
              <a:rPr dirty="0" sz="2200" spc="-45" b="1">
                <a:solidFill>
                  <a:srgbClr val="333333"/>
                </a:solidFill>
                <a:latin typeface="Carlito"/>
                <a:cs typeface="Carlito"/>
              </a:rPr>
              <a:t>димости </a:t>
            </a:r>
            <a:r>
              <a:rPr dirty="0" sz="2200" spc="-55" b="1">
                <a:solidFill>
                  <a:srgbClr val="333333"/>
                </a:solidFill>
                <a:latin typeface="Carlito"/>
                <a:cs typeface="Carlito"/>
              </a:rPr>
              <a:t>оценка  </a:t>
            </a:r>
            <a:r>
              <a:rPr dirty="0" sz="2200" spc="-35" b="1">
                <a:solidFill>
                  <a:srgbClr val="333333"/>
                </a:solidFill>
                <a:latin typeface="Carlito"/>
                <a:cs typeface="Carlito"/>
              </a:rPr>
              <a:t>общего </a:t>
            </a:r>
            <a:r>
              <a:rPr dirty="0" sz="2200" spc="10" b="1">
                <a:solidFill>
                  <a:srgbClr val="333333"/>
                </a:solidFill>
                <a:latin typeface="Carlito"/>
                <a:cs typeface="Carlito"/>
              </a:rPr>
              <a:t>сердечно-  </a:t>
            </a:r>
            <a:r>
              <a:rPr dirty="0" sz="2200" spc="15" b="1">
                <a:solidFill>
                  <a:srgbClr val="333333"/>
                </a:solidFill>
                <a:latin typeface="Carlito"/>
                <a:cs typeface="Carlito"/>
              </a:rPr>
              <a:t>сосудистого</a:t>
            </a:r>
            <a:r>
              <a:rPr dirty="0" sz="2200" spc="-7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10" b="1">
                <a:solidFill>
                  <a:srgbClr val="333333"/>
                </a:solidFill>
                <a:latin typeface="Carlito"/>
                <a:cs typeface="Carlito"/>
              </a:rPr>
              <a:t>риска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73789" y="4101508"/>
            <a:ext cx="2424430" cy="131381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5"/>
              </a:spcBef>
            </a:pPr>
            <a:r>
              <a:rPr dirty="0" sz="2200" spc="-715" b="1">
                <a:solidFill>
                  <a:srgbClr val="80A297"/>
                </a:solidFill>
                <a:latin typeface="Carlito"/>
                <a:cs typeface="Carlito"/>
              </a:rPr>
              <a:t>❺</a:t>
            </a:r>
            <a:r>
              <a:rPr dirty="0" sz="2200" spc="-10" b="1">
                <a:solidFill>
                  <a:srgbClr val="80A297"/>
                </a:solidFill>
                <a:latin typeface="Carlito"/>
                <a:cs typeface="Carlito"/>
              </a:rPr>
              <a:t> </a:t>
            </a:r>
            <a:r>
              <a:rPr dirty="0" sz="2200" spc="-20" b="1">
                <a:solidFill>
                  <a:srgbClr val="333333"/>
                </a:solidFill>
                <a:latin typeface="Carlito"/>
                <a:cs typeface="Carlito"/>
              </a:rPr>
              <a:t>Исключение  </a:t>
            </a:r>
            <a:r>
              <a:rPr dirty="0" sz="2200" spc="-45" b="1">
                <a:solidFill>
                  <a:srgbClr val="333333"/>
                </a:solidFill>
                <a:latin typeface="Carlito"/>
                <a:cs typeface="Carlito"/>
              </a:rPr>
              <a:t>вторичных  </a:t>
            </a:r>
            <a:r>
              <a:rPr dirty="0" sz="2200" spc="-130" b="1">
                <a:solidFill>
                  <a:srgbClr val="333333"/>
                </a:solidFill>
                <a:latin typeface="Carlito"/>
                <a:cs typeface="Carlito"/>
              </a:rPr>
              <a:t>(</a:t>
            </a:r>
            <a:r>
              <a:rPr dirty="0" sz="2200" spc="45" b="1">
                <a:solidFill>
                  <a:srgbClr val="333333"/>
                </a:solidFill>
                <a:latin typeface="Carlito"/>
                <a:cs typeface="Carlito"/>
              </a:rPr>
              <a:t>с</a:t>
            </a:r>
            <a:r>
              <a:rPr dirty="0" sz="2200" spc="65" b="1">
                <a:solidFill>
                  <a:srgbClr val="333333"/>
                </a:solidFill>
                <a:latin typeface="Carlito"/>
                <a:cs typeface="Carlito"/>
              </a:rPr>
              <a:t>и</a:t>
            </a:r>
            <a:r>
              <a:rPr dirty="0" sz="2200" spc="-204" b="1">
                <a:solidFill>
                  <a:srgbClr val="333333"/>
                </a:solidFill>
                <a:latin typeface="Carlito"/>
                <a:cs typeface="Carlito"/>
              </a:rPr>
              <a:t>м</a:t>
            </a:r>
            <a:r>
              <a:rPr dirty="0" sz="2200" spc="-40" b="1">
                <a:solidFill>
                  <a:srgbClr val="333333"/>
                </a:solidFill>
                <a:latin typeface="Carlito"/>
                <a:cs typeface="Carlito"/>
              </a:rPr>
              <a:t>п</a:t>
            </a:r>
            <a:r>
              <a:rPr dirty="0" sz="2200" spc="30" b="1">
                <a:solidFill>
                  <a:srgbClr val="333333"/>
                </a:solidFill>
                <a:latin typeface="Carlito"/>
                <a:cs typeface="Carlito"/>
              </a:rPr>
              <a:t>т</a:t>
            </a:r>
            <a:r>
              <a:rPr dirty="0" sz="2200" spc="-45" b="1">
                <a:solidFill>
                  <a:srgbClr val="333333"/>
                </a:solidFill>
                <a:latin typeface="Carlito"/>
                <a:cs typeface="Carlito"/>
              </a:rPr>
              <a:t>о</a:t>
            </a:r>
            <a:r>
              <a:rPr dirty="0" sz="2200" spc="-215" b="1">
                <a:solidFill>
                  <a:srgbClr val="333333"/>
                </a:solidFill>
                <a:latin typeface="Carlito"/>
                <a:cs typeface="Carlito"/>
              </a:rPr>
              <a:t>м</a:t>
            </a:r>
            <a:r>
              <a:rPr dirty="0" sz="2200" spc="-65" b="1">
                <a:solidFill>
                  <a:srgbClr val="333333"/>
                </a:solidFill>
                <a:latin typeface="Carlito"/>
                <a:cs typeface="Carlito"/>
              </a:rPr>
              <a:t>а</a:t>
            </a:r>
            <a:r>
              <a:rPr dirty="0" sz="2200" spc="35" b="1">
                <a:solidFill>
                  <a:srgbClr val="333333"/>
                </a:solidFill>
                <a:latin typeface="Carlito"/>
                <a:cs typeface="Carlito"/>
              </a:rPr>
              <a:t>т</a:t>
            </a:r>
            <a:r>
              <a:rPr dirty="0" sz="2200" spc="-75" b="1">
                <a:solidFill>
                  <a:srgbClr val="333333"/>
                </a:solidFill>
                <a:latin typeface="Carlito"/>
                <a:cs typeface="Carlito"/>
              </a:rPr>
              <a:t>и</a:t>
            </a:r>
            <a:r>
              <a:rPr dirty="0" sz="2200" spc="20" b="1">
                <a:solidFill>
                  <a:srgbClr val="333333"/>
                </a:solidFill>
                <a:latin typeface="Carlito"/>
                <a:cs typeface="Carlito"/>
              </a:rPr>
              <a:t>ч</a:t>
            </a:r>
            <a:r>
              <a:rPr dirty="0" sz="2200" spc="25" b="1">
                <a:solidFill>
                  <a:srgbClr val="333333"/>
                </a:solidFill>
                <a:latin typeface="Carlito"/>
                <a:cs typeface="Carlito"/>
              </a:rPr>
              <a:t>ес</a:t>
            </a:r>
            <a:r>
              <a:rPr dirty="0" sz="2200" spc="40" b="1">
                <a:solidFill>
                  <a:srgbClr val="333333"/>
                </a:solidFill>
                <a:latin typeface="Carlito"/>
                <a:cs typeface="Carlito"/>
              </a:rPr>
              <a:t>к</a:t>
            </a:r>
            <a:r>
              <a:rPr dirty="0" sz="2200" spc="-55" b="1">
                <a:solidFill>
                  <a:srgbClr val="333333"/>
                </a:solidFill>
                <a:latin typeface="Carlito"/>
                <a:cs typeface="Carlito"/>
              </a:rPr>
              <a:t>и</a:t>
            </a:r>
            <a:r>
              <a:rPr dirty="0" sz="2200" spc="-80" b="1">
                <a:solidFill>
                  <a:srgbClr val="333333"/>
                </a:solidFill>
                <a:latin typeface="Carlito"/>
                <a:cs typeface="Carlito"/>
              </a:rPr>
              <a:t>х</a:t>
            </a:r>
            <a:r>
              <a:rPr dirty="0" sz="2200" spc="-30" b="1">
                <a:solidFill>
                  <a:srgbClr val="333333"/>
                </a:solidFill>
                <a:latin typeface="Carlito"/>
                <a:cs typeface="Carlito"/>
              </a:rPr>
              <a:t>)  </a:t>
            </a:r>
            <a:r>
              <a:rPr dirty="0" sz="2200" spc="5" b="1">
                <a:solidFill>
                  <a:srgbClr val="333333"/>
                </a:solidFill>
                <a:latin typeface="Carlito"/>
                <a:cs typeface="Carlito"/>
              </a:rPr>
              <a:t>АГ</a:t>
            </a:r>
            <a:r>
              <a:rPr dirty="0" sz="2200" spc="-10" b="1">
                <a:solidFill>
                  <a:srgbClr val="333333"/>
                </a:solidFill>
                <a:latin typeface="Carlito"/>
                <a:cs typeface="Carlito"/>
              </a:rPr>
              <a:t> риска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132300">
              <a:lnSpc>
                <a:spcPct val="100000"/>
              </a:lnSpc>
              <a:spcBef>
                <a:spcPts val="135"/>
              </a:spcBef>
            </a:pPr>
            <a:r>
              <a:rPr dirty="0" spc="-1780"/>
              <a:t>1</a:t>
            </a:r>
            <a:r>
              <a:rPr dirty="0" spc="-790"/>
              <a:t>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618807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Скрининг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диагностика 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артериальной</a:t>
            </a:r>
            <a:r>
              <a:rPr dirty="0" sz="4100" spc="-2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гипертензии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6839" y="6043109"/>
            <a:ext cx="3982720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62890">
              <a:lnSpc>
                <a:spcPct val="100000"/>
              </a:lnSpc>
              <a:spcBef>
                <a:spcPts val="1750"/>
              </a:spcBef>
            </a:pPr>
            <a:r>
              <a:rPr dirty="0" sz="2550" spc="-200">
                <a:latin typeface="Arial"/>
                <a:cs typeface="Arial"/>
              </a:rPr>
              <a:t>Оптимальное </a:t>
            </a:r>
            <a:r>
              <a:rPr dirty="0" sz="2550" spc="-190">
                <a:latin typeface="Arial"/>
                <a:cs typeface="Arial"/>
              </a:rPr>
              <a:t>АД</a:t>
            </a:r>
            <a:r>
              <a:rPr dirty="0" sz="2550" spc="-130">
                <a:latin typeface="Arial"/>
                <a:cs typeface="Arial"/>
              </a:rPr>
              <a:t> </a:t>
            </a:r>
            <a:r>
              <a:rPr dirty="0" sz="2550" spc="-225">
                <a:latin typeface="Arial"/>
                <a:cs typeface="Arial"/>
              </a:rPr>
              <a:t>(&lt;120/80)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53811" y="7672585"/>
            <a:ext cx="142240" cy="3211195"/>
            <a:chOff x="3353811" y="7672585"/>
            <a:chExt cx="142240" cy="3211195"/>
          </a:xfrm>
        </p:grpSpPr>
        <p:sp>
          <p:nvSpPr>
            <p:cNvPr id="9" name="object 9"/>
            <p:cNvSpPr/>
            <p:nvPr/>
          </p:nvSpPr>
          <p:spPr>
            <a:xfrm>
              <a:off x="3424826" y="7672585"/>
              <a:ext cx="0" cy="3199130"/>
            </a:xfrm>
            <a:custGeom>
              <a:avLst/>
              <a:gdLst/>
              <a:ahLst/>
              <a:cxnLst/>
              <a:rect l="l" t="t" r="r" b="b"/>
              <a:pathLst>
                <a:path w="0" h="3199129">
                  <a:moveTo>
                    <a:pt x="0" y="0"/>
                  </a:moveTo>
                  <a:lnTo>
                    <a:pt x="0" y="319858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66404" y="10808342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617207" y="6043109"/>
            <a:ext cx="3669029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imes New Roman"/>
              <a:cs typeface="Times New Roman"/>
            </a:endParaRPr>
          </a:p>
          <a:p>
            <a:pPr marL="730250" marR="717550" indent="49530">
              <a:lnSpc>
                <a:spcPts val="2860"/>
              </a:lnSpc>
            </a:pPr>
            <a:r>
              <a:rPr dirty="0" sz="2550" spc="-204">
                <a:latin typeface="Arial"/>
                <a:cs typeface="Arial"/>
              </a:rPr>
              <a:t>Нормальное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200">
                <a:latin typeface="Arial"/>
                <a:cs typeface="Arial"/>
              </a:rPr>
              <a:t>(</a:t>
            </a:r>
            <a:r>
              <a:rPr dirty="0" sz="2550" spc="-300">
                <a:latin typeface="Arial"/>
                <a:cs typeface="Arial"/>
              </a:rPr>
              <a:t>12</a:t>
            </a:r>
            <a:r>
              <a:rPr dirty="0" sz="2550" spc="-225">
                <a:latin typeface="Arial"/>
                <a:cs typeface="Arial"/>
              </a:rPr>
              <a:t>0</a:t>
            </a:r>
            <a:r>
              <a:rPr dirty="0" sz="2550" spc="-835">
                <a:latin typeface="Arial"/>
                <a:cs typeface="Arial"/>
              </a:rPr>
              <a:t>—</a:t>
            </a:r>
            <a:r>
              <a:rPr dirty="0" sz="2550" spc="-445">
                <a:latin typeface="Arial"/>
                <a:cs typeface="Arial"/>
              </a:rPr>
              <a:t>1</a:t>
            </a:r>
            <a:r>
              <a:rPr dirty="0" sz="2550" spc="-425">
                <a:latin typeface="Arial"/>
                <a:cs typeface="Arial"/>
              </a:rPr>
              <a:t>2</a:t>
            </a:r>
            <a:r>
              <a:rPr dirty="0" sz="2550" spc="-320">
                <a:latin typeface="Arial"/>
                <a:cs typeface="Arial"/>
              </a:rPr>
              <a:t>9</a:t>
            </a:r>
            <a:r>
              <a:rPr dirty="0" sz="2550" spc="-45">
                <a:latin typeface="Arial"/>
                <a:cs typeface="Arial"/>
              </a:rPr>
              <a:t>/</a:t>
            </a:r>
            <a:r>
              <a:rPr dirty="0" sz="2550" spc="-15">
                <a:latin typeface="Arial"/>
                <a:cs typeface="Arial"/>
              </a:rPr>
              <a:t>8</a:t>
            </a:r>
            <a:r>
              <a:rPr dirty="0" sz="2550" spc="55">
                <a:latin typeface="Arial"/>
                <a:cs typeface="Arial"/>
              </a:rPr>
              <a:t>0</a:t>
            </a:r>
            <a:r>
              <a:rPr dirty="0" sz="2550" spc="-710">
                <a:latin typeface="Arial"/>
                <a:cs typeface="Arial"/>
              </a:rPr>
              <a:t>—</a:t>
            </a:r>
            <a:r>
              <a:rPr dirty="0" sz="2550" spc="-160">
                <a:latin typeface="Arial"/>
                <a:cs typeface="Arial"/>
              </a:rPr>
              <a:t>8</a:t>
            </a:r>
            <a:r>
              <a:rPr dirty="0" sz="2550" spc="-250">
                <a:latin typeface="Arial"/>
                <a:cs typeface="Arial"/>
              </a:rPr>
              <a:t>4</a:t>
            </a:r>
            <a:r>
              <a:rPr dirty="0" sz="2550" spc="-170">
                <a:latin typeface="Arial"/>
                <a:cs typeface="Arial"/>
              </a:rPr>
              <a:t>)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80510" y="7672585"/>
            <a:ext cx="142240" cy="3211195"/>
            <a:chOff x="7380510" y="7672585"/>
            <a:chExt cx="142240" cy="3211195"/>
          </a:xfrm>
        </p:grpSpPr>
        <p:sp>
          <p:nvSpPr>
            <p:cNvPr id="13" name="object 13"/>
            <p:cNvSpPr/>
            <p:nvPr/>
          </p:nvSpPr>
          <p:spPr>
            <a:xfrm>
              <a:off x="7451524" y="7672585"/>
              <a:ext cx="0" cy="3199130"/>
            </a:xfrm>
            <a:custGeom>
              <a:avLst/>
              <a:gdLst/>
              <a:ahLst/>
              <a:cxnLst/>
              <a:rect l="l" t="t" r="r" b="b"/>
              <a:pathLst>
                <a:path w="0" h="3199129">
                  <a:moveTo>
                    <a:pt x="0" y="0"/>
                  </a:moveTo>
                  <a:lnTo>
                    <a:pt x="0" y="319858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393103" y="10808342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643906" y="6043109"/>
            <a:ext cx="3669029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imes New Roman"/>
              <a:cs typeface="Times New Roman"/>
            </a:endParaRPr>
          </a:p>
          <a:p>
            <a:pPr marL="738505" marR="198755" indent="-541020">
              <a:lnSpc>
                <a:spcPts val="2860"/>
              </a:lnSpc>
            </a:pPr>
            <a:r>
              <a:rPr dirty="0" sz="2550" spc="-190">
                <a:latin typeface="Arial"/>
                <a:cs typeface="Arial"/>
              </a:rPr>
              <a:t>Высокое нормальное АД  </a:t>
            </a:r>
            <a:r>
              <a:rPr dirty="0" sz="2550" spc="-300">
                <a:latin typeface="Arial"/>
                <a:cs typeface="Arial"/>
              </a:rPr>
              <a:t>(130—139/85—89)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407209" y="7672585"/>
            <a:ext cx="142240" cy="531495"/>
            <a:chOff x="11407209" y="7672585"/>
            <a:chExt cx="142240" cy="531495"/>
          </a:xfrm>
        </p:grpSpPr>
        <p:sp>
          <p:nvSpPr>
            <p:cNvPr id="17" name="object 17"/>
            <p:cNvSpPr/>
            <p:nvPr/>
          </p:nvSpPr>
          <p:spPr>
            <a:xfrm>
              <a:off x="11478223" y="7672585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w="0" h="518795">
                  <a:moveTo>
                    <a:pt x="0" y="0"/>
                  </a:moveTo>
                  <a:lnTo>
                    <a:pt x="0" y="5183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419802" y="81281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11407209" y="9142300"/>
            <a:ext cx="142240" cy="515620"/>
            <a:chOff x="11407209" y="9142300"/>
            <a:chExt cx="142240" cy="515620"/>
          </a:xfrm>
        </p:grpSpPr>
        <p:sp>
          <p:nvSpPr>
            <p:cNvPr id="20" name="object 20"/>
            <p:cNvSpPr/>
            <p:nvPr/>
          </p:nvSpPr>
          <p:spPr>
            <a:xfrm>
              <a:off x="11478223" y="9142300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w="0" h="502920">
                  <a:moveTo>
                    <a:pt x="0" y="0"/>
                  </a:moveTo>
                  <a:lnTo>
                    <a:pt x="0" y="502727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419802" y="958221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11407209" y="10285661"/>
            <a:ext cx="142240" cy="617855"/>
            <a:chOff x="11407209" y="10285661"/>
            <a:chExt cx="142240" cy="617855"/>
          </a:xfrm>
        </p:grpSpPr>
        <p:sp>
          <p:nvSpPr>
            <p:cNvPr id="23" name="object 23"/>
            <p:cNvSpPr/>
            <p:nvPr/>
          </p:nvSpPr>
          <p:spPr>
            <a:xfrm>
              <a:off x="11478223" y="10285661"/>
              <a:ext cx="0" cy="605155"/>
            </a:xfrm>
            <a:custGeom>
              <a:avLst/>
              <a:gdLst/>
              <a:ahLst/>
              <a:cxnLst/>
              <a:rect l="l" t="t" r="r" b="b"/>
              <a:pathLst>
                <a:path w="0" h="605154">
                  <a:moveTo>
                    <a:pt x="0" y="0"/>
                  </a:moveTo>
                  <a:lnTo>
                    <a:pt x="0" y="6047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419802" y="10827612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3670568" y="6043109"/>
            <a:ext cx="4132579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imes New Roman"/>
              <a:cs typeface="Times New Roman"/>
            </a:endParaRPr>
          </a:p>
          <a:p>
            <a:pPr algn="ctr" marL="1487170" marR="1475105" indent="70485">
              <a:lnSpc>
                <a:spcPts val="2860"/>
              </a:lnSpc>
            </a:pPr>
            <a:r>
              <a:rPr dirty="0" sz="2550" spc="-265">
                <a:latin typeface="Arial"/>
                <a:cs typeface="Arial"/>
              </a:rPr>
              <a:t>АГ    </a:t>
            </a:r>
            <a:r>
              <a:rPr dirty="0" sz="2550" spc="-200">
                <a:latin typeface="Arial"/>
                <a:cs typeface="Arial"/>
              </a:rPr>
              <a:t>(</a:t>
            </a:r>
            <a:r>
              <a:rPr dirty="0" sz="2550" spc="-370">
                <a:latin typeface="Arial"/>
                <a:cs typeface="Arial"/>
              </a:rPr>
              <a:t>≥</a:t>
            </a:r>
            <a:r>
              <a:rPr dirty="0" sz="2550" spc="-680">
                <a:latin typeface="Arial"/>
                <a:cs typeface="Arial"/>
              </a:rPr>
              <a:t>1</a:t>
            </a:r>
            <a:r>
              <a:rPr dirty="0" sz="2550" spc="-195">
                <a:latin typeface="Arial"/>
                <a:cs typeface="Arial"/>
              </a:rPr>
              <a:t>4</a:t>
            </a:r>
            <a:r>
              <a:rPr dirty="0" sz="2550" spc="-5">
                <a:latin typeface="Arial"/>
                <a:cs typeface="Arial"/>
              </a:rPr>
              <a:t>0</a:t>
            </a:r>
            <a:r>
              <a:rPr dirty="0" sz="2550" spc="30">
                <a:latin typeface="Arial"/>
                <a:cs typeface="Arial"/>
              </a:rPr>
              <a:t>/</a:t>
            </a:r>
            <a:r>
              <a:rPr dirty="0" sz="2550" spc="-165">
                <a:latin typeface="Arial"/>
                <a:cs typeface="Arial"/>
              </a:rPr>
              <a:t>9</a:t>
            </a:r>
            <a:r>
              <a:rPr dirty="0" sz="2550" spc="-40">
                <a:latin typeface="Arial"/>
                <a:cs typeface="Arial"/>
              </a:rPr>
              <a:t>0</a:t>
            </a:r>
            <a:r>
              <a:rPr dirty="0" sz="2550" spc="-170">
                <a:latin typeface="Arial"/>
                <a:cs typeface="Arial"/>
              </a:rPr>
              <a:t>)</a:t>
            </a:r>
            <a:endParaRPr sz="25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483563" y="8335122"/>
            <a:ext cx="51117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2550" spc="-210">
                <a:solidFill>
                  <a:srgbClr val="4C4C4C"/>
                </a:solidFill>
                <a:latin typeface="Arial"/>
                <a:cs typeface="Arial"/>
              </a:rPr>
              <a:t>ли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665665" y="7672585"/>
            <a:ext cx="142240" cy="531495"/>
            <a:chOff x="15665665" y="7672585"/>
            <a:chExt cx="142240" cy="531495"/>
          </a:xfrm>
        </p:grpSpPr>
        <p:sp>
          <p:nvSpPr>
            <p:cNvPr id="28" name="object 28"/>
            <p:cNvSpPr/>
            <p:nvPr/>
          </p:nvSpPr>
          <p:spPr>
            <a:xfrm>
              <a:off x="15736655" y="7672585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w="0" h="518795">
                  <a:moveTo>
                    <a:pt x="0" y="0"/>
                  </a:moveTo>
                  <a:lnTo>
                    <a:pt x="0" y="5183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678258" y="81281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14362714" y="8607807"/>
            <a:ext cx="844550" cy="2278380"/>
            <a:chOff x="14362714" y="8607807"/>
            <a:chExt cx="844550" cy="2278380"/>
          </a:xfrm>
        </p:grpSpPr>
        <p:sp>
          <p:nvSpPr>
            <p:cNvPr id="31" name="object 31"/>
            <p:cNvSpPr/>
            <p:nvPr/>
          </p:nvSpPr>
          <p:spPr>
            <a:xfrm>
              <a:off x="14433679" y="8620400"/>
              <a:ext cx="761365" cy="2253615"/>
            </a:xfrm>
            <a:custGeom>
              <a:avLst/>
              <a:gdLst/>
              <a:ahLst/>
              <a:cxnLst/>
              <a:rect l="l" t="t" r="r" b="b"/>
              <a:pathLst>
                <a:path w="761365" h="2253615">
                  <a:moveTo>
                    <a:pt x="760964" y="0"/>
                  </a:moveTo>
                  <a:lnTo>
                    <a:pt x="0" y="0"/>
                  </a:lnTo>
                  <a:lnTo>
                    <a:pt x="0" y="225310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4375306" y="1081069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16266075" y="8607807"/>
            <a:ext cx="844550" cy="2278380"/>
            <a:chOff x="16266075" y="8607807"/>
            <a:chExt cx="844550" cy="2278380"/>
          </a:xfrm>
        </p:grpSpPr>
        <p:sp>
          <p:nvSpPr>
            <p:cNvPr id="34" name="object 34"/>
            <p:cNvSpPr/>
            <p:nvPr/>
          </p:nvSpPr>
          <p:spPr>
            <a:xfrm>
              <a:off x="16278668" y="8620400"/>
              <a:ext cx="761365" cy="2253615"/>
            </a:xfrm>
            <a:custGeom>
              <a:avLst/>
              <a:gdLst/>
              <a:ahLst/>
              <a:cxnLst/>
              <a:rect l="l" t="t" r="r" b="b"/>
              <a:pathLst>
                <a:path w="761365" h="2253615">
                  <a:moveTo>
                    <a:pt x="0" y="0"/>
                  </a:moveTo>
                  <a:lnTo>
                    <a:pt x="760951" y="0"/>
                  </a:lnTo>
                  <a:lnTo>
                    <a:pt x="760951" y="225310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981186" y="1081069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0" y="0"/>
                  </a:moveTo>
                  <a:lnTo>
                    <a:pt x="58409" y="62811"/>
                  </a:lnTo>
                  <a:lnTo>
                    <a:pt x="116805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9643906" y="8245870"/>
            <a:ext cx="3669029" cy="890269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marL="658495" marR="509270" indent="463550">
              <a:lnSpc>
                <a:spcPts val="2860"/>
              </a:lnSpc>
              <a:spcBef>
                <a:spcPts val="690"/>
              </a:spcBef>
            </a:pPr>
            <a:r>
              <a:rPr dirty="0" sz="2550" spc="-175">
                <a:latin typeface="Arial"/>
                <a:cs typeface="Arial"/>
              </a:rPr>
              <a:t>Исключить  </a:t>
            </a:r>
            <a:r>
              <a:rPr dirty="0" sz="2550" spc="-165">
                <a:latin typeface="Arial"/>
                <a:cs typeface="Arial"/>
              </a:rPr>
              <a:t>маскированную</a:t>
            </a:r>
            <a:r>
              <a:rPr dirty="0" sz="2550" spc="-200">
                <a:latin typeface="Arial"/>
                <a:cs typeface="Arial"/>
              </a:rPr>
              <a:t> </a:t>
            </a:r>
            <a:r>
              <a:rPr dirty="0" sz="2550" spc="-285">
                <a:latin typeface="Arial"/>
                <a:cs typeface="Arial"/>
              </a:rPr>
              <a:t>АГ</a:t>
            </a:r>
            <a:endParaRPr sz="25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630199" y="10979020"/>
            <a:ext cx="2067560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 marL="577215" marR="288925" indent="-271145">
              <a:lnSpc>
                <a:spcPts val="2860"/>
              </a:lnSpc>
              <a:spcBef>
                <a:spcPts val="720"/>
              </a:spcBef>
            </a:pPr>
            <a:r>
              <a:rPr dirty="0" sz="2550" spc="-250">
                <a:latin typeface="Arial"/>
                <a:cs typeface="Arial"/>
              </a:rPr>
              <a:t>П</a:t>
            </a:r>
            <a:r>
              <a:rPr dirty="0" sz="2550" spc="-210">
                <a:latin typeface="Arial"/>
                <a:cs typeface="Arial"/>
              </a:rPr>
              <a:t>ов</a:t>
            </a:r>
            <a:r>
              <a:rPr dirty="0" sz="2550" spc="-195">
                <a:latin typeface="Arial"/>
                <a:cs typeface="Arial"/>
              </a:rPr>
              <a:t>т</a:t>
            </a:r>
            <a:r>
              <a:rPr dirty="0" sz="2550" spc="-185">
                <a:latin typeface="Arial"/>
                <a:cs typeface="Arial"/>
              </a:rPr>
              <a:t>о</a:t>
            </a:r>
            <a:r>
              <a:rPr dirty="0" sz="2550" spc="-100">
                <a:latin typeface="Arial"/>
                <a:cs typeface="Arial"/>
              </a:rPr>
              <a:t>р</a:t>
            </a:r>
            <a:r>
              <a:rPr dirty="0" sz="2550" spc="-120">
                <a:latin typeface="Arial"/>
                <a:cs typeface="Arial"/>
              </a:rPr>
              <a:t>н</a:t>
            </a:r>
            <a:r>
              <a:rPr dirty="0" sz="2550" spc="-190">
                <a:latin typeface="Arial"/>
                <a:cs typeface="Arial"/>
              </a:rPr>
              <a:t>ые  </a:t>
            </a:r>
            <a:r>
              <a:rPr dirty="0" sz="2550" spc="-195">
                <a:latin typeface="Arial"/>
                <a:cs typeface="Arial"/>
              </a:rPr>
              <a:t>визиты</a:t>
            </a:r>
            <a:endParaRPr sz="2550">
              <a:latin typeface="Arial"/>
              <a:cs typeface="Arial"/>
            </a:endParaRPr>
          </a:p>
          <a:p>
            <a:pPr marL="296545">
              <a:lnSpc>
                <a:spcPts val="2690"/>
              </a:lnSpc>
            </a:pPr>
            <a:r>
              <a:rPr dirty="0" sz="2550" spc="-215">
                <a:latin typeface="Arial"/>
                <a:cs typeface="Arial"/>
              </a:rPr>
              <a:t>для</a:t>
            </a:r>
            <a:r>
              <a:rPr dirty="0" sz="2550" spc="-175">
                <a:latin typeface="Arial"/>
                <a:cs typeface="Arial"/>
              </a:rPr>
              <a:t> </a:t>
            </a:r>
            <a:r>
              <a:rPr dirty="0" sz="2550" spc="-140">
                <a:latin typeface="Arial"/>
                <a:cs typeface="Arial"/>
              </a:rPr>
              <a:t>оценки</a:t>
            </a:r>
            <a:endParaRPr sz="2550">
              <a:latin typeface="Arial"/>
              <a:cs typeface="Arial"/>
            </a:endParaRPr>
          </a:p>
          <a:p>
            <a:pPr marL="147320">
              <a:lnSpc>
                <a:spcPts val="2960"/>
              </a:lnSpc>
            </a:pPr>
            <a:r>
              <a:rPr dirty="0" sz="2550" spc="-145">
                <a:latin typeface="Arial"/>
                <a:cs typeface="Arial"/>
              </a:rPr>
              <a:t>офисного</a:t>
            </a:r>
            <a:r>
              <a:rPr dirty="0" sz="2550" spc="-180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</a:t>
            </a:r>
            <a:endParaRPr sz="25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43906" y="9738099"/>
            <a:ext cx="3669029" cy="541655"/>
          </a:xfrm>
          <a:prstGeom prst="rect">
            <a:avLst/>
          </a:prstGeom>
          <a:solidFill>
            <a:srgbClr val="C5D5D0"/>
          </a:solidFill>
          <a:ln w="12598">
            <a:solidFill>
              <a:srgbClr val="000000"/>
            </a:solidFill>
          </a:ln>
        </p:spPr>
        <p:txBody>
          <a:bodyPr wrap="square" lIns="0" tIns="60960" rIns="0" bIns="0" rtlCol="0" vert="horz">
            <a:spAutoFit/>
          </a:bodyPr>
          <a:lstStyle/>
          <a:p>
            <a:pPr marL="688340">
              <a:lnSpc>
                <a:spcPct val="100000"/>
              </a:lnSpc>
              <a:spcBef>
                <a:spcPts val="480"/>
              </a:spcBef>
            </a:pPr>
            <a:r>
              <a:rPr dirty="0" sz="2550" spc="-200">
                <a:latin typeface="Arial"/>
                <a:cs typeface="Arial"/>
              </a:rPr>
              <a:t>ДМАД </a:t>
            </a:r>
            <a:r>
              <a:rPr dirty="0" sz="2550" spc="-170">
                <a:latin typeface="Arial"/>
                <a:cs typeface="Arial"/>
              </a:rPr>
              <a:t>или</a:t>
            </a:r>
            <a:r>
              <a:rPr dirty="0" sz="2550" spc="-120">
                <a:latin typeface="Arial"/>
                <a:cs typeface="Arial"/>
              </a:rPr>
              <a:t> </a:t>
            </a:r>
            <a:r>
              <a:rPr dirty="0" sz="2550" spc="-210">
                <a:latin typeface="Arial"/>
                <a:cs typeface="Arial"/>
              </a:rPr>
              <a:t>СМАД</a:t>
            </a:r>
            <a:endParaRPr sz="25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43906" y="10983862"/>
            <a:ext cx="3669029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273050" rIns="0" bIns="0" rtlCol="0" vert="horz">
            <a:spAutoFit/>
          </a:bodyPr>
          <a:lstStyle/>
          <a:p>
            <a:pPr marL="1302385" marR="988060" indent="-314960">
              <a:lnSpc>
                <a:spcPts val="2860"/>
              </a:lnSpc>
              <a:spcBef>
                <a:spcPts val="2150"/>
              </a:spcBef>
            </a:pPr>
            <a:r>
              <a:rPr dirty="0" sz="2550" spc="-190">
                <a:latin typeface="Arial"/>
                <a:cs typeface="Arial"/>
              </a:rPr>
              <a:t>Контроль</a:t>
            </a:r>
            <a:r>
              <a:rPr dirty="0" sz="2550" spc="-225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155">
                <a:latin typeface="Arial"/>
                <a:cs typeface="Arial"/>
              </a:rPr>
              <a:t>не</a:t>
            </a:r>
            <a:r>
              <a:rPr dirty="0" sz="2550" spc="-175">
                <a:latin typeface="Arial"/>
                <a:cs typeface="Arial"/>
              </a:rPr>
              <a:t> </a:t>
            </a:r>
            <a:r>
              <a:rPr dirty="0" sz="2550" spc="-220">
                <a:latin typeface="Arial"/>
                <a:cs typeface="Arial"/>
              </a:rPr>
              <a:t>реже,</a:t>
            </a:r>
            <a:endParaRPr sz="2550">
              <a:latin typeface="Arial"/>
              <a:cs typeface="Arial"/>
            </a:endParaRPr>
          </a:p>
          <a:p>
            <a:pPr marL="922655">
              <a:lnSpc>
                <a:spcPts val="2790"/>
              </a:lnSpc>
            </a:pPr>
            <a:r>
              <a:rPr dirty="0" sz="2550" spc="-180">
                <a:latin typeface="Arial"/>
                <a:cs typeface="Arial"/>
              </a:rPr>
              <a:t>чем</a:t>
            </a:r>
            <a:r>
              <a:rPr dirty="0" sz="2550" spc="-165">
                <a:latin typeface="Arial"/>
                <a:cs typeface="Arial"/>
              </a:rPr>
              <a:t> </a:t>
            </a:r>
            <a:r>
              <a:rPr dirty="0" sz="2550" spc="-175">
                <a:latin typeface="Arial"/>
                <a:cs typeface="Arial"/>
              </a:rPr>
              <a:t>ежегодно</a:t>
            </a:r>
            <a:endParaRPr sz="25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17207" y="10983862"/>
            <a:ext cx="3669029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273050" rIns="0" bIns="0" rtlCol="0" vert="horz">
            <a:spAutoFit/>
          </a:bodyPr>
          <a:lstStyle/>
          <a:p>
            <a:pPr algn="ctr" marL="988060" marR="988060">
              <a:lnSpc>
                <a:spcPts val="2860"/>
              </a:lnSpc>
              <a:spcBef>
                <a:spcPts val="2150"/>
              </a:spcBef>
            </a:pPr>
            <a:r>
              <a:rPr dirty="0" sz="2550" spc="-190">
                <a:latin typeface="Arial"/>
                <a:cs typeface="Arial"/>
              </a:rPr>
              <a:t>Контроль</a:t>
            </a:r>
            <a:r>
              <a:rPr dirty="0" sz="2550" spc="-229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155">
                <a:latin typeface="Arial"/>
                <a:cs typeface="Arial"/>
              </a:rPr>
              <a:t>не</a:t>
            </a:r>
            <a:r>
              <a:rPr dirty="0" sz="2550" spc="-175">
                <a:latin typeface="Arial"/>
                <a:cs typeface="Arial"/>
              </a:rPr>
              <a:t> </a:t>
            </a:r>
            <a:r>
              <a:rPr dirty="0" sz="2550" spc="-220">
                <a:latin typeface="Arial"/>
                <a:cs typeface="Arial"/>
              </a:rPr>
              <a:t>реже,</a:t>
            </a:r>
            <a:endParaRPr sz="2550">
              <a:latin typeface="Arial"/>
              <a:cs typeface="Arial"/>
            </a:endParaRPr>
          </a:p>
          <a:p>
            <a:pPr algn="ctr">
              <a:lnSpc>
                <a:spcPts val="2790"/>
              </a:lnSpc>
            </a:pPr>
            <a:r>
              <a:rPr dirty="0" sz="2550" spc="-180">
                <a:latin typeface="Arial"/>
                <a:cs typeface="Arial"/>
              </a:rPr>
              <a:t>чем </a:t>
            </a:r>
            <a:r>
              <a:rPr dirty="0" sz="2550" spc="-190">
                <a:latin typeface="Arial"/>
                <a:cs typeface="Arial"/>
              </a:rPr>
              <a:t>каждые </a:t>
            </a:r>
            <a:r>
              <a:rPr dirty="0" sz="2550" spc="-170">
                <a:latin typeface="Arial"/>
                <a:cs typeface="Arial"/>
              </a:rPr>
              <a:t>3</a:t>
            </a:r>
            <a:r>
              <a:rPr dirty="0" sz="2550" spc="-110">
                <a:latin typeface="Arial"/>
                <a:cs typeface="Arial"/>
              </a:rPr>
              <a:t> </a:t>
            </a:r>
            <a:r>
              <a:rPr dirty="0" sz="2550" spc="-170">
                <a:latin typeface="Arial"/>
                <a:cs typeface="Arial"/>
              </a:rPr>
              <a:t>года</a:t>
            </a:r>
            <a:endParaRPr sz="2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15038" y="10983862"/>
            <a:ext cx="3944620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273050" rIns="0" bIns="0" rtlCol="0" vert="horz">
            <a:spAutoFit/>
          </a:bodyPr>
          <a:lstStyle/>
          <a:p>
            <a:pPr algn="ctr" marL="1125855" marR="1125855">
              <a:lnSpc>
                <a:spcPts val="2860"/>
              </a:lnSpc>
              <a:spcBef>
                <a:spcPts val="2150"/>
              </a:spcBef>
            </a:pPr>
            <a:r>
              <a:rPr dirty="0" sz="2550" spc="-190">
                <a:latin typeface="Arial"/>
                <a:cs typeface="Arial"/>
              </a:rPr>
              <a:t>Контроль</a:t>
            </a:r>
            <a:r>
              <a:rPr dirty="0" sz="2550" spc="-229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155">
                <a:latin typeface="Arial"/>
                <a:cs typeface="Arial"/>
              </a:rPr>
              <a:t>не</a:t>
            </a:r>
            <a:r>
              <a:rPr dirty="0" sz="2550" spc="-175">
                <a:latin typeface="Arial"/>
                <a:cs typeface="Arial"/>
              </a:rPr>
              <a:t> </a:t>
            </a:r>
            <a:r>
              <a:rPr dirty="0" sz="2550" spc="-220">
                <a:latin typeface="Arial"/>
                <a:cs typeface="Arial"/>
              </a:rPr>
              <a:t>реже,</a:t>
            </a:r>
            <a:endParaRPr sz="2550">
              <a:latin typeface="Arial"/>
              <a:cs typeface="Arial"/>
            </a:endParaRPr>
          </a:p>
          <a:p>
            <a:pPr algn="ctr" marL="2540">
              <a:lnSpc>
                <a:spcPts val="2790"/>
              </a:lnSpc>
            </a:pPr>
            <a:r>
              <a:rPr dirty="0" sz="2550" spc="-180">
                <a:latin typeface="Arial"/>
                <a:cs typeface="Arial"/>
              </a:rPr>
              <a:t>чем </a:t>
            </a:r>
            <a:r>
              <a:rPr dirty="0" sz="2550" spc="-190">
                <a:latin typeface="Arial"/>
                <a:cs typeface="Arial"/>
              </a:rPr>
              <a:t>каждые </a:t>
            </a:r>
            <a:r>
              <a:rPr dirty="0" sz="2550" spc="-130">
                <a:latin typeface="Arial"/>
                <a:cs typeface="Arial"/>
              </a:rPr>
              <a:t>5</a:t>
            </a:r>
            <a:r>
              <a:rPr dirty="0" sz="2550" spc="-110">
                <a:latin typeface="Arial"/>
                <a:cs typeface="Arial"/>
              </a:rPr>
              <a:t> </a:t>
            </a:r>
            <a:r>
              <a:rPr dirty="0" sz="2550" spc="-229">
                <a:latin typeface="Arial"/>
                <a:cs typeface="Arial"/>
              </a:rPr>
              <a:t>лет</a:t>
            </a:r>
            <a:endParaRPr sz="25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995831" y="10983862"/>
            <a:ext cx="1807210" cy="1623695"/>
          </a:xfrm>
          <a:prstGeom prst="rect">
            <a:avLst/>
          </a:prstGeom>
          <a:solidFill>
            <a:srgbClr val="59BE8E"/>
          </a:solidFill>
          <a:ln w="12598">
            <a:solidFill>
              <a:srgbClr val="000000"/>
            </a:solidFill>
          </a:ln>
        </p:spPr>
        <p:txBody>
          <a:bodyPr wrap="square" lIns="0" tIns="239395" rIns="0" bIns="0" rtlCol="0" vert="horz">
            <a:spAutoFit/>
          </a:bodyPr>
          <a:lstStyle/>
          <a:p>
            <a:pPr algn="ctr">
              <a:lnSpc>
                <a:spcPts val="2960"/>
              </a:lnSpc>
              <a:spcBef>
                <a:spcPts val="1885"/>
              </a:spcBef>
            </a:pPr>
            <a:r>
              <a:rPr dirty="0" sz="2550" spc="-200">
                <a:latin typeface="Arial"/>
                <a:cs typeface="Arial"/>
              </a:rPr>
              <a:t>ДМАД</a:t>
            </a:r>
            <a:endParaRPr sz="2550">
              <a:latin typeface="Arial"/>
              <a:cs typeface="Arial"/>
            </a:endParaRPr>
          </a:p>
          <a:p>
            <a:pPr algn="ctr" marL="478155" marR="485775" indent="19685">
              <a:lnSpc>
                <a:spcPts val="2860"/>
              </a:lnSpc>
              <a:spcBef>
                <a:spcPts val="160"/>
              </a:spcBef>
            </a:pPr>
            <a:r>
              <a:rPr dirty="0" sz="2550" spc="-175">
                <a:latin typeface="Arial"/>
                <a:cs typeface="Arial"/>
              </a:rPr>
              <a:t>или  </a:t>
            </a:r>
            <a:r>
              <a:rPr dirty="0" sz="2550" spc="-265">
                <a:latin typeface="Arial"/>
                <a:cs typeface="Arial"/>
              </a:rPr>
              <a:t>С</a:t>
            </a:r>
            <a:r>
              <a:rPr dirty="0" sz="2550" spc="-195">
                <a:latin typeface="Arial"/>
                <a:cs typeface="Arial"/>
              </a:rPr>
              <a:t>М</a:t>
            </a:r>
            <a:r>
              <a:rPr dirty="0" sz="2550" spc="-204">
                <a:latin typeface="Arial"/>
                <a:cs typeface="Arial"/>
              </a:rPr>
              <a:t>А</a:t>
            </a:r>
            <a:r>
              <a:rPr dirty="0" sz="2550" spc="-170">
                <a:latin typeface="Arial"/>
                <a:cs typeface="Arial"/>
              </a:rPr>
              <a:t>Д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132935">
              <a:lnSpc>
                <a:spcPct val="100000"/>
              </a:lnSpc>
              <a:spcBef>
                <a:spcPts val="135"/>
              </a:spcBef>
            </a:pPr>
            <a:r>
              <a:rPr dirty="0" spc="-1839"/>
              <a:t>1</a:t>
            </a:r>
            <a:r>
              <a:rPr dirty="0" spc="-735"/>
              <a:t>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553593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Рутинное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обследование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</a:t>
            </a:r>
            <a:r>
              <a:rPr dirty="0" sz="4100" spc="-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4992929"/>
          <a:ext cx="13103860" cy="7620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89890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Гемоглобин </a:t>
                      </a:r>
                      <a:r>
                        <a:rPr dirty="0" sz="2850" spc="-1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и/или</a:t>
                      </a:r>
                      <a:r>
                        <a:rPr dirty="0" sz="2850" spc="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гематокрит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85">
                          <a:latin typeface="Arial"/>
                          <a:cs typeface="Arial"/>
                        </a:rPr>
                        <a:t>Глюкоза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гликозилированный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гемоглобин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0">
                          <a:latin typeface="Arial"/>
                          <a:cs typeface="Arial"/>
                        </a:rPr>
                        <a:t>Липиды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крови: </a:t>
                      </a:r>
                      <a:r>
                        <a:rPr dirty="0" sz="2850" spc="-409">
                          <a:latin typeface="Arial"/>
                          <a:cs typeface="Arial"/>
                        </a:rPr>
                        <a:t>ОХС,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ХС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ЛНП,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ХС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ЛВП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Триглицериды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Калий,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натрий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Мочевая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кислота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Креатинин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расчетная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Показатели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функции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печени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426084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Анализ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мочи: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микроскопия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осадка,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качественная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протеинурии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тест-полоской,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отношение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альбумин–креатинин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разовой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порции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мочи</a:t>
                      </a:r>
                      <a:r>
                        <a:rPr dirty="0" sz="28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(оптимально)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ЭКГ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475"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2850" spc="-3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отведениях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181195">
              <a:lnSpc>
                <a:spcPct val="100000"/>
              </a:lnSpc>
              <a:spcBef>
                <a:spcPts val="135"/>
              </a:spcBef>
            </a:pPr>
            <a:r>
              <a:rPr dirty="0" spc="-1889"/>
              <a:t>1</a:t>
            </a:r>
            <a:r>
              <a:rPr dirty="0" spc="-1065"/>
              <a:t>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738949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Обследование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445" b="1">
                <a:solidFill>
                  <a:srgbClr val="333333"/>
                </a:solidFill>
                <a:latin typeface="Arial"/>
                <a:cs typeface="Arial"/>
              </a:rPr>
              <a:t>выявления 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поражения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органов-мишеней</a:t>
            </a:r>
            <a:r>
              <a:rPr dirty="0" sz="4100" spc="-1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7127682"/>
          <a:ext cx="17567910" cy="5485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57140"/>
                <a:gridCol w="12496800"/>
              </a:tblGrid>
              <a:tr h="841546">
                <a:tc>
                  <a:txBody>
                    <a:bodyPr/>
                    <a:lstStyle/>
                    <a:p>
                      <a:pPr marL="121920" marR="1794510">
                        <a:lnSpc>
                          <a:spcPct val="78600"/>
                        </a:lnSpc>
                        <a:spcBef>
                          <a:spcPts val="855"/>
                        </a:spcBef>
                      </a:pP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Первичные </a:t>
                      </a:r>
                      <a:r>
                        <a:rPr dirty="0" sz="2850" spc="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тесты  </a:t>
                      </a:r>
                      <a:r>
                        <a:rPr dirty="0" sz="2850" spc="-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для </a:t>
                      </a:r>
                      <a:r>
                        <a:rPr dirty="0" sz="2850" spc="-7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выявления</a:t>
                      </a:r>
                      <a:r>
                        <a:rPr dirty="0" sz="2850" spc="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10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ПОМ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0858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Показание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850" spc="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интерпретация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698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ЭКГ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475"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2850" spc="-3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отведениях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5024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130">
                          <a:latin typeface="Arial"/>
                          <a:cs typeface="Arial"/>
                        </a:rPr>
                        <a:t>Скрининг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340">
                          <a:latin typeface="Arial"/>
                          <a:cs typeface="Arial"/>
                        </a:rPr>
                        <a:t>ГЛЖ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других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возможных аномалий,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а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также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доку-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ментирования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сердечного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ритма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аритмий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44640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Отношение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альбумин–креати-  </a:t>
                      </a:r>
                      <a:r>
                        <a:rPr dirty="0" sz="2850" spc="-135">
                          <a:latin typeface="Arial"/>
                          <a:cs typeface="Arial"/>
                        </a:rPr>
                        <a:t>нин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разовой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порции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мочи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альбуминурии,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что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указывает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возможное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поражение</a:t>
                      </a:r>
                      <a:r>
                        <a:rPr dirty="0" sz="2850" spc="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почек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Креатинин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расчетная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почек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38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65">
                          <a:latin typeface="Arial"/>
                          <a:cs typeface="Arial"/>
                        </a:rPr>
                        <a:t>Фундоскопия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7462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гипертонической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ретинопатии,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особенно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больных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50">
                          <a:latin typeface="Arial"/>
                          <a:cs typeface="Arial"/>
                        </a:rPr>
                        <a:t>2-й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3-й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степеней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21810" y="708850"/>
            <a:ext cx="58483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760"/>
              <a:t>1</a:t>
            </a:r>
            <a:r>
              <a:rPr dirty="0" spc="-844"/>
              <a:t>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738949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Обследование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445" b="1">
                <a:solidFill>
                  <a:srgbClr val="333333"/>
                </a:solidFill>
                <a:latin typeface="Arial"/>
                <a:cs typeface="Arial"/>
              </a:rPr>
              <a:t>выявления 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поражения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органов-мишеней</a:t>
            </a:r>
            <a:r>
              <a:rPr dirty="0" sz="4100" spc="-1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5761735"/>
          <a:ext cx="17567910" cy="685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4715"/>
                <a:gridCol w="14118590"/>
              </a:tblGrid>
              <a:tr h="500056"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Показание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850" spc="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интерпретация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00056"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Детальное </a:t>
                      </a:r>
                      <a:r>
                        <a:rPr dirty="0" sz="28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обследование </a:t>
                      </a:r>
                      <a:r>
                        <a:rPr dirty="0" sz="2850" spc="-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для </a:t>
                      </a:r>
                      <a:r>
                        <a:rPr dirty="0" sz="2850" spc="-7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выявления</a:t>
                      </a:r>
                      <a:r>
                        <a:rPr dirty="0" sz="2850" spc="1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10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ПОМ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587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Эхокардиография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858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структуры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функции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сердца,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если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эта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информация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может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повлиять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выбор 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тактики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лечения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40">
                          <a:latin typeface="Arial"/>
                          <a:cs typeface="Arial"/>
                        </a:rPr>
                        <a:t>УЗИ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сонных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74358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наличия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атеросклеротических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бляшек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стенозов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сонных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артерий, 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осо-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бенно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340">
                          <a:latin typeface="Arial"/>
                          <a:cs typeface="Arial"/>
                        </a:rPr>
                        <a:t>ЦВБ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признаками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 сосудов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других</a:t>
                      </a:r>
                      <a:r>
                        <a:rPr dirty="0" sz="2850" spc="-5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локализаций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3524859">
                <a:tc>
                  <a:txBody>
                    <a:bodyPr/>
                    <a:lstStyle/>
                    <a:p>
                      <a:pPr marL="121920">
                        <a:lnSpc>
                          <a:spcPts val="3345"/>
                        </a:lnSpc>
                        <a:spcBef>
                          <a:spcPts val="1085"/>
                        </a:spcBef>
                      </a:pPr>
                      <a:r>
                        <a:rPr dirty="0" sz="2850" spc="-254">
                          <a:latin typeface="Arial"/>
                          <a:cs typeface="Arial"/>
                        </a:rPr>
                        <a:t>Ультразвуковое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626745">
                        <a:lnSpc>
                          <a:spcPts val="3270"/>
                        </a:lnSpc>
                        <a:spcBef>
                          <a:spcPts val="160"/>
                        </a:spcBef>
                      </a:pP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допплеровское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исследование 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брюшной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полости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4071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50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размеров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структуры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почек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(например,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рубцовые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изменения)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исключения 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обструктивного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мочевыводящих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путей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как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причины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 spc="-4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4515" indent="-443230">
                        <a:lnSpc>
                          <a:spcPct val="100000"/>
                        </a:lnSpc>
                        <a:spcBef>
                          <a:spcPts val="525"/>
                        </a:spcBef>
                        <a:buChar char="—"/>
                        <a:tabLst>
                          <a:tab pos="564515" algn="l"/>
                          <a:tab pos="565150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Оценить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состояние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брюшной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аорты,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исключить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аневризму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поражение</a:t>
                      </a:r>
                      <a:r>
                        <a:rPr dirty="0" sz="28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сосудов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151765">
                        <a:lnSpc>
                          <a:spcPts val="3270"/>
                        </a:lnSpc>
                        <a:spcBef>
                          <a:spcPts val="850"/>
                        </a:spcBef>
                        <a:buChar char="—"/>
                        <a:tabLst>
                          <a:tab pos="564515" algn="l"/>
                          <a:tab pos="565150" algn="l"/>
                        </a:tabLst>
                      </a:pPr>
                      <a:r>
                        <a:rPr dirty="0" sz="2850" spc="-245">
                          <a:latin typeface="Arial"/>
                          <a:cs typeface="Arial"/>
                        </a:rPr>
                        <a:t>Обследовать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надпочечники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исключения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аденомы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феохромоцитомы (для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тщатель-  </a:t>
                      </a:r>
                      <a:r>
                        <a:rPr dirty="0" sz="2850" spc="-135">
                          <a:latin typeface="Arial"/>
                          <a:cs typeface="Arial"/>
                        </a:rPr>
                        <a:t>ного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обследования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предпочтительно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выполнить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КТ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МРТ);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258445">
                        <a:lnSpc>
                          <a:spcPts val="3270"/>
                        </a:lnSpc>
                        <a:spcBef>
                          <a:spcPts val="755"/>
                        </a:spcBef>
                        <a:buChar char="—"/>
                        <a:tabLst>
                          <a:tab pos="564515" algn="l"/>
                          <a:tab pos="565150" algn="l"/>
                        </a:tabLst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Допплеровское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исследование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почечных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исключения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реноваскулярных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забо- 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леваний,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особенно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выявлении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асимметрии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размеров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почек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20101" y="708850"/>
            <a:ext cx="58166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315"/>
              <a:t>19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738949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Обследование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445" b="1">
                <a:solidFill>
                  <a:srgbClr val="333333"/>
                </a:solidFill>
                <a:latin typeface="Arial"/>
                <a:cs typeface="Arial"/>
              </a:rPr>
              <a:t>выявления 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поражения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органов-мишеней</a:t>
            </a:r>
            <a:r>
              <a:rPr dirty="0" sz="4100" spc="-1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③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5734513"/>
          <a:ext cx="17627600" cy="4815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7575"/>
                <a:gridCol w="12886055"/>
              </a:tblGrid>
              <a:tr h="500056"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Показание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850" spc="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интерпретация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00056"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Детальное </a:t>
                      </a:r>
                      <a:r>
                        <a:rPr dirty="0" sz="28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обследование </a:t>
                      </a:r>
                      <a:r>
                        <a:rPr dirty="0" sz="2850" spc="-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для </a:t>
                      </a:r>
                      <a:r>
                        <a:rPr dirty="0" sz="2850" spc="-7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выявления</a:t>
                      </a:r>
                      <a:r>
                        <a:rPr dirty="0" sz="2850" spc="1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10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ПОМ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5">
                          <a:latin typeface="Arial"/>
                          <a:cs typeface="Arial"/>
                        </a:rPr>
                        <a:t>СПВ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Показатель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аортальной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жесткости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артериосклероза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45">
                          <a:latin typeface="Arial"/>
                          <a:cs typeface="Arial"/>
                        </a:rPr>
                        <a:t>ЛПИ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30">
                          <a:latin typeface="Arial"/>
                          <a:cs typeface="Arial"/>
                        </a:rPr>
                        <a:t>Скрининг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атеросклероза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нижних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конечностей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когнитивных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функций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когнитивных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функций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больных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признаками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их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нарушений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 marL="121920" marR="220345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Визуализация 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головного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мозга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778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наличия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ишемического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геморрагического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повреждения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головного 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мозга,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особенно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340">
                          <a:latin typeface="Arial"/>
                          <a:cs typeface="Arial"/>
                        </a:rPr>
                        <a:t>ЦВБ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анамнезе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признаками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ухудшения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когнитив-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ных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функций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82238" y="11044365"/>
            <a:ext cx="12981940" cy="1635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.Сокращения: </a:t>
            </a:r>
            <a:r>
              <a:rPr dirty="0" sz="2100" spc="-225">
                <a:solidFill>
                  <a:srgbClr val="90AEA4"/>
                </a:solidFill>
                <a:latin typeface="Arial"/>
                <a:cs typeface="Arial"/>
              </a:rPr>
              <a:t>АГ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5">
                <a:solidFill>
                  <a:srgbClr val="90AEA4"/>
                </a:solidFill>
                <a:latin typeface="Arial"/>
                <a:cs typeface="Arial"/>
              </a:rPr>
              <a:t>артериальная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гипертензия, </a:t>
            </a:r>
            <a:r>
              <a:rPr dirty="0" sz="2100" spc="-254">
                <a:solidFill>
                  <a:srgbClr val="90AEA4"/>
                </a:solidFill>
                <a:latin typeface="Arial"/>
                <a:cs typeface="Arial"/>
              </a:rPr>
              <a:t>ГЛЖ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гипертрофия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левого </a:t>
            </a: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желудочка, КТ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компьютерная томография,  </a:t>
            </a:r>
            <a:r>
              <a:rPr dirty="0" sz="2100" spc="-185">
                <a:solidFill>
                  <a:srgbClr val="90AEA4"/>
                </a:solidFill>
                <a:latin typeface="Arial"/>
                <a:cs typeface="Arial"/>
              </a:rPr>
              <a:t>ЛПИ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лодыжечно-плечевой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индекс, </a:t>
            </a:r>
            <a:r>
              <a:rPr dirty="0" sz="2100" spc="-215">
                <a:solidFill>
                  <a:srgbClr val="90AEA4"/>
                </a:solidFill>
                <a:latin typeface="Arial"/>
                <a:cs typeface="Arial"/>
              </a:rPr>
              <a:t>МВП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мочевыводящие 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пути, </a:t>
            </a:r>
            <a:r>
              <a:rPr dirty="0" sz="2100" spc="-254">
                <a:solidFill>
                  <a:srgbClr val="90AEA4"/>
                </a:solidFill>
                <a:latin typeface="Arial"/>
                <a:cs typeface="Arial"/>
              </a:rPr>
              <a:t>МРТ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магнитно-резонансная</a:t>
            </a:r>
            <a:r>
              <a:rPr dirty="0" sz="2100" spc="-8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томография,</a:t>
            </a:r>
            <a:endParaRPr sz="2100">
              <a:latin typeface="Arial"/>
              <a:cs typeface="Arial"/>
            </a:endParaRPr>
          </a:p>
          <a:p>
            <a:pPr algn="just" marL="12700" marR="595630">
              <a:lnSpc>
                <a:spcPct val="100600"/>
              </a:lnSpc>
            </a:pPr>
            <a:r>
              <a:rPr dirty="0" sz="2100" spc="-240">
                <a:solidFill>
                  <a:srgbClr val="90AEA4"/>
                </a:solidFill>
                <a:latin typeface="Arial"/>
                <a:cs typeface="Arial"/>
              </a:rPr>
              <a:t>ПООГ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40">
                <a:solidFill>
                  <a:srgbClr val="90AEA4"/>
                </a:solidFill>
                <a:latin typeface="Arial"/>
                <a:cs typeface="Arial"/>
              </a:rPr>
              <a:t>поражение органов-мишеней, опосредованное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гипертензией, </a:t>
            </a:r>
            <a:r>
              <a:rPr dirty="0" sz="2100" spc="-190">
                <a:solidFill>
                  <a:srgbClr val="90AEA4"/>
                </a:solidFill>
                <a:latin typeface="Arial"/>
                <a:cs typeface="Arial"/>
              </a:rPr>
              <a:t>СКФ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скорость 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клубочковой </a:t>
            </a: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фильтрации,  </a:t>
            </a:r>
            <a:r>
              <a:rPr dirty="0" sz="2100" spc="-225">
                <a:solidFill>
                  <a:srgbClr val="90AEA4"/>
                </a:solidFill>
                <a:latin typeface="Arial"/>
                <a:cs typeface="Arial"/>
              </a:rPr>
              <a:t>СПВ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скорость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пульсовой </a:t>
            </a:r>
            <a:r>
              <a:rPr dirty="0" sz="2100" spc="-190">
                <a:solidFill>
                  <a:srgbClr val="90AEA4"/>
                </a:solidFill>
                <a:latin typeface="Arial"/>
                <a:cs typeface="Arial"/>
              </a:rPr>
              <a:t>волны, </a:t>
            </a:r>
            <a:r>
              <a:rPr dirty="0" sz="2100" spc="-260">
                <a:solidFill>
                  <a:srgbClr val="90AEA4"/>
                </a:solidFill>
                <a:latin typeface="Arial"/>
                <a:cs typeface="Arial"/>
              </a:rPr>
              <a:t>ХБП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хроническая </a:t>
            </a:r>
            <a:r>
              <a:rPr dirty="0" sz="2100" spc="-170">
                <a:solidFill>
                  <a:srgbClr val="90AEA4"/>
                </a:solidFill>
                <a:latin typeface="Arial"/>
                <a:cs typeface="Arial"/>
              </a:rPr>
              <a:t>болезнь 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почек, </a:t>
            </a:r>
            <a:r>
              <a:rPr dirty="0" sz="2100" spc="-254">
                <a:solidFill>
                  <a:srgbClr val="90AEA4"/>
                </a:solidFill>
                <a:latin typeface="Arial"/>
                <a:cs typeface="Arial"/>
              </a:rPr>
              <a:t>ЦВБ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цереброваскулярная </a:t>
            </a: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болезнь, </a:t>
            </a:r>
            <a:r>
              <a:rPr dirty="0" sz="2100" spc="-195">
                <a:solidFill>
                  <a:srgbClr val="90AEA4"/>
                </a:solidFill>
                <a:latin typeface="Arial"/>
                <a:cs typeface="Arial"/>
              </a:rPr>
              <a:t>ЭКГ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 </a:t>
            </a:r>
            <a:r>
              <a:rPr dirty="0" sz="2100" spc="-57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40">
                <a:solidFill>
                  <a:srgbClr val="90AEA4"/>
                </a:solidFill>
                <a:latin typeface="Arial"/>
                <a:cs typeface="Arial"/>
              </a:rPr>
              <a:t>электрокардиограмма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48741" y="708850"/>
            <a:ext cx="75565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630"/>
              <a:t>20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89469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Эхокардиографические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критерии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гипертрофии 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левого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желудочка,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концентрического 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ремоделирования,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размеров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полости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левого 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желудочка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дилатации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левого</a:t>
            </a:r>
            <a:r>
              <a:rPr dirty="0" sz="4100" spc="1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предсердия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7368844"/>
          <a:ext cx="17567910" cy="4229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42480"/>
                <a:gridCol w="4756785"/>
                <a:gridCol w="5654675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Параметр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Расчет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Пороговое</a:t>
                      </a:r>
                      <a:r>
                        <a:rPr dirty="0" sz="28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значение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35">
                          <a:latin typeface="Arial"/>
                          <a:cs typeface="Arial"/>
                        </a:rPr>
                        <a:t>ГЛЖ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Масса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ЛЖ/рост2,7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(г/м²</a:t>
                      </a:r>
                      <a:r>
                        <a:rPr dirty="0" baseline="31986" sz="2475" spc="-292">
                          <a:latin typeface="Arial"/>
                          <a:cs typeface="Arial"/>
                        </a:rPr>
                        <a:t>,7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&gt;50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(мужчины)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&gt;47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(женщины)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35">
                          <a:latin typeface="Arial"/>
                          <a:cs typeface="Arial"/>
                        </a:rPr>
                        <a:t>ГЛЖ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Масса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ЛЖ/ППТ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(г/м²)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555">
                          <a:latin typeface="Arial"/>
                          <a:cs typeface="Arial"/>
                        </a:rPr>
                        <a:t>&gt;115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(мужчины)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&gt;95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(женщины)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Концентрическое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ремоделирование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ЛЖ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30">
                          <a:latin typeface="Arial"/>
                          <a:cs typeface="Arial"/>
                        </a:rPr>
                        <a:t>ОТС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≥0,43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Размер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полости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ЛЖ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35">
                          <a:latin typeface="Arial"/>
                          <a:cs typeface="Arial"/>
                        </a:rPr>
                        <a:t>КДД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ЛЖ/рост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(см/м)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80">
                          <a:latin typeface="Arial"/>
                          <a:cs typeface="Arial"/>
                        </a:rPr>
                        <a:t>&gt;3,4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(мужчины) 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&gt;3,3</a:t>
                      </a:r>
                      <a:r>
                        <a:rPr dirty="0" sz="285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(женщины)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Размер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левого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предсердия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00">
                          <a:latin typeface="Arial"/>
                          <a:cs typeface="Arial"/>
                        </a:rPr>
                        <a:t>Объем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ЛП/рост2</a:t>
                      </a:r>
                      <a:r>
                        <a:rPr dirty="0" sz="28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(мл/м²)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85">
                          <a:latin typeface="Arial"/>
                          <a:cs typeface="Arial"/>
                        </a:rPr>
                        <a:t>&gt;18,5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(мужчины)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&gt;16,5</a:t>
                      </a:r>
                      <a:r>
                        <a:rPr dirty="0" sz="2850" spc="-3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(женщины)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82238" y="12010328"/>
            <a:ext cx="965327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100" spc="-254">
                <a:solidFill>
                  <a:srgbClr val="90AEA4"/>
                </a:solidFill>
                <a:latin typeface="Arial"/>
                <a:cs typeface="Arial"/>
              </a:rPr>
              <a:t>ГЛЖ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гипертрофия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левого </a:t>
            </a: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желудочка, </a:t>
            </a:r>
            <a:r>
              <a:rPr dirty="0" sz="2100" spc="-229">
                <a:solidFill>
                  <a:srgbClr val="90AEA4"/>
                </a:solidFill>
                <a:latin typeface="Arial"/>
                <a:cs typeface="Arial"/>
              </a:rPr>
              <a:t>ЛЖ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90">
                <a:solidFill>
                  <a:srgbClr val="90AEA4"/>
                </a:solidFill>
                <a:latin typeface="Arial"/>
                <a:cs typeface="Arial"/>
              </a:rPr>
              <a:t>левый </a:t>
            </a:r>
            <a:r>
              <a:rPr dirty="0" sz="2100" spc="-165">
                <a:solidFill>
                  <a:srgbClr val="90AEA4"/>
                </a:solidFill>
                <a:latin typeface="Arial"/>
                <a:cs typeface="Arial"/>
              </a:rPr>
              <a:t>желудочек,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ЛП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левое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предсердие,  </a:t>
            </a:r>
            <a:r>
              <a:rPr dirty="0" sz="2100" spc="-285">
                <a:solidFill>
                  <a:srgbClr val="90AEA4"/>
                </a:solidFill>
                <a:latin typeface="Arial"/>
                <a:cs typeface="Arial"/>
              </a:rPr>
              <a:t>ОТС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относительная </a:t>
            </a:r>
            <a:r>
              <a:rPr dirty="0" sz="2100" spc="-175">
                <a:solidFill>
                  <a:srgbClr val="90AEA4"/>
                </a:solidFill>
                <a:latin typeface="Arial"/>
                <a:cs typeface="Arial"/>
              </a:rPr>
              <a:t>толщина 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стенок, </a:t>
            </a:r>
            <a:r>
              <a:rPr dirty="0" sz="2100" spc="-225">
                <a:solidFill>
                  <a:srgbClr val="90AEA4"/>
                </a:solidFill>
                <a:latin typeface="Arial"/>
                <a:cs typeface="Arial"/>
              </a:rPr>
              <a:t>ПТТ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85">
                <a:solidFill>
                  <a:srgbClr val="90AEA4"/>
                </a:solidFill>
                <a:latin typeface="Arial"/>
                <a:cs typeface="Arial"/>
              </a:rPr>
              <a:t>площадь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поверхности</a:t>
            </a:r>
            <a:r>
              <a:rPr dirty="0" sz="2100" spc="-4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95">
                <a:solidFill>
                  <a:srgbClr val="90AEA4"/>
                </a:solidFill>
                <a:latin typeface="Arial"/>
                <a:cs typeface="Arial"/>
              </a:rPr>
              <a:t>тела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32543" y="708850"/>
            <a:ext cx="58102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315"/>
              <a:t>21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92962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Клинические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показания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домашнего </a:t>
            </a:r>
            <a:r>
              <a:rPr dirty="0" sz="4100" spc="-195" b="1">
                <a:solidFill>
                  <a:srgbClr val="333333"/>
                </a:solidFill>
                <a:latin typeface="Arial"/>
                <a:cs typeface="Arial"/>
              </a:rPr>
              <a:t>(ДМАД) 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суточного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мониторирования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</a:t>
            </a:r>
            <a:r>
              <a:rPr dirty="0" sz="4100" spc="1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(СМАД)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3688050"/>
          <a:ext cx="17627600" cy="8925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13630"/>
              </a:tblGrid>
              <a:tr h="1768565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Состояния, </a:t>
                      </a:r>
                      <a:r>
                        <a:rPr dirty="0" sz="2850" spc="-9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7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которых </a:t>
                      </a:r>
                      <a:r>
                        <a:rPr dirty="0" sz="2850" spc="-18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наиболее </a:t>
                      </a:r>
                      <a:r>
                        <a:rPr dirty="0" sz="2850" spc="-15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часто </a:t>
                      </a:r>
                      <a:r>
                        <a:rPr dirty="0" sz="2850" spc="-16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встречается </a:t>
                      </a:r>
                      <a:r>
                        <a:rPr dirty="0" sz="2850" spc="-13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гипертензия </a:t>
                      </a:r>
                      <a:r>
                        <a:rPr dirty="0" sz="2850" spc="-18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«белого </a:t>
                      </a:r>
                      <a:r>
                        <a:rPr dirty="0" sz="2850" spc="-27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халата», </a:t>
                      </a:r>
                      <a:r>
                        <a:rPr dirty="0" sz="2850" spc="-204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9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том</a:t>
                      </a:r>
                      <a:r>
                        <a:rPr dirty="0" sz="285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числе: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644525" indent="-523240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644525" algn="l"/>
                          <a:tab pos="645160" algn="l"/>
                        </a:tabLst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Артериальная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1-й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данным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измеренного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</a:t>
                      </a:r>
                      <a:r>
                        <a:rPr dirty="0" sz="28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учреждении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Выраженное повышение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измеренного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 учреждении,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без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признаков</a:t>
                      </a:r>
                      <a:r>
                        <a:rPr dirty="0" sz="2850" spc="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90">
                          <a:latin typeface="Arial"/>
                          <a:cs typeface="Arial"/>
                        </a:rPr>
                        <a:t>ПОМ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218324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Состояния, </a:t>
                      </a:r>
                      <a:r>
                        <a:rPr dirty="0" sz="2850" spc="-9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7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которых </a:t>
                      </a:r>
                      <a:r>
                        <a:rPr dirty="0" sz="2850" spc="-18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наиболее </a:t>
                      </a:r>
                      <a:r>
                        <a:rPr dirty="0" sz="2850" spc="-15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часто </a:t>
                      </a:r>
                      <a:r>
                        <a:rPr dirty="0" sz="2850" spc="-16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встречается </a:t>
                      </a:r>
                      <a:r>
                        <a:rPr dirty="0" sz="2850" spc="-17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маскированная </a:t>
                      </a:r>
                      <a:r>
                        <a:rPr dirty="0" sz="2850" spc="-15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гипертензия, </a:t>
                      </a:r>
                      <a:r>
                        <a:rPr dirty="0" sz="2850" spc="-204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9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том</a:t>
                      </a:r>
                      <a:r>
                        <a:rPr dirty="0" sz="2850" spc="-10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числе: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644525" indent="-523240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644525" algn="l"/>
                          <a:tab pos="645160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Высокое нормальное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измеренное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учреждении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3914140" indent="-463550">
                        <a:lnSpc>
                          <a:spcPts val="3270"/>
                        </a:lnSpc>
                        <a:spcBef>
                          <a:spcPts val="85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Нормальное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измеренное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 учреждении,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90">
                          <a:latin typeface="Arial"/>
                          <a:cs typeface="Arial"/>
                        </a:rPr>
                        <a:t>ПОМ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высоким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общим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сердечно-сосудистым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риском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Постуральная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постпрандиальная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гипотензия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пациентов,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получающих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получающих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лечение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5969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Обследование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поводу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резистентной </a:t>
                      </a:r>
                      <a:r>
                        <a:rPr dirty="0" sz="2850" spc="-434">
                          <a:latin typeface="Arial"/>
                          <a:cs typeface="Arial"/>
                        </a:rPr>
                        <a:t>АГ.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контроля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особенно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лечении пациентов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высокого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Чрезмерное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физической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нагрузке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наличии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значимой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вариабельности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измеренного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</a:t>
                      </a:r>
                      <a:r>
                        <a:rPr dirty="0" sz="28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учреждении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симптомов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возможной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гипотензии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фоне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лечения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19">
                <a:tc>
                  <a:txBody>
                    <a:bodyPr/>
                    <a:lstStyle/>
                    <a:p>
                      <a:pPr algn="just" marL="121920" marR="47180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Специфические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показания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СМАД: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ночного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суточного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индекса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(например,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подозрении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ноч-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ную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гипертензию,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том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числе </a:t>
                      </a:r>
                      <a:r>
                        <a:rPr dirty="0" sz="2850" spc="-805"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синдроме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ночного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апноэ,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ХБП,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гипертензии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эндокринной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этиологии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авто-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номной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дисфункции)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036415">
              <a:lnSpc>
                <a:spcPct val="100000"/>
              </a:lnSpc>
              <a:spcBef>
                <a:spcPts val="135"/>
              </a:spcBef>
            </a:pPr>
            <a:r>
              <a:rPr dirty="0" spc="-890"/>
              <a:t>2</a:t>
            </a:r>
            <a:r>
              <a:rPr dirty="0" spc="-930"/>
              <a:t>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00950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Сравнение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методов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суточного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домашнего 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мониторирования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артериального</a:t>
            </a:r>
            <a:r>
              <a:rPr dirty="0" sz="4100" spc="-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давления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4270933"/>
          <a:ext cx="17627600" cy="8266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76970"/>
                <a:gridCol w="8836660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СМАД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1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ДМАД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547630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Преимущества: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539750" indent="-463550">
                        <a:lnSpc>
                          <a:spcPts val="3270"/>
                        </a:lnSpc>
                        <a:spcBef>
                          <a:spcPts val="85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Позволяет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идентифицировать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гипертензию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«белого  </a:t>
                      </a:r>
                      <a:r>
                        <a:rPr dirty="0" sz="2850" spc="-290">
                          <a:latin typeface="Arial"/>
                          <a:cs typeface="Arial"/>
                        </a:rPr>
                        <a:t>халата»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маскированную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гипертензию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52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50">
                          <a:latin typeface="Arial"/>
                          <a:cs typeface="Arial"/>
                        </a:rPr>
                        <a:t>Более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существенная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прогностическая</a:t>
                      </a:r>
                      <a:r>
                        <a:rPr dirty="0" sz="28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значимость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Ночные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измерения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Измерения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проводятся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условиях реальной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жизни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566420" indent="-463550">
                        <a:lnSpc>
                          <a:spcPts val="3270"/>
                        </a:lnSpc>
                        <a:spcBef>
                          <a:spcPts val="85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Дополнительное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прогностическое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значение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разных 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фенотипов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497205" indent="-463550">
                        <a:lnSpc>
                          <a:spcPts val="3270"/>
                        </a:lnSpc>
                        <a:spcBef>
                          <a:spcPts val="75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  <a:tab pos="2883535" algn="l"/>
                          <a:tab pos="4276725" algn="l"/>
                        </a:tabLst>
                      </a:pPr>
                      <a:r>
                        <a:rPr dirty="0" sz="2850" spc="-254">
                          <a:latin typeface="Arial"/>
                          <a:cs typeface="Arial"/>
                        </a:rPr>
                        <a:t>Большой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объем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информации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основании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одного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исследования,	включая	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краткосрочную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вариабель-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ность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Преимущества: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599440" indent="-463550">
                        <a:lnSpc>
                          <a:spcPts val="3270"/>
                        </a:lnSpc>
                        <a:spcBef>
                          <a:spcPts val="85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Позволяет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идентифицировать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гипертензию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«белого  </a:t>
                      </a:r>
                      <a:r>
                        <a:rPr dirty="0" sz="2850" spc="-290">
                          <a:latin typeface="Arial"/>
                          <a:cs typeface="Arial"/>
                        </a:rPr>
                        <a:t>халата»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маскированную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гипертензию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52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Дешевизна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широкая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доступность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84835" marR="300355" indent="-463550">
                        <a:lnSpc>
                          <a:spcPts val="3270"/>
                        </a:lnSpc>
                        <a:spcBef>
                          <a:spcPts val="844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Измерения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домашних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условиях,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которые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предостав- 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ляют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больший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комфорт,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чем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кабинет</a:t>
                      </a:r>
                      <a:r>
                        <a:rPr dirty="0" sz="2850" spc="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врача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66420" indent="-445134">
                        <a:lnSpc>
                          <a:spcPct val="100000"/>
                        </a:lnSpc>
                        <a:spcBef>
                          <a:spcPts val="52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Вовлечение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пациента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процесс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измерения</a:t>
                      </a:r>
                      <a:r>
                        <a:rPr dirty="0" sz="28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84835" marR="222250" indent="-463550">
                        <a:lnSpc>
                          <a:spcPts val="3270"/>
                        </a:lnSpc>
                        <a:spcBef>
                          <a:spcPts val="85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40">
                          <a:latin typeface="Arial"/>
                          <a:cs typeface="Arial"/>
                        </a:rPr>
                        <a:t>Легко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выполнимо,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может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быть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использовано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течение 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длительного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периода времени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оценки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вариабель- 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ности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от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дня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ко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дню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228081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Недостатки: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Дороговизна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иногда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ограниченная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доступность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Может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доставлять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дискомфорт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Недостатки: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Возможно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только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статичное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измерение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Возможны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ошибки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измерений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Отсутствие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ночных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измерений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14602" y="708850"/>
            <a:ext cx="69405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869"/>
              <a:t>23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2076279"/>
            <a:ext cx="9635490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Определение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артериальной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гипертензии 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зависимости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от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метода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измерения </a:t>
            </a:r>
            <a:r>
              <a:rPr dirty="0" sz="4100" spc="-380" b="1">
                <a:solidFill>
                  <a:srgbClr val="333333"/>
                </a:solidFill>
                <a:latin typeface="Arial"/>
                <a:cs typeface="Arial"/>
              </a:rPr>
              <a:t>АД: 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измеренного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медицинском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учреждении, 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СМАД </a:t>
            </a:r>
            <a:r>
              <a:rPr dirty="0" sz="4100" spc="-375" b="1">
                <a:solidFill>
                  <a:srgbClr val="333333"/>
                </a:solidFill>
                <a:latin typeface="Arial"/>
                <a:cs typeface="Arial"/>
              </a:rPr>
              <a:t>или</a:t>
            </a:r>
            <a:r>
              <a:rPr dirty="0" sz="4100" spc="-9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ДМАД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7612774"/>
          <a:ext cx="14543405" cy="4973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33005"/>
                <a:gridCol w="2927350"/>
                <a:gridCol w="1353820"/>
                <a:gridCol w="2715259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Категория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 </a:t>
                      </a:r>
                      <a:r>
                        <a:rPr dirty="0" sz="2850" spc="-2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850" spc="-9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850" spc="-29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 </a:t>
                      </a:r>
                      <a:r>
                        <a:rPr dirty="0" sz="2850" spc="-2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850" spc="-9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850" spc="-2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измеренное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медицинском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учреждении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55">
                          <a:latin typeface="Arial"/>
                          <a:cs typeface="Arial"/>
                        </a:rPr>
                        <a:t>≥140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70">
                          <a:latin typeface="Arial"/>
                          <a:cs typeface="Arial"/>
                        </a:rPr>
                        <a:t>≥90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Амбулаторное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Дневное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(или в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период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бодрствования),</a:t>
                      </a:r>
                      <a:r>
                        <a:rPr dirty="0" sz="28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среднее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85">
                          <a:latin typeface="Arial"/>
                          <a:cs typeface="Arial"/>
                        </a:rPr>
                        <a:t>≥135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≥85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Ночное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(или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во время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сна),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среднее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70">
                          <a:latin typeface="Arial"/>
                          <a:cs typeface="Arial"/>
                        </a:rPr>
                        <a:t>≥120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90">
                          <a:latin typeface="Arial"/>
                          <a:cs typeface="Arial"/>
                        </a:rPr>
                        <a:t>≥70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Среднее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24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часа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45">
                          <a:latin typeface="Arial"/>
                          <a:cs typeface="Arial"/>
                        </a:rPr>
                        <a:t>≥130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70">
                          <a:latin typeface="Arial"/>
                          <a:cs typeface="Arial"/>
                        </a:rPr>
                        <a:t>≥80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Среднее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домашних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 измерениях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85">
                          <a:latin typeface="Arial"/>
                          <a:cs typeface="Arial"/>
                        </a:rPr>
                        <a:t>≥135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45">
                          <a:latin typeface="Arial"/>
                          <a:cs typeface="Arial"/>
                        </a:rPr>
                        <a:t>и/или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≥85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36556" y="708850"/>
            <a:ext cx="65722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60"/>
              <a:t>24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9995535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380" b="1">
                <a:solidFill>
                  <a:srgbClr val="333333"/>
                </a:solidFill>
                <a:latin typeface="Arial"/>
                <a:cs typeface="Arial"/>
              </a:rPr>
              <a:t>Этапы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сердечно-сосудистого</a:t>
            </a:r>
            <a:r>
              <a:rPr dirty="0" sz="4100" spc="1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риска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3222034"/>
          <a:ext cx="17627600" cy="8047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945"/>
                <a:gridCol w="11068685"/>
              </a:tblGrid>
              <a:tr h="50005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Этапы</a:t>
                      </a:r>
                      <a:r>
                        <a:rPr dirty="0" sz="28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обследования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Необходимые</a:t>
                      </a:r>
                      <a:r>
                        <a:rPr dirty="0" sz="285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-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процедуры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988102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Клиническая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оценка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3429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40">
                          <a:latin typeface="Arial"/>
                          <a:cs typeface="Arial"/>
                        </a:rPr>
                        <a:t>Выявление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высокого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очень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высокого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основании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документированных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ССЗ,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СД,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3—5-й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стадий,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чрезмерного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повыше-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ния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отдельных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факторов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риска,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семейной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гиперхолестеринемии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высокого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SCORE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0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10-летнего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шкале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SCORE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8829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Проводить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оценку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SCORE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рекомендовано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бессимптомных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лиц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старше 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40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лет,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без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анамнеза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ССЗ,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СД,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ХБП,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семейной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гиперхолесте-  ринемии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повышения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ХС-ЛНП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&gt;4,9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360">
                          <a:latin typeface="Arial"/>
                          <a:cs typeface="Arial"/>
                        </a:rPr>
                        <a:t>(&gt;190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мг/дл)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2817464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факторов,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изменяющих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05">
                          <a:latin typeface="Arial"/>
                          <a:cs typeface="Arial"/>
                        </a:rPr>
                        <a:t>риск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0764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345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отдельных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низкого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умеренного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целесообразно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оценивать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дополнительные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факторы,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которые </a:t>
                      </a:r>
                      <a:r>
                        <a:rPr dirty="0" sz="2850" spc="-135">
                          <a:latin typeface="Arial"/>
                          <a:cs typeface="Arial"/>
                        </a:rPr>
                        <a:t>могут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повлиять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страти-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фикацию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100">
                          <a:latin typeface="Arial"/>
                          <a:cs typeface="Arial"/>
                        </a:rPr>
                        <a:t>риску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выбор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тактики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лечения: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повышение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аполипопроте- 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ина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В,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липопротеина </a:t>
                      </a:r>
                      <a:r>
                        <a:rPr dirty="0" sz="2850" spc="-295">
                          <a:latin typeface="Arial"/>
                          <a:cs typeface="Arial"/>
                        </a:rPr>
                        <a:t>(а)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С-реактивного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белка,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семейный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анамнез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ранних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атеросклеротических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ССЗ,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выявление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атеросклеротической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бляшки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 marL="121920" marR="25146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Стратификация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850" spc="-155">
                          <a:latin typeface="Arial"/>
                          <a:cs typeface="Arial"/>
                        </a:rPr>
                        <a:t>сердечно- 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сосудистых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осложнений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85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основании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уровня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АД,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наличия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ФР,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ПОМ,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АКС,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3—5-й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стадий,</a:t>
                      </a:r>
                      <a:r>
                        <a:rPr dirty="0" sz="2850" spc="-5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82238" y="11688340"/>
            <a:ext cx="16464280" cy="9918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100" spc="-225">
                <a:solidFill>
                  <a:srgbClr val="90AEA4"/>
                </a:solidFill>
                <a:latin typeface="Arial"/>
                <a:cs typeface="Arial"/>
              </a:rPr>
              <a:t>АГ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5">
                <a:solidFill>
                  <a:srgbClr val="90AEA4"/>
                </a:solidFill>
                <a:latin typeface="Arial"/>
                <a:cs typeface="Arial"/>
              </a:rPr>
              <a:t>артериальная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гипертензия,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АД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артериальное </a:t>
            </a: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давление, </a:t>
            </a:r>
            <a:r>
              <a:rPr dirty="0" sz="2100" spc="-229">
                <a:solidFill>
                  <a:srgbClr val="90AEA4"/>
                </a:solidFill>
                <a:latin typeface="Arial"/>
                <a:cs typeface="Arial"/>
              </a:rPr>
              <a:t>АКС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ассоциированное 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клиническое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состояние, </a:t>
            </a:r>
            <a:r>
              <a:rPr dirty="0" sz="2100" spc="-220">
                <a:solidFill>
                  <a:srgbClr val="90AEA4"/>
                </a:solidFill>
                <a:latin typeface="Arial"/>
                <a:cs typeface="Arial"/>
              </a:rPr>
              <a:t>ПОМ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40">
                <a:solidFill>
                  <a:srgbClr val="90AEA4"/>
                </a:solidFill>
                <a:latin typeface="Arial"/>
                <a:cs typeface="Arial"/>
              </a:rPr>
              <a:t>поражение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органов-мишеней,  </a:t>
            </a:r>
            <a:r>
              <a:rPr dirty="0" sz="2100" spc="-185">
                <a:solidFill>
                  <a:srgbClr val="90AEA4"/>
                </a:solidFill>
                <a:latin typeface="Arial"/>
                <a:cs typeface="Arial"/>
              </a:rPr>
              <a:t>СД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55">
                <a:solidFill>
                  <a:srgbClr val="90AEA4"/>
                </a:solidFill>
                <a:latin typeface="Arial"/>
                <a:cs typeface="Arial"/>
              </a:rPr>
              <a:t>сахарный </a:t>
            </a:r>
            <a:r>
              <a:rPr dirty="0" sz="2100" spc="-200">
                <a:solidFill>
                  <a:srgbClr val="90AEA4"/>
                </a:solidFill>
                <a:latin typeface="Arial"/>
                <a:cs typeface="Arial"/>
              </a:rPr>
              <a:t>диабет, </a:t>
            </a:r>
            <a:r>
              <a:rPr dirty="0" sz="2100" spc="-204">
                <a:solidFill>
                  <a:srgbClr val="90AEA4"/>
                </a:solidFill>
                <a:latin typeface="Arial"/>
                <a:cs typeface="Arial"/>
              </a:rPr>
              <a:t>ССЗ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сердечно-сосудистое </a:t>
            </a:r>
            <a:r>
              <a:rPr dirty="0" sz="2100" spc="-180">
                <a:solidFill>
                  <a:srgbClr val="90AEA4"/>
                </a:solidFill>
                <a:latin typeface="Arial"/>
                <a:cs typeface="Arial"/>
              </a:rPr>
              <a:t>заболевание, </a:t>
            </a:r>
            <a:r>
              <a:rPr dirty="0" sz="2100" spc="-260">
                <a:solidFill>
                  <a:srgbClr val="90AEA4"/>
                </a:solidFill>
                <a:latin typeface="Arial"/>
                <a:cs typeface="Arial"/>
              </a:rPr>
              <a:t>ХБП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хроническая </a:t>
            </a:r>
            <a:r>
              <a:rPr dirty="0" sz="2100" spc="-170">
                <a:solidFill>
                  <a:srgbClr val="90AEA4"/>
                </a:solidFill>
                <a:latin typeface="Arial"/>
                <a:cs typeface="Arial"/>
              </a:rPr>
              <a:t>болезнь 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почек, </a:t>
            </a:r>
            <a:r>
              <a:rPr dirty="0" sz="2100" spc="-204">
                <a:solidFill>
                  <a:srgbClr val="90AEA4"/>
                </a:solidFill>
                <a:latin typeface="Arial"/>
                <a:cs typeface="Arial"/>
              </a:rPr>
              <a:t>ХС-ЛНП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холестерин </a:t>
            </a:r>
            <a:r>
              <a:rPr dirty="0" sz="2100" spc="-140">
                <a:solidFill>
                  <a:srgbClr val="90AEA4"/>
                </a:solidFill>
                <a:latin typeface="Arial"/>
                <a:cs typeface="Arial"/>
              </a:rPr>
              <a:t>липопротеинов </a:t>
            </a:r>
            <a:r>
              <a:rPr dirty="0" sz="2100" spc="-120">
                <a:solidFill>
                  <a:srgbClr val="90AEA4"/>
                </a:solidFill>
                <a:latin typeface="Arial"/>
                <a:cs typeface="Arial"/>
              </a:rPr>
              <a:t>низкой 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плотности, </a:t>
            </a:r>
            <a:r>
              <a:rPr dirty="0" sz="2100" spc="-204">
                <a:solidFill>
                  <a:srgbClr val="90AEA4"/>
                </a:solidFill>
                <a:latin typeface="Arial"/>
                <a:cs typeface="Arial"/>
              </a:rPr>
              <a:t>ФР </a:t>
            </a:r>
            <a:r>
              <a:rPr dirty="0" sz="2100" spc="-600">
                <a:solidFill>
                  <a:srgbClr val="90AEA4"/>
                </a:solidFill>
                <a:latin typeface="Arial"/>
                <a:cs typeface="Arial"/>
              </a:rPr>
              <a:t>—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65">
                <a:solidFill>
                  <a:srgbClr val="90AEA4"/>
                </a:solidFill>
                <a:latin typeface="Arial"/>
                <a:cs typeface="Arial"/>
              </a:rPr>
              <a:t>факторы</a:t>
            </a:r>
            <a:r>
              <a:rPr dirty="0" sz="2100" spc="-4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10">
                <a:solidFill>
                  <a:srgbClr val="90AEA4"/>
                </a:solidFill>
                <a:latin typeface="Arial"/>
                <a:cs typeface="Arial"/>
              </a:rPr>
              <a:t>риска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14602" y="708850"/>
            <a:ext cx="68707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00"/>
              <a:t>25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3175000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70" b="1">
                <a:solidFill>
                  <a:srgbClr val="333333"/>
                </a:solidFill>
                <a:latin typeface="Arial"/>
                <a:cs typeface="Arial"/>
              </a:rPr>
              <a:t>SCORE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799166" y="3898799"/>
          <a:ext cx="1854200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5"/>
                <a:gridCol w="489584"/>
                <a:gridCol w="470534"/>
                <a:gridCol w="466090"/>
              </a:tblGrid>
              <a:tr h="331314">
                <a:tc>
                  <a:txBody>
                    <a:bodyPr/>
                    <a:lstStyle/>
                    <a:p>
                      <a:pPr algn="r" marR="1663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48889"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algn="r" marR="1670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algn="r" marR="1746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42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799166" y="5349272"/>
          <a:ext cx="1854200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770"/>
                <a:gridCol w="471170"/>
                <a:gridCol w="487679"/>
                <a:gridCol w="448309"/>
              </a:tblGrid>
              <a:tr h="331399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</a:tr>
              <a:tr h="248804"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1922839" y="5349272"/>
          <a:ext cx="1920239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965"/>
                <a:gridCol w="514984"/>
                <a:gridCol w="447040"/>
                <a:gridCol w="474979"/>
              </a:tblGrid>
              <a:tr h="290089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95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77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84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3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76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331559"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</a:tr>
              <a:tr h="248644"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98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15E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4665393" y="5349272"/>
          <a:ext cx="196278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5"/>
                <a:gridCol w="515619"/>
                <a:gridCol w="487680"/>
                <a:gridCol w="473075"/>
              </a:tblGrid>
              <a:tr h="580204"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1143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77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1143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2032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2095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2415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87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799166" y="6799746"/>
          <a:ext cx="1854200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770"/>
                <a:gridCol w="471170"/>
                <a:gridCol w="488315"/>
                <a:gridCol w="447040"/>
              </a:tblGrid>
              <a:tr h="290114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331552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</a:tr>
              <a:tr h="290181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  <a:tr h="248510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922839" y="6799746"/>
          <a:ext cx="1920239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5459"/>
                <a:gridCol w="487045"/>
                <a:gridCol w="445134"/>
                <a:gridCol w="481965"/>
              </a:tblGrid>
              <a:tr h="290089"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76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89572"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00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92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25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97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89867"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4665393" y="6799746"/>
          <a:ext cx="196278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855"/>
                <a:gridCol w="510539"/>
                <a:gridCol w="475615"/>
                <a:gridCol w="484504"/>
              </a:tblGrid>
              <a:tr h="290114"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235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84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87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76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74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22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041"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93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1922839" y="8250244"/>
          <a:ext cx="1920239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6730"/>
                <a:gridCol w="487680"/>
                <a:gridCol w="468629"/>
                <a:gridCol w="457200"/>
              </a:tblGrid>
              <a:tr h="290089"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331812"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181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  <a:tr h="248250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4665393" y="8250244"/>
          <a:ext cx="196278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5"/>
                <a:gridCol w="521334"/>
                <a:gridCol w="471170"/>
                <a:gridCol w="485140"/>
              </a:tblGrid>
              <a:tr h="290089"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76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algn="ctr" marL="273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92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97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041"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6897415" y="8250244"/>
          <a:ext cx="194500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520"/>
                <a:gridCol w="492124"/>
                <a:gridCol w="480059"/>
                <a:gridCol w="495299"/>
              </a:tblGrid>
              <a:tr h="290089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33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19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41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041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46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9799166" y="9700717"/>
          <a:ext cx="1854200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659"/>
                <a:gridCol w="462915"/>
                <a:gridCol w="496569"/>
                <a:gridCol w="440055"/>
              </a:tblGrid>
              <a:tr h="290114"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138"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4665393" y="9700717"/>
          <a:ext cx="196278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5"/>
                <a:gridCol w="521969"/>
                <a:gridCol w="487680"/>
                <a:gridCol w="466089"/>
              </a:tblGrid>
              <a:tr h="290114"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332048"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181"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  <a:tr h="248038"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6897415" y="9700717"/>
          <a:ext cx="194500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1650"/>
                <a:gridCol w="467994"/>
                <a:gridCol w="480694"/>
                <a:gridCol w="495300"/>
              </a:tblGrid>
              <a:tr h="290114"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12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41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8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138"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39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65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9799166" y="11151191"/>
          <a:ext cx="1854200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120"/>
                <a:gridCol w="464820"/>
                <a:gridCol w="494029"/>
                <a:gridCol w="442594"/>
              </a:tblGrid>
              <a:tr h="289676"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</a:tr>
              <a:tr h="332738"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238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</a:tr>
              <a:tr h="289648"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238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</a:tr>
              <a:tr h="248319"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5ABF8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1922839" y="11151191"/>
          <a:ext cx="1920239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0540"/>
                <a:gridCol w="487679"/>
                <a:gridCol w="439419"/>
                <a:gridCol w="481964"/>
              </a:tblGrid>
              <a:tr h="580506"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1206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1270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L="57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466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</a:tr>
              <a:tr h="290316"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530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5ABF8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14665393" y="11151191"/>
          <a:ext cx="196278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5"/>
                <a:gridCol w="521334"/>
                <a:gridCol w="469900"/>
                <a:gridCol w="484504"/>
              </a:tblGrid>
              <a:tr h="580204">
                <a:tc>
                  <a:txBody>
                    <a:bodyPr/>
                    <a:lstStyle/>
                    <a:p>
                      <a:pPr algn="ctr" marL="3175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L="57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L="32384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algn="r" marR="16891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algn="r" marR="17589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16897415" y="11151191"/>
          <a:ext cx="1945005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7840"/>
                <a:gridCol w="471804"/>
                <a:gridCol w="500380"/>
                <a:gridCol w="474980"/>
              </a:tblGrid>
              <a:tr h="290089"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15E66"/>
                    </a:solidFill>
                  </a:tcPr>
                </a:tc>
              </a:tr>
              <a:tr h="331800"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</a:tr>
              <a:tr h="289648"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solidFill>
                      <a:srgbClr val="FED00B"/>
                    </a:solidFill>
                  </a:tcPr>
                </a:tc>
              </a:tr>
              <a:tr h="248844"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FED00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9247199" y="3898799"/>
          <a:ext cx="9595485" cy="868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815"/>
                <a:gridCol w="444500"/>
                <a:gridCol w="472440"/>
                <a:gridCol w="487044"/>
                <a:gridCol w="449580"/>
                <a:gridCol w="269875"/>
                <a:gridCol w="487680"/>
                <a:gridCol w="510539"/>
                <a:gridCol w="440689"/>
                <a:gridCol w="481964"/>
                <a:gridCol w="822325"/>
                <a:gridCol w="485775"/>
                <a:gridCol w="515620"/>
                <a:gridCol w="476250"/>
                <a:gridCol w="484504"/>
                <a:gridCol w="269240"/>
                <a:gridCol w="484504"/>
                <a:gridCol w="484504"/>
                <a:gridCol w="484504"/>
                <a:gridCol w="490854"/>
              </a:tblGrid>
              <a:tr h="3313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30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2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4888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860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860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90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33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93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95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89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1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marL="328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3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3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58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114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9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1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3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3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041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B43444"/>
                    </a:solidFill>
                  </a:tcPr>
                </a:tc>
              </a:tr>
              <a:tr h="290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89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</a:tr>
              <a:tr h="29011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43444"/>
                    </a:solidFill>
                  </a:tcPr>
                </a:tc>
              </a:tr>
              <a:tr h="290089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</a:tr>
              <a:tr h="290041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</a:tr>
              <a:tr h="290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114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841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3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65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847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3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970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</a:tr>
              <a:tr h="290138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108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03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5E66"/>
                    </a:solidFill>
                  </a:tcPr>
                </a:tc>
              </a:tr>
              <a:tr h="29006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101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63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8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 spc="-2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11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 spc="-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ED00B"/>
                    </a:solidFill>
                  </a:tcPr>
                </a:tc>
                <a:tc>
                  <a:txBody>
                    <a:bodyPr/>
                    <a:lstStyle/>
                    <a:p>
                      <a:pPr marL="33401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 spc="-1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11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0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 spc="-20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73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8986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r" marR="1924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13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11833076" y="3352237"/>
            <a:ext cx="661670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365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dirty="0" sz="1350" spc="-160">
                <a:solidFill>
                  <a:srgbClr val="231F20"/>
                </a:solidFill>
                <a:latin typeface="Arial"/>
                <a:cs typeface="Arial"/>
              </a:rPr>
              <a:t>енщины</a:t>
            </a:r>
            <a:endParaRPr sz="13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378491" y="3352237"/>
            <a:ext cx="635635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215">
                <a:solidFill>
                  <a:srgbClr val="231F20"/>
                </a:solidFill>
                <a:latin typeface="Arial"/>
                <a:cs typeface="Arial"/>
              </a:rPr>
              <a:t>М</a:t>
            </a:r>
            <a:r>
              <a:rPr dirty="0" sz="1350" spc="-114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dirty="0" sz="1350" spc="-185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dirty="0" sz="1350" spc="-114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dirty="0" sz="1350" spc="-13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dirty="0" sz="1350" spc="-170">
                <a:solidFill>
                  <a:srgbClr val="231F20"/>
                </a:solidFill>
                <a:latin typeface="Arial"/>
                <a:cs typeface="Arial"/>
              </a:rPr>
              <a:t>ны</a:t>
            </a:r>
            <a:endParaRPr sz="13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28966" y="3642243"/>
            <a:ext cx="311785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20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350" spc="-190">
                <a:solidFill>
                  <a:srgbClr val="231F20"/>
                </a:solidFill>
                <a:latin typeface="Arial"/>
                <a:cs typeface="Arial"/>
              </a:rPr>
              <a:t>А</a:t>
            </a:r>
            <a:r>
              <a:rPr dirty="0" sz="1350" spc="-160">
                <a:solidFill>
                  <a:srgbClr val="231F20"/>
                </a:solidFill>
                <a:latin typeface="Arial"/>
                <a:cs typeface="Arial"/>
              </a:rPr>
              <a:t>Д</a:t>
            </a:r>
            <a:endParaRPr sz="13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378886" y="3642243"/>
            <a:ext cx="600710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175">
                <a:solidFill>
                  <a:srgbClr val="231F20"/>
                </a:solidFill>
                <a:latin typeface="Arial"/>
                <a:cs typeface="Arial"/>
              </a:rPr>
              <a:t>Не</a:t>
            </a:r>
            <a:r>
              <a:rPr dirty="0" sz="1350" spc="-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50" spc="-110">
                <a:solidFill>
                  <a:srgbClr val="231F20"/>
                </a:solidFill>
                <a:latin typeface="Arial"/>
                <a:cs typeface="Arial"/>
              </a:rPr>
              <a:t>курит</a:t>
            </a:r>
            <a:endParaRPr sz="13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654626" y="3642243"/>
            <a:ext cx="395605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20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350" spc="-120">
                <a:solidFill>
                  <a:srgbClr val="231F20"/>
                </a:solidFill>
                <a:latin typeface="Arial"/>
                <a:cs typeface="Arial"/>
              </a:rPr>
              <a:t>урит</a:t>
            </a:r>
            <a:endParaRPr sz="1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110992" y="3642243"/>
            <a:ext cx="260350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114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dirty="0" sz="1350" spc="-17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350" spc="-130">
                <a:solidFill>
                  <a:srgbClr val="231F20"/>
                </a:solidFill>
                <a:latin typeface="Arial"/>
                <a:cs typeface="Arial"/>
              </a:rPr>
              <a:t>т</a:t>
            </a:r>
            <a:endParaRPr sz="13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299315" y="3642243"/>
            <a:ext cx="600710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175">
                <a:solidFill>
                  <a:srgbClr val="231F20"/>
                </a:solidFill>
                <a:latin typeface="Arial"/>
                <a:cs typeface="Arial"/>
              </a:rPr>
              <a:t>Не</a:t>
            </a:r>
            <a:r>
              <a:rPr dirty="0" sz="1350" spc="-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50" spc="-110">
                <a:solidFill>
                  <a:srgbClr val="231F20"/>
                </a:solidFill>
                <a:latin typeface="Arial"/>
                <a:cs typeface="Arial"/>
              </a:rPr>
              <a:t>курит</a:t>
            </a:r>
            <a:endParaRPr sz="13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641444" y="3642243"/>
            <a:ext cx="395605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-20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350" spc="-120">
                <a:solidFill>
                  <a:srgbClr val="231F20"/>
                </a:solidFill>
                <a:latin typeface="Arial"/>
                <a:cs typeface="Arial"/>
              </a:rPr>
              <a:t>урит</a:t>
            </a:r>
            <a:endParaRPr sz="13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82238" y="3733856"/>
            <a:ext cx="7210425" cy="419671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66040">
              <a:lnSpc>
                <a:spcPts val="3270"/>
              </a:lnSpc>
              <a:spcBef>
                <a:spcPts val="365"/>
              </a:spcBef>
            </a:pPr>
            <a:r>
              <a:rPr dirty="0" sz="2850" spc="-150">
                <a:latin typeface="Arial"/>
                <a:cs typeface="Arial"/>
              </a:rPr>
              <a:t>Клинический </a:t>
            </a:r>
            <a:r>
              <a:rPr dirty="0" sz="2850" spc="-175">
                <a:latin typeface="Arial"/>
                <a:cs typeface="Arial"/>
              </a:rPr>
              <a:t>инструмент </a:t>
            </a:r>
            <a:r>
              <a:rPr dirty="0" sz="2850" spc="-245">
                <a:latin typeface="Arial"/>
                <a:cs typeface="Arial"/>
              </a:rPr>
              <a:t>для </a:t>
            </a:r>
            <a:r>
              <a:rPr dirty="0" sz="2850" spc="-160">
                <a:latin typeface="Arial"/>
                <a:cs typeface="Arial"/>
              </a:rPr>
              <a:t>оценки </a:t>
            </a:r>
            <a:r>
              <a:rPr dirty="0" sz="2850" spc="-145">
                <a:latin typeface="Arial"/>
                <a:cs typeface="Arial"/>
              </a:rPr>
              <a:t>риска  </a:t>
            </a:r>
            <a:r>
              <a:rPr dirty="0" sz="2850" spc="-195">
                <a:latin typeface="Arial"/>
                <a:cs typeface="Arial"/>
              </a:rPr>
              <a:t>смертельного </a:t>
            </a:r>
            <a:r>
              <a:rPr dirty="0" sz="2850" spc="-160">
                <a:latin typeface="Arial"/>
                <a:cs typeface="Arial"/>
              </a:rPr>
              <a:t>сердечно-сосудистого </a:t>
            </a:r>
            <a:r>
              <a:rPr dirty="0" sz="2850" spc="-220">
                <a:latin typeface="Arial"/>
                <a:cs typeface="Arial"/>
              </a:rPr>
              <a:t>заболева-  </a:t>
            </a:r>
            <a:r>
              <a:rPr dirty="0" sz="2850" spc="-175">
                <a:latin typeface="Arial"/>
                <a:cs typeface="Arial"/>
              </a:rPr>
              <a:t>ния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0">
                <a:latin typeface="Arial"/>
                <a:cs typeface="Arial"/>
              </a:rPr>
              <a:t>течение </a:t>
            </a:r>
            <a:r>
              <a:rPr dirty="0" sz="2850" spc="-345">
                <a:latin typeface="Arial"/>
                <a:cs typeface="Arial"/>
              </a:rPr>
              <a:t>10 </a:t>
            </a:r>
            <a:r>
              <a:rPr dirty="0" sz="2850" spc="-315">
                <a:latin typeface="Arial"/>
                <a:cs typeface="Arial"/>
              </a:rPr>
              <a:t>лет. </a:t>
            </a:r>
            <a:r>
              <a:rPr dirty="0" sz="2850" spc="-254">
                <a:latin typeface="Arial"/>
                <a:cs typeface="Arial"/>
              </a:rPr>
              <a:t>Настоящая шкала </a:t>
            </a:r>
            <a:r>
              <a:rPr dirty="0" sz="2850" spc="-175">
                <a:latin typeface="Arial"/>
                <a:cs typeface="Arial"/>
              </a:rPr>
              <a:t>разрабо-  </a:t>
            </a:r>
            <a:r>
              <a:rPr dirty="0" sz="2850" spc="-229">
                <a:latin typeface="Arial"/>
                <a:cs typeface="Arial"/>
              </a:rPr>
              <a:t>тана </a:t>
            </a:r>
            <a:r>
              <a:rPr dirty="0" sz="2850" spc="-245">
                <a:latin typeface="Arial"/>
                <a:cs typeface="Arial"/>
              </a:rPr>
              <a:t>для </a:t>
            </a:r>
            <a:r>
              <a:rPr dirty="0" sz="2850" spc="-170">
                <a:latin typeface="Arial"/>
                <a:cs typeface="Arial"/>
              </a:rPr>
              <a:t>стран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90">
                <a:latin typeface="Arial"/>
                <a:cs typeface="Arial"/>
              </a:rPr>
              <a:t>высоким уровнем </a:t>
            </a:r>
            <a:r>
              <a:rPr dirty="0" sz="2850" spc="-175">
                <a:latin typeface="Arial"/>
                <a:cs typeface="Arial"/>
              </a:rPr>
              <a:t>смертности 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275">
                <a:latin typeface="Arial"/>
                <a:cs typeface="Arial"/>
              </a:rPr>
              <a:t>ССЗ </a:t>
            </a:r>
            <a:r>
              <a:rPr dirty="0" sz="2850" spc="-225">
                <a:latin typeface="Arial"/>
                <a:cs typeface="Arial"/>
              </a:rPr>
              <a:t>(включая </a:t>
            </a:r>
            <a:r>
              <a:rPr dirty="0" sz="2850" spc="-220">
                <a:latin typeface="Arial"/>
                <a:cs typeface="Arial"/>
              </a:rPr>
              <a:t>Россию)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75">
                <a:latin typeface="Arial"/>
                <a:cs typeface="Arial"/>
              </a:rPr>
              <a:t>основании </a:t>
            </a:r>
            <a:r>
              <a:rPr dirty="0" sz="2850" spc="-185">
                <a:latin typeface="Arial"/>
                <a:cs typeface="Arial"/>
              </a:rPr>
              <a:t>следую-  </a:t>
            </a:r>
            <a:r>
              <a:rPr dirty="0" sz="2850" spc="-245">
                <a:latin typeface="Arial"/>
                <a:cs typeface="Arial"/>
              </a:rPr>
              <a:t>щих </a:t>
            </a:r>
            <a:r>
              <a:rPr dirty="0" sz="2850" spc="-220">
                <a:latin typeface="Arial"/>
                <a:cs typeface="Arial"/>
              </a:rPr>
              <a:t>факторов: </a:t>
            </a:r>
            <a:r>
              <a:rPr dirty="0" sz="2850" spc="-229">
                <a:latin typeface="Arial"/>
                <a:cs typeface="Arial"/>
              </a:rPr>
              <a:t>возраст, </a:t>
            </a:r>
            <a:r>
              <a:rPr dirty="0" sz="2850" spc="-225">
                <a:latin typeface="Arial"/>
                <a:cs typeface="Arial"/>
              </a:rPr>
              <a:t>пол, </a:t>
            </a:r>
            <a:r>
              <a:rPr dirty="0" sz="2850" spc="-175">
                <a:latin typeface="Arial"/>
                <a:cs typeface="Arial"/>
              </a:rPr>
              <a:t>курение, </a:t>
            </a:r>
            <a:r>
              <a:rPr dirty="0" sz="2850" spc="-190">
                <a:latin typeface="Arial"/>
                <a:cs typeface="Arial"/>
              </a:rPr>
              <a:t>уровень  </a:t>
            </a:r>
            <a:r>
              <a:rPr dirty="0" sz="2850" spc="-165">
                <a:latin typeface="Arial"/>
                <a:cs typeface="Arial"/>
              </a:rPr>
              <a:t>систолического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405">
                <a:latin typeface="Arial"/>
                <a:cs typeface="Arial"/>
              </a:rPr>
              <a:t>ОХС. </a:t>
            </a:r>
            <a:r>
              <a:rPr dirty="0" sz="2850" spc="-240">
                <a:latin typeface="Arial"/>
                <a:cs typeface="Arial"/>
              </a:rPr>
              <a:t>Уровень </a:t>
            </a:r>
            <a:r>
              <a:rPr dirty="0" sz="2850" spc="-390">
                <a:latin typeface="Arial"/>
                <a:cs typeface="Arial"/>
              </a:rPr>
              <a:t>ХС</a:t>
            </a:r>
            <a:r>
              <a:rPr dirty="0" sz="2850" spc="-285">
                <a:latin typeface="Arial"/>
                <a:cs typeface="Arial"/>
              </a:rPr>
              <a:t> </a:t>
            </a:r>
            <a:r>
              <a:rPr dirty="0" sz="2850" spc="-254">
                <a:latin typeface="Arial"/>
                <a:cs typeface="Arial"/>
              </a:rPr>
              <a:t>ЛВП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ts val="3075"/>
              </a:lnSpc>
            </a:pP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25">
                <a:latin typeface="Arial"/>
                <a:cs typeface="Arial"/>
              </a:rPr>
              <a:t>учитывается. </a:t>
            </a:r>
            <a:r>
              <a:rPr dirty="0" sz="2850" spc="-290">
                <a:latin typeface="Arial"/>
                <a:cs typeface="Arial"/>
              </a:rPr>
              <a:t>Общая </a:t>
            </a:r>
            <a:r>
              <a:rPr dirty="0" sz="2850" spc="-190">
                <a:latin typeface="Arial"/>
                <a:cs typeface="Arial"/>
              </a:rPr>
              <a:t>оценка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75">
                <a:latin typeface="Arial"/>
                <a:cs typeface="Arial"/>
              </a:rPr>
              <a:t>с</a:t>
            </a:r>
            <a:r>
              <a:rPr dirty="0" sz="2850" spc="-20">
                <a:latin typeface="Arial"/>
                <a:cs typeface="Arial"/>
              </a:rPr>
              <a:t> </a:t>
            </a:r>
            <a:r>
              <a:rPr dirty="0" sz="2850" spc="-240">
                <a:latin typeface="Arial"/>
                <a:cs typeface="Arial"/>
              </a:rPr>
              <a:t>помощью</a:t>
            </a:r>
            <a:endParaRPr sz="2850">
              <a:latin typeface="Arial"/>
              <a:cs typeface="Arial"/>
            </a:endParaRPr>
          </a:p>
          <a:p>
            <a:pPr marL="12700" marR="129539">
              <a:lnSpc>
                <a:spcPts val="3270"/>
              </a:lnSpc>
              <a:spcBef>
                <a:spcPts val="155"/>
              </a:spcBef>
            </a:pPr>
            <a:r>
              <a:rPr dirty="0" sz="2850" spc="-400">
                <a:latin typeface="Arial"/>
                <a:cs typeface="Arial"/>
              </a:rPr>
              <a:t>SCORE </a:t>
            </a:r>
            <a:r>
              <a:rPr dirty="0" sz="2850" spc="-200">
                <a:latin typeface="Arial"/>
                <a:cs typeface="Arial"/>
              </a:rPr>
              <a:t>рекомендуется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бессимптомных </a:t>
            </a:r>
            <a:r>
              <a:rPr dirty="0" sz="2850" spc="-135">
                <a:latin typeface="Arial"/>
                <a:cs typeface="Arial"/>
              </a:rPr>
              <a:t>взрос-  </a:t>
            </a:r>
            <a:r>
              <a:rPr dirty="0" sz="2850" spc="-295">
                <a:latin typeface="Arial"/>
                <a:cs typeface="Arial"/>
              </a:rPr>
              <a:t>лых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95">
                <a:latin typeface="Arial"/>
                <a:cs typeface="Arial"/>
              </a:rPr>
              <a:t>40 </a:t>
            </a:r>
            <a:r>
              <a:rPr dirty="0" sz="2850" spc="-310">
                <a:latin typeface="Arial"/>
                <a:cs typeface="Arial"/>
              </a:rPr>
              <a:t>лет,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300">
                <a:latin typeface="Arial"/>
                <a:cs typeface="Arial"/>
              </a:rPr>
              <a:t>ССЗ, </a:t>
            </a:r>
            <a:r>
              <a:rPr dirty="0" sz="2850" spc="-245">
                <a:latin typeface="Arial"/>
                <a:cs typeface="Arial"/>
              </a:rPr>
              <a:t>СД, </a:t>
            </a:r>
            <a:r>
              <a:rPr dirty="0" sz="2850" spc="-350">
                <a:latin typeface="Arial"/>
                <a:cs typeface="Arial"/>
              </a:rPr>
              <a:t>ХБП </a:t>
            </a:r>
            <a:r>
              <a:rPr dirty="0" sz="2850" spc="-190">
                <a:latin typeface="Arial"/>
                <a:cs typeface="Arial"/>
              </a:rPr>
              <a:t>или</a:t>
            </a:r>
            <a:r>
              <a:rPr dirty="0" sz="2850" spc="10">
                <a:latin typeface="Arial"/>
                <a:cs typeface="Arial"/>
              </a:rPr>
              <a:t> </a:t>
            </a:r>
            <a:r>
              <a:rPr dirty="0" sz="2850" spc="-340">
                <a:latin typeface="Arial"/>
                <a:cs typeface="Arial"/>
              </a:rPr>
              <a:t>СГХС.</a:t>
            </a:r>
            <a:endParaRPr sz="28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294938" y="11429363"/>
            <a:ext cx="183515" cy="183515"/>
          </a:xfrm>
          <a:custGeom>
            <a:avLst/>
            <a:gdLst/>
            <a:ahLst/>
            <a:cxnLst/>
            <a:rect l="l" t="t" r="r" b="b"/>
            <a:pathLst>
              <a:path w="183515" h="183515">
                <a:moveTo>
                  <a:pt x="182947" y="0"/>
                </a:moveTo>
                <a:lnTo>
                  <a:pt x="0" y="0"/>
                </a:lnTo>
                <a:lnTo>
                  <a:pt x="0" y="182947"/>
                </a:lnTo>
                <a:lnTo>
                  <a:pt x="182947" y="182947"/>
                </a:lnTo>
                <a:lnTo>
                  <a:pt x="182947" y="0"/>
                </a:lnTo>
                <a:close/>
              </a:path>
            </a:pathLst>
          </a:custGeom>
          <a:solidFill>
            <a:srgbClr val="57BE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94938" y="11751351"/>
            <a:ext cx="183515" cy="183515"/>
          </a:xfrm>
          <a:custGeom>
            <a:avLst/>
            <a:gdLst/>
            <a:ahLst/>
            <a:cxnLst/>
            <a:rect l="l" t="t" r="r" b="b"/>
            <a:pathLst>
              <a:path w="183515" h="183515">
                <a:moveTo>
                  <a:pt x="182947" y="0"/>
                </a:moveTo>
                <a:lnTo>
                  <a:pt x="0" y="0"/>
                </a:lnTo>
                <a:lnTo>
                  <a:pt x="0" y="182947"/>
                </a:lnTo>
                <a:lnTo>
                  <a:pt x="182947" y="182947"/>
                </a:lnTo>
                <a:lnTo>
                  <a:pt x="182947" y="0"/>
                </a:lnTo>
                <a:close/>
              </a:path>
            </a:pathLst>
          </a:custGeom>
          <a:solidFill>
            <a:srgbClr val="FBD00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94938" y="12073351"/>
            <a:ext cx="183515" cy="183515"/>
          </a:xfrm>
          <a:custGeom>
            <a:avLst/>
            <a:gdLst/>
            <a:ahLst/>
            <a:cxnLst/>
            <a:rect l="l" t="t" r="r" b="b"/>
            <a:pathLst>
              <a:path w="183515" h="183515">
                <a:moveTo>
                  <a:pt x="182947" y="0"/>
                </a:moveTo>
                <a:lnTo>
                  <a:pt x="0" y="0"/>
                </a:lnTo>
                <a:lnTo>
                  <a:pt x="0" y="182947"/>
                </a:lnTo>
                <a:lnTo>
                  <a:pt x="182947" y="182947"/>
                </a:lnTo>
                <a:lnTo>
                  <a:pt x="182947" y="0"/>
                </a:lnTo>
                <a:close/>
              </a:path>
            </a:pathLst>
          </a:custGeom>
          <a:solidFill>
            <a:srgbClr val="EF5D6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94938" y="12395338"/>
            <a:ext cx="183515" cy="183515"/>
          </a:xfrm>
          <a:custGeom>
            <a:avLst/>
            <a:gdLst/>
            <a:ahLst/>
            <a:cxnLst/>
            <a:rect l="l" t="t" r="r" b="b"/>
            <a:pathLst>
              <a:path w="183515" h="183515">
                <a:moveTo>
                  <a:pt x="182947" y="0"/>
                </a:moveTo>
                <a:lnTo>
                  <a:pt x="0" y="0"/>
                </a:lnTo>
                <a:lnTo>
                  <a:pt x="0" y="182947"/>
                </a:lnTo>
                <a:lnTo>
                  <a:pt x="182947" y="182947"/>
                </a:lnTo>
                <a:lnTo>
                  <a:pt x="182947" y="0"/>
                </a:lnTo>
                <a:close/>
              </a:path>
            </a:pathLst>
          </a:custGeom>
          <a:solidFill>
            <a:srgbClr val="B433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282238" y="11009300"/>
            <a:ext cx="5676900" cy="16357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155">
                <a:solidFill>
                  <a:srgbClr val="4C4C4C"/>
                </a:solidFill>
                <a:latin typeface="Arial"/>
                <a:cs typeface="Arial"/>
              </a:rPr>
              <a:t>Уровень </a:t>
            </a:r>
            <a:r>
              <a:rPr dirty="0" sz="2100" spc="-110">
                <a:solidFill>
                  <a:srgbClr val="4C4C4C"/>
                </a:solidFill>
                <a:latin typeface="Arial"/>
                <a:cs typeface="Arial"/>
              </a:rPr>
              <a:t>суммарного </a:t>
            </a:r>
            <a:r>
              <a:rPr dirty="0" sz="2100" spc="-175">
                <a:solidFill>
                  <a:srgbClr val="4C4C4C"/>
                </a:solidFill>
                <a:latin typeface="Arial"/>
                <a:cs typeface="Arial"/>
              </a:rPr>
              <a:t>СС </a:t>
            </a:r>
            <a:r>
              <a:rPr dirty="0" sz="2100" spc="-60">
                <a:solidFill>
                  <a:srgbClr val="4C4C4C"/>
                </a:solidFill>
                <a:latin typeface="Arial"/>
                <a:cs typeface="Arial"/>
              </a:rPr>
              <a:t>риск </a:t>
            </a:r>
            <a:r>
              <a:rPr dirty="0" sz="2100" spc="-90">
                <a:solidFill>
                  <a:srgbClr val="4C4C4C"/>
                </a:solidFill>
                <a:latin typeface="Arial"/>
                <a:cs typeface="Arial"/>
              </a:rPr>
              <a:t>по </a:t>
            </a:r>
            <a:r>
              <a:rPr dirty="0" sz="2100" spc="-155">
                <a:solidFill>
                  <a:srgbClr val="4C4C4C"/>
                </a:solidFill>
                <a:latin typeface="Arial"/>
                <a:cs typeface="Arial"/>
              </a:rPr>
              <a:t>шкале</a:t>
            </a:r>
            <a:r>
              <a:rPr dirty="0" sz="2100" spc="-14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270">
                <a:solidFill>
                  <a:srgbClr val="4C4C4C"/>
                </a:solidFill>
                <a:latin typeface="Arial"/>
                <a:cs typeface="Arial"/>
              </a:rPr>
              <a:t>SCORE:</a:t>
            </a:r>
            <a:endParaRPr sz="2100">
              <a:latin typeface="Arial"/>
              <a:cs typeface="Arial"/>
            </a:endParaRPr>
          </a:p>
          <a:p>
            <a:pPr marL="252729">
              <a:lnSpc>
                <a:spcPct val="100000"/>
              </a:lnSpc>
              <a:spcBef>
                <a:spcPts val="15"/>
              </a:spcBef>
            </a:pPr>
            <a:r>
              <a:rPr dirty="0" sz="2100" spc="-165">
                <a:solidFill>
                  <a:srgbClr val="4C4C4C"/>
                </a:solidFill>
                <a:latin typeface="Arial"/>
                <a:cs typeface="Arial"/>
              </a:rPr>
              <a:t>менее </a:t>
            </a:r>
            <a:r>
              <a:rPr dirty="0" sz="2100" spc="-515">
                <a:solidFill>
                  <a:srgbClr val="4C4C4C"/>
                </a:solidFill>
                <a:latin typeface="Arial"/>
                <a:cs typeface="Arial"/>
              </a:rPr>
              <a:t>1</a:t>
            </a:r>
            <a:r>
              <a:rPr dirty="0" sz="2100" spc="-5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5">
                <a:solidFill>
                  <a:srgbClr val="4C4C4C"/>
                </a:solidFill>
                <a:latin typeface="Arial"/>
                <a:cs typeface="Arial"/>
              </a:rPr>
              <a:t>%</a:t>
            </a:r>
            <a:r>
              <a:rPr dirty="0" sz="2100" spc="-13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0">
                <a:solidFill>
                  <a:srgbClr val="4C4C4C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25">
                <a:solidFill>
                  <a:srgbClr val="4C4C4C"/>
                </a:solidFill>
                <a:latin typeface="Arial"/>
                <a:cs typeface="Arial"/>
              </a:rPr>
              <a:t>низкий.</a:t>
            </a:r>
            <a:endParaRPr sz="2100">
              <a:latin typeface="Arial"/>
              <a:cs typeface="Arial"/>
            </a:endParaRPr>
          </a:p>
          <a:p>
            <a:pPr marL="252729" marR="5080">
              <a:lnSpc>
                <a:spcPct val="100600"/>
              </a:lnSpc>
            </a:pPr>
            <a:r>
              <a:rPr dirty="0" sz="2100" spc="-155">
                <a:solidFill>
                  <a:srgbClr val="4C4C4C"/>
                </a:solidFill>
                <a:latin typeface="Arial"/>
                <a:cs typeface="Arial"/>
              </a:rPr>
              <a:t>от </a:t>
            </a:r>
            <a:r>
              <a:rPr dirty="0" sz="2100" spc="-515">
                <a:solidFill>
                  <a:srgbClr val="4C4C4C"/>
                </a:solidFill>
                <a:latin typeface="Arial"/>
                <a:cs typeface="Arial"/>
              </a:rPr>
              <a:t>1 </a:t>
            </a:r>
            <a:r>
              <a:rPr dirty="0" sz="2100" spc="-175">
                <a:solidFill>
                  <a:srgbClr val="4C4C4C"/>
                </a:solidFill>
                <a:latin typeface="Arial"/>
                <a:cs typeface="Arial"/>
              </a:rPr>
              <a:t>до </a:t>
            </a:r>
            <a:r>
              <a:rPr dirty="0" sz="2100" spc="-155">
                <a:solidFill>
                  <a:srgbClr val="4C4C4C"/>
                </a:solidFill>
                <a:latin typeface="Arial"/>
                <a:cs typeface="Arial"/>
              </a:rPr>
              <a:t>4 </a:t>
            </a:r>
            <a:r>
              <a:rPr dirty="0" sz="2100" spc="-605">
                <a:solidFill>
                  <a:srgbClr val="4C4C4C"/>
                </a:solidFill>
                <a:latin typeface="Arial"/>
                <a:cs typeface="Arial"/>
              </a:rPr>
              <a:t>%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0">
                <a:solidFill>
                  <a:srgbClr val="4C4C4C"/>
                </a:solidFill>
                <a:latin typeface="Arial"/>
                <a:cs typeface="Arial"/>
              </a:rPr>
              <a:t>—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20">
                <a:solidFill>
                  <a:srgbClr val="4C4C4C"/>
                </a:solidFill>
                <a:latin typeface="Arial"/>
                <a:cs typeface="Arial"/>
              </a:rPr>
              <a:t>средний </a:t>
            </a:r>
            <a:r>
              <a:rPr dirty="0" sz="2100" spc="-145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умеренно </a:t>
            </a:r>
            <a:r>
              <a:rPr dirty="0" sz="2100" spc="-175">
                <a:solidFill>
                  <a:srgbClr val="4C4C4C"/>
                </a:solidFill>
                <a:latin typeface="Arial"/>
                <a:cs typeface="Arial"/>
              </a:rPr>
              <a:t>повышенный.  </a:t>
            </a:r>
            <a:r>
              <a:rPr dirty="0" sz="2100" spc="-155">
                <a:solidFill>
                  <a:srgbClr val="4C4C4C"/>
                </a:solidFill>
                <a:latin typeface="Arial"/>
                <a:cs typeface="Arial"/>
              </a:rPr>
              <a:t>от </a:t>
            </a:r>
            <a:r>
              <a:rPr dirty="0" sz="2100" spc="-114">
                <a:solidFill>
                  <a:srgbClr val="4C4C4C"/>
                </a:solidFill>
                <a:latin typeface="Arial"/>
                <a:cs typeface="Arial"/>
              </a:rPr>
              <a:t>5 </a:t>
            </a:r>
            <a:r>
              <a:rPr dirty="0" sz="2100" spc="-605">
                <a:solidFill>
                  <a:srgbClr val="4C4C4C"/>
                </a:solidFill>
                <a:latin typeface="Arial"/>
                <a:cs typeface="Arial"/>
              </a:rPr>
              <a:t>%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75">
                <a:solidFill>
                  <a:srgbClr val="4C4C4C"/>
                </a:solidFill>
                <a:latin typeface="Arial"/>
                <a:cs typeface="Arial"/>
              </a:rPr>
              <a:t>до </a:t>
            </a:r>
            <a:r>
              <a:rPr dirty="0" sz="2100" spc="-125">
                <a:solidFill>
                  <a:srgbClr val="4C4C4C"/>
                </a:solidFill>
                <a:latin typeface="Arial"/>
                <a:cs typeface="Arial"/>
              </a:rPr>
              <a:t>9</a:t>
            </a:r>
            <a:r>
              <a:rPr dirty="0" sz="2100" spc="-46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5">
                <a:solidFill>
                  <a:srgbClr val="4C4C4C"/>
                </a:solidFill>
                <a:latin typeface="Arial"/>
                <a:cs typeface="Arial"/>
              </a:rPr>
              <a:t>%</a:t>
            </a:r>
            <a:r>
              <a:rPr dirty="0" sz="2100" spc="-13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0">
                <a:solidFill>
                  <a:srgbClr val="4C4C4C"/>
                </a:solidFill>
                <a:latin typeface="Arial"/>
                <a:cs typeface="Arial"/>
              </a:rPr>
              <a:t>—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45">
                <a:solidFill>
                  <a:srgbClr val="4C4C4C"/>
                </a:solidFill>
                <a:latin typeface="Arial"/>
                <a:cs typeface="Arial"/>
              </a:rPr>
              <a:t>высокий.</a:t>
            </a:r>
            <a:endParaRPr sz="2100">
              <a:latin typeface="Arial"/>
              <a:cs typeface="Arial"/>
            </a:endParaRPr>
          </a:p>
          <a:p>
            <a:pPr marL="252729">
              <a:lnSpc>
                <a:spcPct val="100000"/>
              </a:lnSpc>
              <a:spcBef>
                <a:spcPts val="15"/>
              </a:spcBef>
            </a:pPr>
            <a:r>
              <a:rPr dirty="0" sz="2100" spc="-315">
                <a:solidFill>
                  <a:srgbClr val="4C4C4C"/>
                </a:solidFill>
                <a:latin typeface="Arial"/>
                <a:cs typeface="Arial"/>
              </a:rPr>
              <a:t>&gt;10 </a:t>
            </a:r>
            <a:r>
              <a:rPr dirty="0" sz="2100" spc="-605">
                <a:solidFill>
                  <a:srgbClr val="4C4C4C"/>
                </a:solidFill>
                <a:latin typeface="Arial"/>
                <a:cs typeface="Arial"/>
              </a:rPr>
              <a:t>%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600">
                <a:solidFill>
                  <a:srgbClr val="4C4C4C"/>
                </a:solidFill>
                <a:latin typeface="Arial"/>
                <a:cs typeface="Arial"/>
              </a:rPr>
              <a:t>—</a:t>
            </a:r>
            <a:r>
              <a:rPr dirty="0" sz="2100" spc="-13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50">
                <a:solidFill>
                  <a:srgbClr val="4C4C4C"/>
                </a:solidFill>
                <a:latin typeface="Arial"/>
                <a:cs typeface="Arial"/>
              </a:rPr>
              <a:t>очень</a:t>
            </a:r>
            <a:r>
              <a:rPr dirty="0" sz="2100" spc="-13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100" spc="-145">
                <a:solidFill>
                  <a:srgbClr val="4C4C4C"/>
                </a:solidFill>
                <a:latin typeface="Arial"/>
                <a:cs typeface="Arial"/>
              </a:rPr>
              <a:t>высокий.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19481" y="708850"/>
            <a:ext cx="67437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65"/>
              <a:t>26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856678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4100" spc="-385" b="1">
                <a:solidFill>
                  <a:srgbClr val="333333"/>
                </a:solidFill>
                <a:latin typeface="Arial"/>
                <a:cs typeface="Arial"/>
              </a:rPr>
              <a:t>глобальной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229" b="1">
                <a:solidFill>
                  <a:srgbClr val="333333"/>
                </a:solidFill>
                <a:latin typeface="Arial"/>
                <a:cs typeface="Arial"/>
              </a:rPr>
              <a:t>10-летнего 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сердечно-сосудистого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риска</a:t>
            </a:r>
            <a:r>
              <a:rPr dirty="0" sz="41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58349" y="6164293"/>
          <a:ext cx="17603470" cy="6449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0"/>
                <a:gridCol w="14935200"/>
              </a:tblGrid>
              <a:tr h="198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Экстремальный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05C66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4953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Сочетание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клинически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значимого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сердечно-сосудистого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заболевания,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вызванного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атеросклеро- 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зом,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2-го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типа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325">
                          <a:latin typeface="Arial"/>
                          <a:cs typeface="Arial"/>
                        </a:rPr>
                        <a:t>СГХС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два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сердечно-сосудистых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события (осложнения)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течение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ts val="31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пациента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сердечно-сосудистым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заболеванием,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вызванным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атеросклерозом,</a:t>
                      </a:r>
                      <a:r>
                        <a:rPr dirty="0" sz="28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несмотря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ts val="3345"/>
                        </a:lnSpc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оптимальную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гиполипидемическую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терапию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достигнутый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уровень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ХС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ЛНП </a:t>
                      </a:r>
                      <a:r>
                        <a:rPr dirty="0" sz="2850" spc="-365">
                          <a:latin typeface="Arial"/>
                          <a:cs typeface="Arial"/>
                        </a:rPr>
                        <a:t>≤1,5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44517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  <a:p>
                      <a:pPr marL="688975" marR="680720" indent="167640">
                        <a:lnSpc>
                          <a:spcPts val="3270"/>
                        </a:lnSpc>
                      </a:pPr>
                      <a:r>
                        <a:rPr dirty="0" sz="2850" spc="-190">
                          <a:latin typeface="Arial"/>
                          <a:cs typeface="Arial"/>
                        </a:rPr>
                        <a:t>Очень  </a:t>
                      </a:r>
                      <a:r>
                        <a:rPr dirty="0" sz="2850" spc="-1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-20">
                          <a:latin typeface="Arial"/>
                          <a:cs typeface="Arial"/>
                        </a:rPr>
                        <a:t>ы</a:t>
                      </a:r>
                      <a:r>
                        <a:rPr dirty="0" sz="2850" spc="-10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850" spc="15"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2850" spc="-20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79425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584835" marR="279400" indent="-463550">
                        <a:lnSpc>
                          <a:spcPts val="3270"/>
                        </a:lnSpc>
                        <a:spcBef>
                          <a:spcPts val="132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Документированное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атеросклеротическое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ССЗ,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клинически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результатам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обследования,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включая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перенесенный </a:t>
                      </a:r>
                      <a:r>
                        <a:rPr dirty="0" sz="2850" spc="-340">
                          <a:latin typeface="Arial"/>
                          <a:cs typeface="Arial"/>
                        </a:rPr>
                        <a:t>ОКС,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стабильную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стенокардию,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ЧКВ,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КШ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другие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операции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арте- 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риях,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инсульт/ТИА,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периферических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артерий,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атеросклеротическое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ССЗ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данным 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обследований </a:t>
                      </a:r>
                      <a:r>
                        <a:rPr dirty="0" sz="2850" spc="-805"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значимая </a:t>
                      </a:r>
                      <a:r>
                        <a:rPr dirty="0" sz="2850" spc="-335">
                          <a:latin typeface="Arial"/>
                          <a:cs typeface="Arial"/>
                        </a:rPr>
                        <a:t>АСБ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(стеноз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&gt;50</a:t>
                      </a:r>
                      <a:r>
                        <a:rPr dirty="0" sz="2850" spc="-6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530">
                          <a:latin typeface="Arial"/>
                          <a:cs typeface="Arial"/>
                        </a:rPr>
                        <a:t>%)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66420" indent="-445134">
                        <a:lnSpc>
                          <a:spcPts val="3345"/>
                        </a:lnSpc>
                        <a:spcBef>
                          <a:spcPts val="5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поражение органов-мишеней,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≥3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ФР,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а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также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раннее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начало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1-го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типа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8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длительностью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84835">
                        <a:lnSpc>
                          <a:spcPts val="3345"/>
                        </a:lnSpc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&gt;20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Выраженная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&lt;30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мл/мин/1,73</a:t>
                      </a:r>
                      <a:r>
                        <a:rPr dirty="0" sz="2850" spc="-3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м²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400">
                          <a:latin typeface="Arial"/>
                          <a:cs typeface="Arial"/>
                        </a:rPr>
                        <a:t>SCORE </a:t>
                      </a:r>
                      <a:r>
                        <a:rPr dirty="0" sz="2850" spc="-385">
                          <a:latin typeface="Arial"/>
                          <a:cs typeface="Arial"/>
                        </a:rPr>
                        <a:t>≥10</a:t>
                      </a:r>
                      <a:r>
                        <a:rPr dirty="0" sz="2850" spc="-6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algn="just" marL="566420" indent="-445134">
                        <a:lnSpc>
                          <a:spcPct val="100000"/>
                        </a:lnSpc>
                        <a:spcBef>
                          <a:spcPts val="61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325">
                          <a:latin typeface="Arial"/>
                          <a:cs typeface="Arial"/>
                        </a:rPr>
                        <a:t>СГХС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сочетании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атеросклеротическим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ССЗ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850" spc="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ФР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53388" y="708850"/>
            <a:ext cx="64516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70"/>
              <a:t>27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856678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Шкала </a:t>
            </a:r>
            <a:r>
              <a:rPr dirty="0" sz="4100" spc="-385" b="1">
                <a:solidFill>
                  <a:srgbClr val="333333"/>
                </a:solidFill>
                <a:latin typeface="Arial"/>
                <a:cs typeface="Arial"/>
              </a:rPr>
              <a:t>глобальной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229" b="1">
                <a:solidFill>
                  <a:srgbClr val="333333"/>
                </a:solidFill>
                <a:latin typeface="Arial"/>
                <a:cs typeface="Arial"/>
              </a:rPr>
              <a:t>10-летнего 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сердечно-сосудистого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риска</a:t>
            </a:r>
            <a:r>
              <a:rPr dirty="0" sz="4100" spc="-12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6883813"/>
          <a:ext cx="17627600" cy="5729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9145"/>
                <a:gridCol w="15565119"/>
              </a:tblGrid>
              <a:tr h="3305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150">
                          <a:latin typeface="Arial"/>
                          <a:cs typeface="Arial"/>
                        </a:rPr>
                        <a:t>Высокий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 marL="644525" indent="-523240">
                        <a:lnSpc>
                          <a:spcPct val="100000"/>
                        </a:lnSpc>
                        <a:spcBef>
                          <a:spcPts val="108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644525" algn="l"/>
                          <a:tab pos="645160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Значимо выраженный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ФР </a:t>
                      </a:r>
                      <a:r>
                        <a:rPr dirty="0" sz="2850" spc="-805"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ХС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&gt;8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390">
                          <a:latin typeface="Arial"/>
                          <a:cs typeface="Arial"/>
                        </a:rPr>
                        <a:t>ХС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ЛНП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4,9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ммоль/л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345">
                          <a:latin typeface="Arial"/>
                          <a:cs typeface="Arial"/>
                        </a:rPr>
                        <a:t>≥180/110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ст.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325">
                          <a:latin typeface="Arial"/>
                          <a:cs typeface="Arial"/>
                        </a:rPr>
                        <a:t>СГХС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28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ФР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без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 органов-мишеней,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315">
                          <a:latin typeface="Arial"/>
                          <a:cs typeface="Arial"/>
                        </a:rPr>
                        <a:t>≥ </a:t>
                      </a:r>
                      <a:r>
                        <a:rPr dirty="0" sz="2850" spc="-345">
                          <a:latin typeface="Arial"/>
                          <a:cs typeface="Arial"/>
                        </a:rPr>
                        <a:t>10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8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ФР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Умеренная </a:t>
                      </a:r>
                      <a:r>
                        <a:rPr dirty="0" sz="2850" spc="-350">
                          <a:latin typeface="Arial"/>
                          <a:cs typeface="Arial"/>
                        </a:rPr>
                        <a:t>ХБП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СКФ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30—59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мл/мин/1,73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м²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dirty="0" sz="2850" spc="3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→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SCORE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≥5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395">
                          <a:latin typeface="Arial"/>
                          <a:cs typeface="Arial"/>
                        </a:rPr>
                        <a:t>&lt;10</a:t>
                      </a:r>
                      <a:r>
                        <a:rPr dirty="0" sz="2850" spc="-6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Гемодинамически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незначимый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атеросклероз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некоронарных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(стеноз(ы) </a:t>
                      </a:r>
                      <a:r>
                        <a:rPr dirty="0" sz="2850" spc="-365">
                          <a:latin typeface="Arial"/>
                          <a:cs typeface="Arial"/>
                        </a:rPr>
                        <a:t>&gt;25—49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530">
                          <a:latin typeface="Arial"/>
                          <a:cs typeface="Arial"/>
                        </a:rPr>
                        <a:t>%)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6709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Умеренный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ECF07"/>
                    </a:solidFill>
                  </a:tcPr>
                </a:tc>
                <a:tc>
                  <a:txBody>
                    <a:bodyPr/>
                    <a:lstStyle/>
                    <a:p>
                      <a:pPr marL="644525" indent="-523240">
                        <a:lnSpc>
                          <a:spcPts val="3345"/>
                        </a:lnSpc>
                        <a:spcBef>
                          <a:spcPts val="108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644525" algn="l"/>
                          <a:tab pos="645160" algn="l"/>
                        </a:tabLst>
                      </a:pPr>
                      <a:r>
                        <a:rPr dirty="0" sz="2850" spc="-254">
                          <a:latin typeface="Arial"/>
                          <a:cs typeface="Arial"/>
                        </a:rPr>
                        <a:t>Молодые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пациенты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(СД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1-го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типа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моложе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35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лет,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2-го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типа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моложе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лет)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длительностью</a:t>
                      </a:r>
                      <a:r>
                        <a:rPr dirty="0" sz="2850" spc="25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СД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>
                        <a:lnSpc>
                          <a:spcPts val="3345"/>
                        </a:lnSpc>
                      </a:pPr>
                      <a:r>
                        <a:rPr dirty="0" sz="2850" spc="-395">
                          <a:latin typeface="Arial"/>
                          <a:cs typeface="Arial"/>
                        </a:rPr>
                        <a:t>&lt;10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без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поражения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органов-мишеней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ФР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400">
                          <a:latin typeface="Arial"/>
                          <a:cs typeface="Arial"/>
                        </a:rPr>
                        <a:t>SCORE </a:t>
                      </a:r>
                      <a:r>
                        <a:rPr dirty="0" sz="2850" spc="-580">
                          <a:latin typeface="Arial"/>
                          <a:cs typeface="Arial"/>
                        </a:rPr>
                        <a:t>≥1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5</a:t>
                      </a:r>
                      <a:r>
                        <a:rPr dirty="0" sz="28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35">
                          <a:latin typeface="Arial"/>
                          <a:cs typeface="Arial"/>
                        </a:rPr>
                        <a:t>Низкий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9BE8E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  <a:tabLst>
                          <a:tab pos="644525" algn="l"/>
                        </a:tabLst>
                      </a:pPr>
                      <a:r>
                        <a:rPr dirty="0" sz="2850" spc="30">
                          <a:solidFill>
                            <a:srgbClr val="608B7E"/>
                          </a:solidFill>
                          <a:latin typeface="Arial"/>
                          <a:cs typeface="Arial"/>
                        </a:rPr>
                        <a:t>→	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SCORE </a:t>
                      </a:r>
                      <a:r>
                        <a:rPr dirty="0" sz="2850" spc="-595">
                          <a:latin typeface="Arial"/>
                          <a:cs typeface="Arial"/>
                        </a:rPr>
                        <a:t>&lt;1</a:t>
                      </a:r>
                      <a:r>
                        <a:rPr dirty="0" sz="2850" spc="-6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810">
                          <a:latin typeface="Arial"/>
                          <a:cs typeface="Arial"/>
                        </a:rPr>
                        <a:t>%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20335" y="708850"/>
            <a:ext cx="68326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15"/>
              <a:t>28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63117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Модифицирующие </a:t>
            </a: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факторы,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способствующие 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увеличению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сердечно-сосудистого</a:t>
            </a:r>
            <a:r>
              <a:rPr dirty="0" sz="4100" spc="-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риска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3919503"/>
          <a:ext cx="16774160" cy="8694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0190"/>
              </a:tblGrid>
              <a:tr h="500044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Социальная </a:t>
                      </a:r>
                      <a:r>
                        <a:rPr dirty="0" sz="285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депривация </a:t>
                      </a:r>
                      <a:r>
                        <a:rPr dirty="0" sz="2850" spc="-4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— </a:t>
                      </a:r>
                      <a:r>
                        <a:rPr dirty="0" sz="285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причина </a:t>
                      </a:r>
                      <a:r>
                        <a:rPr dirty="0" sz="285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многих</a:t>
                      </a:r>
                      <a:r>
                        <a:rPr dirty="0" sz="2850" spc="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850" spc="2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ССЗ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Ожирение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(диагностированное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ИМТ)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центральное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ожирение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(диагностированное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окружности</a:t>
                      </a:r>
                      <a:r>
                        <a:rPr dirty="0" sz="28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талии)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Отсутствие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физической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активности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70">
                          <a:latin typeface="Arial"/>
                          <a:cs typeface="Arial"/>
                        </a:rPr>
                        <a:t>Психологический стресс,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том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числе жизненное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истощение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Семейный анамнез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раннего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развития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ССЗ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(возникших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&lt;55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мужчин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до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&lt;60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лет 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у</a:t>
                      </a:r>
                      <a:r>
                        <a:rPr dirty="0" sz="2850" spc="3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женщин)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Аутоиммунные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другие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воспалительные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заболевания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60">
                          <a:latin typeface="Arial"/>
                          <a:cs typeface="Arial"/>
                        </a:rPr>
                        <a:t>Большие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психические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расстройства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Лечение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инфекций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наличии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05">
                          <a:latin typeface="Arial"/>
                          <a:cs typeface="Arial"/>
                        </a:rPr>
                        <a:t>ВИЧ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Фибрилляция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предсердий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Гипертрофия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левого</a:t>
                      </a:r>
                      <a:r>
                        <a:rPr dirty="0" sz="28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желудочка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350">
                          <a:latin typeface="Arial"/>
                          <a:cs typeface="Arial"/>
                        </a:rPr>
                        <a:t>ХБП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90">
                          <a:latin typeface="Arial"/>
                          <a:cs typeface="Arial"/>
                        </a:rPr>
                        <a:t>Синдром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обструктивного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апноэ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сна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8625" y="708850"/>
            <a:ext cx="70802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00"/>
              <a:t>2</a:t>
            </a:r>
            <a:r>
              <a:rPr dirty="0" spc="-735"/>
              <a:t>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887325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Начало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антигипертензивной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(изменение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образа  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жизни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лекарственные препараты)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385" b="1">
                <a:solidFill>
                  <a:srgbClr val="333333"/>
                </a:solidFill>
                <a:latin typeface="Arial"/>
                <a:cs typeface="Arial"/>
              </a:rPr>
              <a:t>различных 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значениях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АД,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измеренного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медицинском</a:t>
            </a:r>
            <a:r>
              <a:rPr dirty="0" sz="4100" spc="-1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учреждении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9427" y="4356662"/>
            <a:ext cx="3662045" cy="890269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marL="845185" marR="833119" indent="27940">
              <a:lnSpc>
                <a:spcPts val="2860"/>
              </a:lnSpc>
              <a:spcBef>
                <a:spcPts val="690"/>
              </a:spcBef>
            </a:pPr>
            <a:r>
              <a:rPr dirty="0" sz="2550" spc="-265">
                <a:latin typeface="Arial"/>
                <a:cs typeface="Arial"/>
              </a:rPr>
              <a:t>АГ </a:t>
            </a:r>
            <a:r>
              <a:rPr dirty="0" sz="2550" spc="-240">
                <a:latin typeface="Arial"/>
                <a:cs typeface="Arial"/>
              </a:rPr>
              <a:t>1-й </a:t>
            </a:r>
            <a:r>
              <a:rPr dirty="0" sz="2550" spc="-150">
                <a:latin typeface="Arial"/>
                <a:cs typeface="Arial"/>
              </a:rPr>
              <a:t>степени  </a:t>
            </a:r>
            <a:r>
              <a:rPr dirty="0" sz="2550" spc="-200">
                <a:latin typeface="Arial"/>
                <a:cs typeface="Arial"/>
              </a:rPr>
              <a:t>(</a:t>
            </a:r>
            <a:r>
              <a:rPr dirty="0" sz="2550" spc="-680">
                <a:latin typeface="Arial"/>
                <a:cs typeface="Arial"/>
              </a:rPr>
              <a:t>1</a:t>
            </a:r>
            <a:r>
              <a:rPr dirty="0" sz="2550" spc="-195">
                <a:latin typeface="Arial"/>
                <a:cs typeface="Arial"/>
              </a:rPr>
              <a:t>4</a:t>
            </a:r>
            <a:r>
              <a:rPr dirty="0" sz="2550" spc="55">
                <a:latin typeface="Arial"/>
                <a:cs typeface="Arial"/>
              </a:rPr>
              <a:t>0</a:t>
            </a:r>
            <a:r>
              <a:rPr dirty="0" sz="2550" spc="-80">
                <a:latin typeface="Arial"/>
                <a:cs typeface="Arial"/>
              </a:rPr>
              <a:t>-</a:t>
            </a:r>
            <a:r>
              <a:rPr dirty="0" sz="2550" spc="-645">
                <a:latin typeface="Arial"/>
                <a:cs typeface="Arial"/>
              </a:rPr>
              <a:t>1</a:t>
            </a:r>
            <a:r>
              <a:rPr dirty="0" sz="2550" spc="-200">
                <a:latin typeface="Arial"/>
                <a:cs typeface="Arial"/>
              </a:rPr>
              <a:t>5</a:t>
            </a:r>
            <a:r>
              <a:rPr dirty="0" sz="2550" spc="-320">
                <a:latin typeface="Arial"/>
                <a:cs typeface="Arial"/>
              </a:rPr>
              <a:t>9</a:t>
            </a:r>
            <a:r>
              <a:rPr dirty="0" sz="2550" spc="114">
                <a:latin typeface="Arial"/>
                <a:cs typeface="Arial"/>
              </a:rPr>
              <a:t>/</a:t>
            </a:r>
            <a:r>
              <a:rPr dirty="0" sz="2550" spc="-165">
                <a:latin typeface="Arial"/>
                <a:cs typeface="Arial"/>
              </a:rPr>
              <a:t>9</a:t>
            </a:r>
            <a:r>
              <a:rPr dirty="0" sz="2550" spc="75">
                <a:latin typeface="Arial"/>
                <a:cs typeface="Arial"/>
              </a:rPr>
              <a:t>0</a:t>
            </a:r>
            <a:r>
              <a:rPr dirty="0" sz="2550" spc="-25">
                <a:latin typeface="Arial"/>
                <a:cs typeface="Arial"/>
              </a:rPr>
              <a:t>-</a:t>
            </a:r>
            <a:r>
              <a:rPr dirty="0" sz="2550" spc="-150">
                <a:latin typeface="Arial"/>
                <a:cs typeface="Arial"/>
              </a:rPr>
              <a:t>9</a:t>
            </a:r>
            <a:r>
              <a:rPr dirty="0" sz="2550" spc="-220">
                <a:latin typeface="Arial"/>
                <a:cs typeface="Arial"/>
              </a:rPr>
              <a:t>9</a:t>
            </a:r>
            <a:r>
              <a:rPr dirty="0" sz="2550" spc="-170">
                <a:latin typeface="Arial"/>
                <a:cs typeface="Arial"/>
              </a:rPr>
              <a:t>)</a:t>
            </a:r>
            <a:endParaRPr sz="2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9427" y="6482756"/>
            <a:ext cx="3662045" cy="234124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algn="ctr" marL="266065" marR="252095" indent="9525">
              <a:lnSpc>
                <a:spcPts val="2860"/>
              </a:lnSpc>
              <a:spcBef>
                <a:spcPts val="690"/>
              </a:spcBef>
            </a:pPr>
            <a:r>
              <a:rPr dirty="0" sz="2550" spc="-200">
                <a:latin typeface="Arial"/>
                <a:cs typeface="Arial"/>
              </a:rPr>
              <a:t>Немедленное начало  </a:t>
            </a:r>
            <a:r>
              <a:rPr dirty="0" sz="2550" spc="-165">
                <a:latin typeface="Arial"/>
                <a:cs typeface="Arial"/>
              </a:rPr>
              <a:t>лекарственной</a:t>
            </a:r>
            <a:r>
              <a:rPr dirty="0" sz="2550" spc="-220">
                <a:latin typeface="Arial"/>
                <a:cs typeface="Arial"/>
              </a:rPr>
              <a:t> </a:t>
            </a:r>
            <a:r>
              <a:rPr dirty="0" sz="2550" spc="-170">
                <a:latin typeface="Arial"/>
                <a:cs typeface="Arial"/>
              </a:rPr>
              <a:t>терапии  </a:t>
            </a:r>
            <a:r>
              <a:rPr dirty="0" sz="2550" spc="-120">
                <a:latin typeface="Arial"/>
                <a:cs typeface="Arial"/>
              </a:rPr>
              <a:t>у </a:t>
            </a:r>
            <a:r>
              <a:rPr dirty="0" sz="2550" spc="-220">
                <a:latin typeface="Arial"/>
                <a:cs typeface="Arial"/>
              </a:rPr>
              <a:t>больных </a:t>
            </a:r>
            <a:r>
              <a:rPr dirty="0" sz="2550" spc="-155">
                <a:latin typeface="Arial"/>
                <a:cs typeface="Arial"/>
              </a:rPr>
              <a:t>высокого </a:t>
            </a:r>
            <a:r>
              <a:rPr dirty="0" sz="2550" spc="-114">
                <a:latin typeface="Arial"/>
                <a:cs typeface="Arial"/>
              </a:rPr>
              <a:t>и  </a:t>
            </a:r>
            <a:r>
              <a:rPr dirty="0" sz="2550" spc="-175">
                <a:latin typeface="Arial"/>
                <a:cs typeface="Arial"/>
              </a:rPr>
              <a:t>очень </a:t>
            </a:r>
            <a:r>
              <a:rPr dirty="0" sz="2550" spc="-155">
                <a:latin typeface="Arial"/>
                <a:cs typeface="Arial"/>
              </a:rPr>
              <a:t>высокого</a:t>
            </a:r>
            <a:r>
              <a:rPr dirty="0" sz="2550" spc="-170">
                <a:latin typeface="Arial"/>
                <a:cs typeface="Arial"/>
              </a:rPr>
              <a:t> </a:t>
            </a:r>
            <a:r>
              <a:rPr dirty="0" sz="2550" spc="-125">
                <a:latin typeface="Arial"/>
                <a:cs typeface="Arial"/>
              </a:rPr>
              <a:t>риска</a:t>
            </a:r>
            <a:endParaRPr sz="2550">
              <a:latin typeface="Arial"/>
              <a:cs typeface="Arial"/>
            </a:endParaRPr>
          </a:p>
          <a:p>
            <a:pPr algn="ctr" marL="1270">
              <a:lnSpc>
                <a:spcPts val="2680"/>
              </a:lnSpc>
            </a:pPr>
            <a:r>
              <a:rPr dirty="0" sz="2550" spc="-65">
                <a:latin typeface="Arial"/>
                <a:cs typeface="Arial"/>
              </a:rPr>
              <a:t>с </a:t>
            </a:r>
            <a:r>
              <a:rPr dirty="0" sz="2550" spc="-265">
                <a:latin typeface="Arial"/>
                <a:cs typeface="Arial"/>
              </a:rPr>
              <a:t>ССЗ,</a:t>
            </a:r>
            <a:r>
              <a:rPr dirty="0" sz="2550" spc="-330">
                <a:latin typeface="Arial"/>
                <a:cs typeface="Arial"/>
              </a:rPr>
              <a:t> </a:t>
            </a:r>
            <a:r>
              <a:rPr dirty="0" sz="2550" spc="-200">
                <a:latin typeface="Arial"/>
                <a:cs typeface="Arial"/>
              </a:rPr>
              <a:t>заболеваниями</a:t>
            </a:r>
            <a:endParaRPr sz="2550">
              <a:latin typeface="Arial"/>
              <a:cs typeface="Arial"/>
            </a:endParaRPr>
          </a:p>
          <a:p>
            <a:pPr algn="ctr" marL="5080">
              <a:lnSpc>
                <a:spcPts val="2960"/>
              </a:lnSpc>
            </a:pPr>
            <a:r>
              <a:rPr dirty="0" sz="2550" spc="-130">
                <a:latin typeface="Arial"/>
                <a:cs typeface="Arial"/>
              </a:rPr>
              <a:t>почек </a:t>
            </a:r>
            <a:r>
              <a:rPr dirty="0" sz="2550" spc="-170">
                <a:latin typeface="Arial"/>
                <a:cs typeface="Arial"/>
              </a:rPr>
              <a:t>или</a:t>
            </a:r>
            <a:r>
              <a:rPr dirty="0" sz="2550" spc="-195">
                <a:latin typeface="Arial"/>
                <a:cs typeface="Arial"/>
              </a:rPr>
              <a:t> </a:t>
            </a:r>
            <a:r>
              <a:rPr dirty="0" sz="2550" spc="-260">
                <a:latin typeface="Arial"/>
                <a:cs typeface="Arial"/>
              </a:rPr>
              <a:t>ПОМ</a:t>
            </a:r>
            <a:endParaRPr sz="2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29427" y="9177975"/>
            <a:ext cx="3662045" cy="342963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algn="ctr" marL="156845" marR="142875" indent="-8890">
              <a:lnSpc>
                <a:spcPts val="2860"/>
              </a:lnSpc>
              <a:spcBef>
                <a:spcPts val="690"/>
              </a:spcBef>
            </a:pPr>
            <a:r>
              <a:rPr dirty="0" sz="2550" spc="-225">
                <a:latin typeface="Arial"/>
                <a:cs typeface="Arial"/>
              </a:rPr>
              <a:t>Начало </a:t>
            </a:r>
            <a:r>
              <a:rPr dirty="0" sz="2550" spc="-165">
                <a:latin typeface="Arial"/>
                <a:cs typeface="Arial"/>
              </a:rPr>
              <a:t>лекарственной  терапии </a:t>
            </a:r>
            <a:r>
              <a:rPr dirty="0" sz="2550" spc="-120">
                <a:latin typeface="Arial"/>
                <a:cs typeface="Arial"/>
              </a:rPr>
              <a:t>у </a:t>
            </a:r>
            <a:r>
              <a:rPr dirty="0" sz="2550" spc="-220">
                <a:latin typeface="Arial"/>
                <a:cs typeface="Arial"/>
              </a:rPr>
              <a:t>больных  </a:t>
            </a:r>
            <a:r>
              <a:rPr dirty="0" sz="2550" spc="-135">
                <a:latin typeface="Arial"/>
                <a:cs typeface="Arial"/>
              </a:rPr>
              <a:t>никакого </a:t>
            </a:r>
            <a:r>
              <a:rPr dirty="0" sz="2550" spc="-150">
                <a:latin typeface="Arial"/>
                <a:cs typeface="Arial"/>
              </a:rPr>
              <a:t>умеренного  </a:t>
            </a:r>
            <a:r>
              <a:rPr dirty="0" sz="2550" spc="-125">
                <a:latin typeface="Arial"/>
                <a:cs typeface="Arial"/>
              </a:rPr>
              <a:t>риска </a:t>
            </a:r>
            <a:r>
              <a:rPr dirty="0" sz="2550" spc="-190">
                <a:latin typeface="Arial"/>
                <a:cs typeface="Arial"/>
              </a:rPr>
              <a:t>без </a:t>
            </a:r>
            <a:r>
              <a:rPr dirty="0" sz="2550" spc="-265">
                <a:latin typeface="Arial"/>
                <a:cs typeface="Arial"/>
              </a:rPr>
              <a:t>ССЗ,  </a:t>
            </a:r>
            <a:r>
              <a:rPr dirty="0" sz="2550" spc="-190">
                <a:latin typeface="Arial"/>
                <a:cs typeface="Arial"/>
              </a:rPr>
              <a:t>зоболеваний </a:t>
            </a:r>
            <a:r>
              <a:rPr dirty="0" sz="2550" spc="-130">
                <a:latin typeface="Arial"/>
                <a:cs typeface="Arial"/>
              </a:rPr>
              <a:t>почек </a:t>
            </a:r>
            <a:r>
              <a:rPr dirty="0" sz="2550" spc="-170">
                <a:latin typeface="Arial"/>
                <a:cs typeface="Arial"/>
              </a:rPr>
              <a:t>или  </a:t>
            </a:r>
            <a:r>
              <a:rPr dirty="0" sz="2550" spc="-260">
                <a:latin typeface="Arial"/>
                <a:cs typeface="Arial"/>
              </a:rPr>
              <a:t>ПОМ </a:t>
            </a:r>
            <a:r>
              <a:rPr dirty="0" sz="2550" spc="-165">
                <a:latin typeface="Arial"/>
                <a:cs typeface="Arial"/>
              </a:rPr>
              <a:t>через </a:t>
            </a:r>
            <a:r>
              <a:rPr dirty="0" sz="2550" spc="-85">
                <a:latin typeface="Arial"/>
                <a:cs typeface="Arial"/>
              </a:rPr>
              <a:t>3-6 </a:t>
            </a:r>
            <a:r>
              <a:rPr dirty="0" sz="2550" spc="-210">
                <a:latin typeface="Arial"/>
                <a:cs typeface="Arial"/>
              </a:rPr>
              <a:t>мес.  </a:t>
            </a:r>
            <a:r>
              <a:rPr dirty="0" sz="2550" spc="-180">
                <a:latin typeface="Arial"/>
                <a:cs typeface="Arial"/>
              </a:rPr>
              <a:t>немедикаментозной  терапии, </a:t>
            </a:r>
            <a:r>
              <a:rPr dirty="0" sz="2550" spc="-165">
                <a:latin typeface="Arial"/>
                <a:cs typeface="Arial"/>
              </a:rPr>
              <a:t>если </a:t>
            </a:r>
            <a:r>
              <a:rPr dirty="0" sz="2550" spc="-155">
                <a:latin typeface="Arial"/>
                <a:cs typeface="Arial"/>
              </a:rPr>
              <a:t>не </a:t>
            </a:r>
            <a:r>
              <a:rPr dirty="0" sz="2550" spc="-204">
                <a:latin typeface="Arial"/>
                <a:cs typeface="Arial"/>
              </a:rPr>
              <a:t>удалось  </a:t>
            </a:r>
            <a:r>
              <a:rPr dirty="0" sz="2550" spc="-175">
                <a:latin typeface="Arial"/>
                <a:cs typeface="Arial"/>
              </a:rPr>
              <a:t>достичь </a:t>
            </a:r>
            <a:r>
              <a:rPr dirty="0" sz="2550" spc="-170">
                <a:latin typeface="Arial"/>
                <a:cs typeface="Arial"/>
              </a:rPr>
              <a:t>контроля</a:t>
            </a:r>
            <a:r>
              <a:rPr dirty="0" sz="2550" spc="-155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</a:t>
            </a:r>
            <a:endParaRPr sz="2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9427" y="5601058"/>
            <a:ext cx="3662045" cy="52768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4610" rIns="0" bIns="0" rtlCol="0" vert="horz">
            <a:spAutoFit/>
          </a:bodyPr>
          <a:lstStyle/>
          <a:p>
            <a:pPr marL="161290">
              <a:lnSpc>
                <a:spcPct val="100000"/>
              </a:lnSpc>
              <a:spcBef>
                <a:spcPts val="430"/>
              </a:spcBef>
            </a:pPr>
            <a:r>
              <a:rPr dirty="0" sz="2550" spc="-185">
                <a:latin typeface="Arial"/>
                <a:cs typeface="Arial"/>
              </a:rPr>
              <a:t>Изменение </a:t>
            </a:r>
            <a:r>
              <a:rPr dirty="0" sz="2550" spc="-195">
                <a:latin typeface="Arial"/>
                <a:cs typeface="Arial"/>
              </a:rPr>
              <a:t>образа</a:t>
            </a:r>
            <a:r>
              <a:rPr dirty="0" sz="2550" spc="-160">
                <a:latin typeface="Arial"/>
                <a:cs typeface="Arial"/>
              </a:rPr>
              <a:t> </a:t>
            </a:r>
            <a:r>
              <a:rPr dirty="0" sz="2550" spc="-145">
                <a:latin typeface="Arial"/>
                <a:cs typeface="Arial"/>
              </a:rPr>
              <a:t>жизни</a:t>
            </a:r>
            <a:endParaRPr sz="2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42724" y="4356662"/>
            <a:ext cx="3662045" cy="890269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marL="732790" marR="721360" indent="118745">
              <a:lnSpc>
                <a:spcPts val="2860"/>
              </a:lnSpc>
              <a:spcBef>
                <a:spcPts val="690"/>
              </a:spcBef>
            </a:pPr>
            <a:r>
              <a:rPr dirty="0" sz="2550" spc="-265">
                <a:latin typeface="Arial"/>
                <a:cs typeface="Arial"/>
              </a:rPr>
              <a:t>АГ </a:t>
            </a:r>
            <a:r>
              <a:rPr dirty="0" sz="2550" spc="-130">
                <a:latin typeface="Arial"/>
                <a:cs typeface="Arial"/>
              </a:rPr>
              <a:t>2-й </a:t>
            </a:r>
            <a:r>
              <a:rPr dirty="0" sz="2550" spc="-150">
                <a:latin typeface="Arial"/>
                <a:cs typeface="Arial"/>
              </a:rPr>
              <a:t>степени  </a:t>
            </a:r>
            <a:r>
              <a:rPr dirty="0" sz="2550" spc="-229">
                <a:latin typeface="Arial"/>
                <a:cs typeface="Arial"/>
              </a:rPr>
              <a:t>(160-179/100-109)</a:t>
            </a:r>
            <a:endParaRPr sz="2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42724" y="6482756"/>
            <a:ext cx="3662045" cy="162369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273050" rIns="0" bIns="0" rtlCol="0" vert="horz">
            <a:spAutoFit/>
          </a:bodyPr>
          <a:lstStyle/>
          <a:p>
            <a:pPr algn="ctr" marL="266065" marR="252095" indent="9525">
              <a:lnSpc>
                <a:spcPts val="2860"/>
              </a:lnSpc>
              <a:spcBef>
                <a:spcPts val="2150"/>
              </a:spcBef>
            </a:pPr>
            <a:r>
              <a:rPr dirty="0" sz="2550" spc="-200">
                <a:latin typeface="Arial"/>
                <a:cs typeface="Arial"/>
              </a:rPr>
              <a:t>Немедленное начало  </a:t>
            </a:r>
            <a:r>
              <a:rPr dirty="0" sz="2550" spc="-165">
                <a:latin typeface="Arial"/>
                <a:cs typeface="Arial"/>
              </a:rPr>
              <a:t>лекарственной</a:t>
            </a:r>
            <a:r>
              <a:rPr dirty="0" sz="2550" spc="-220">
                <a:latin typeface="Arial"/>
                <a:cs typeface="Arial"/>
              </a:rPr>
              <a:t> </a:t>
            </a:r>
            <a:r>
              <a:rPr dirty="0" sz="2550" spc="-170">
                <a:latin typeface="Arial"/>
                <a:cs typeface="Arial"/>
              </a:rPr>
              <a:t>терапии  </a:t>
            </a:r>
            <a:r>
              <a:rPr dirty="0" sz="2550" spc="-180">
                <a:latin typeface="Arial"/>
                <a:cs typeface="Arial"/>
              </a:rPr>
              <a:t>всем</a:t>
            </a:r>
            <a:r>
              <a:rPr dirty="0" sz="2550" spc="-165">
                <a:latin typeface="Arial"/>
                <a:cs typeface="Arial"/>
              </a:rPr>
              <a:t> </a:t>
            </a:r>
            <a:r>
              <a:rPr dirty="0" sz="2550" spc="-225">
                <a:latin typeface="Arial"/>
                <a:cs typeface="Arial"/>
              </a:rPr>
              <a:t>больным</a:t>
            </a:r>
            <a:endParaRPr sz="2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42724" y="9177963"/>
            <a:ext cx="3662045" cy="110807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196215" rIns="0" bIns="0" rtlCol="0" vert="horz">
            <a:spAutoFit/>
          </a:bodyPr>
          <a:lstStyle/>
          <a:p>
            <a:pPr marL="490855" marR="146685" indent="-338455">
              <a:lnSpc>
                <a:spcPts val="2860"/>
              </a:lnSpc>
              <a:spcBef>
                <a:spcPts val="1545"/>
              </a:spcBef>
            </a:pPr>
            <a:r>
              <a:rPr dirty="0" sz="2550" spc="-165">
                <a:latin typeface="Arial"/>
                <a:cs typeface="Arial"/>
              </a:rPr>
              <a:t>Достижение </a:t>
            </a:r>
            <a:r>
              <a:rPr dirty="0" sz="2550" spc="-170">
                <a:latin typeface="Arial"/>
                <a:cs typeface="Arial"/>
              </a:rPr>
              <a:t>контроля</a:t>
            </a:r>
            <a:r>
              <a:rPr dirty="0" sz="2550" spc="-220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200">
                <a:latin typeface="Arial"/>
                <a:cs typeface="Arial"/>
              </a:rPr>
              <a:t>в </a:t>
            </a:r>
            <a:r>
              <a:rPr dirty="0" sz="2550" spc="-175">
                <a:latin typeface="Arial"/>
                <a:cs typeface="Arial"/>
              </a:rPr>
              <a:t>течение </a:t>
            </a:r>
            <a:r>
              <a:rPr dirty="0" sz="2550" spc="-170">
                <a:latin typeface="Arial"/>
                <a:cs typeface="Arial"/>
              </a:rPr>
              <a:t>3</a:t>
            </a:r>
            <a:r>
              <a:rPr dirty="0" sz="2550" spc="-114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месяцев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302514" y="8112038"/>
            <a:ext cx="142240" cy="1054100"/>
            <a:chOff x="11302514" y="8112038"/>
            <a:chExt cx="142240" cy="1054100"/>
          </a:xfrm>
        </p:grpSpPr>
        <p:sp>
          <p:nvSpPr>
            <p:cNvPr id="15" name="object 15"/>
            <p:cNvSpPr/>
            <p:nvPr/>
          </p:nvSpPr>
          <p:spPr>
            <a:xfrm>
              <a:off x="11373516" y="8112038"/>
              <a:ext cx="0" cy="1041400"/>
            </a:xfrm>
            <a:custGeom>
              <a:avLst/>
              <a:gdLst/>
              <a:ahLst/>
              <a:cxnLst/>
              <a:rect l="l" t="t" r="r" b="b"/>
              <a:pathLst>
                <a:path w="0" h="1041400">
                  <a:moveTo>
                    <a:pt x="0" y="0"/>
                  </a:moveTo>
                  <a:lnTo>
                    <a:pt x="0" y="1041154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315107" y="909038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9542724" y="5601058"/>
            <a:ext cx="3662045" cy="52768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4610" rIns="0" bIns="0" rtlCol="0" vert="horz">
            <a:spAutoFit/>
          </a:bodyPr>
          <a:lstStyle/>
          <a:p>
            <a:pPr marL="161290">
              <a:lnSpc>
                <a:spcPct val="100000"/>
              </a:lnSpc>
              <a:spcBef>
                <a:spcPts val="430"/>
              </a:spcBef>
            </a:pPr>
            <a:r>
              <a:rPr dirty="0" sz="2550" spc="-185">
                <a:latin typeface="Arial"/>
                <a:cs typeface="Arial"/>
              </a:rPr>
              <a:t>Изменение </a:t>
            </a:r>
            <a:r>
              <a:rPr dirty="0" sz="2550" spc="-195">
                <a:latin typeface="Arial"/>
                <a:cs typeface="Arial"/>
              </a:rPr>
              <a:t>образа</a:t>
            </a:r>
            <a:r>
              <a:rPr dirty="0" sz="2550" spc="-160">
                <a:latin typeface="Arial"/>
                <a:cs typeface="Arial"/>
              </a:rPr>
              <a:t> </a:t>
            </a:r>
            <a:r>
              <a:rPr dirty="0" sz="2550" spc="-145">
                <a:latin typeface="Arial"/>
                <a:cs typeface="Arial"/>
              </a:rPr>
              <a:t>жизни</a:t>
            </a:r>
            <a:endParaRPr sz="25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670080" y="9177963"/>
            <a:ext cx="3662045" cy="110807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196215" rIns="0" bIns="0" rtlCol="0" vert="horz">
            <a:spAutoFit/>
          </a:bodyPr>
          <a:lstStyle/>
          <a:p>
            <a:pPr marL="490855" marR="146685" indent="-338455">
              <a:lnSpc>
                <a:spcPts val="2860"/>
              </a:lnSpc>
              <a:spcBef>
                <a:spcPts val="1545"/>
              </a:spcBef>
            </a:pPr>
            <a:r>
              <a:rPr dirty="0" sz="2550" spc="-165">
                <a:latin typeface="Arial"/>
                <a:cs typeface="Arial"/>
              </a:rPr>
              <a:t>Достижение </a:t>
            </a:r>
            <a:r>
              <a:rPr dirty="0" sz="2550" spc="-170">
                <a:latin typeface="Arial"/>
                <a:cs typeface="Arial"/>
              </a:rPr>
              <a:t>контроля</a:t>
            </a:r>
            <a:r>
              <a:rPr dirty="0" sz="2550" spc="-220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АД  </a:t>
            </a:r>
            <a:r>
              <a:rPr dirty="0" sz="2550" spc="-200">
                <a:latin typeface="Arial"/>
                <a:cs typeface="Arial"/>
              </a:rPr>
              <a:t>в </a:t>
            </a:r>
            <a:r>
              <a:rPr dirty="0" sz="2550" spc="-175">
                <a:latin typeface="Arial"/>
                <a:cs typeface="Arial"/>
              </a:rPr>
              <a:t>течение </a:t>
            </a:r>
            <a:r>
              <a:rPr dirty="0" sz="2550" spc="-170">
                <a:latin typeface="Arial"/>
                <a:cs typeface="Arial"/>
              </a:rPr>
              <a:t>3</a:t>
            </a:r>
            <a:r>
              <a:rPr dirty="0" sz="2550" spc="-114">
                <a:latin typeface="Arial"/>
                <a:cs typeface="Arial"/>
              </a:rPr>
              <a:t> </a:t>
            </a:r>
            <a:r>
              <a:rPr dirty="0" sz="2550" spc="-190">
                <a:latin typeface="Arial"/>
                <a:cs typeface="Arial"/>
              </a:rPr>
              <a:t>месяцев</a:t>
            </a:r>
            <a:endParaRPr sz="25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670080" y="4356662"/>
            <a:ext cx="3662045" cy="890269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marL="1236345" marR="831215" indent="-393065">
              <a:lnSpc>
                <a:spcPts val="2860"/>
              </a:lnSpc>
              <a:spcBef>
                <a:spcPts val="690"/>
              </a:spcBef>
            </a:pPr>
            <a:r>
              <a:rPr dirty="0" sz="2550" spc="-265">
                <a:latin typeface="Arial"/>
                <a:cs typeface="Arial"/>
              </a:rPr>
              <a:t>АГ </a:t>
            </a:r>
            <a:r>
              <a:rPr dirty="0" sz="2550" spc="-85">
                <a:latin typeface="Arial"/>
                <a:cs typeface="Arial"/>
              </a:rPr>
              <a:t>3-й</a:t>
            </a:r>
            <a:r>
              <a:rPr dirty="0" sz="2550" spc="-120">
                <a:latin typeface="Arial"/>
                <a:cs typeface="Arial"/>
              </a:rPr>
              <a:t> </a:t>
            </a:r>
            <a:r>
              <a:rPr dirty="0" sz="2550" spc="-150">
                <a:latin typeface="Arial"/>
                <a:cs typeface="Arial"/>
              </a:rPr>
              <a:t>степени  </a:t>
            </a:r>
            <a:r>
              <a:rPr dirty="0" sz="2550" spc="-305">
                <a:latin typeface="Arial"/>
                <a:cs typeface="Arial"/>
              </a:rPr>
              <a:t>(&gt;180/110)</a:t>
            </a:r>
            <a:endParaRPr sz="25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670080" y="6482756"/>
            <a:ext cx="3662045" cy="162369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273050" rIns="0" bIns="0" rtlCol="0" vert="horz">
            <a:spAutoFit/>
          </a:bodyPr>
          <a:lstStyle/>
          <a:p>
            <a:pPr algn="ctr" marL="266065" marR="252095" indent="9525">
              <a:lnSpc>
                <a:spcPts val="2860"/>
              </a:lnSpc>
              <a:spcBef>
                <a:spcPts val="2150"/>
              </a:spcBef>
            </a:pPr>
            <a:r>
              <a:rPr dirty="0" sz="2550" spc="-200">
                <a:latin typeface="Arial"/>
                <a:cs typeface="Arial"/>
              </a:rPr>
              <a:t>Немедленное начало  </a:t>
            </a:r>
            <a:r>
              <a:rPr dirty="0" sz="2550" spc="-165">
                <a:latin typeface="Arial"/>
                <a:cs typeface="Arial"/>
              </a:rPr>
              <a:t>лекарственной</a:t>
            </a:r>
            <a:r>
              <a:rPr dirty="0" sz="2550" spc="-220">
                <a:latin typeface="Arial"/>
                <a:cs typeface="Arial"/>
              </a:rPr>
              <a:t> </a:t>
            </a:r>
            <a:r>
              <a:rPr dirty="0" sz="2550" spc="-170">
                <a:latin typeface="Arial"/>
                <a:cs typeface="Arial"/>
              </a:rPr>
              <a:t>терапии  </a:t>
            </a:r>
            <a:r>
              <a:rPr dirty="0" sz="2550" spc="-180">
                <a:latin typeface="Arial"/>
                <a:cs typeface="Arial"/>
              </a:rPr>
              <a:t>всем</a:t>
            </a:r>
            <a:r>
              <a:rPr dirty="0" sz="2550" spc="-165">
                <a:latin typeface="Arial"/>
                <a:cs typeface="Arial"/>
              </a:rPr>
              <a:t> </a:t>
            </a:r>
            <a:r>
              <a:rPr dirty="0" sz="2550" spc="-225">
                <a:latin typeface="Arial"/>
                <a:cs typeface="Arial"/>
              </a:rPr>
              <a:t>больным</a:t>
            </a:r>
            <a:endParaRPr sz="2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56759" y="6395136"/>
            <a:ext cx="116839" cy="62865"/>
          </a:xfrm>
          <a:custGeom>
            <a:avLst/>
            <a:gdLst/>
            <a:ahLst/>
            <a:cxnLst/>
            <a:rect l="l" t="t" r="r" b="b"/>
            <a:pathLst>
              <a:path w="116839" h="62864">
                <a:moveTo>
                  <a:pt x="116818" y="0"/>
                </a:moveTo>
                <a:lnTo>
                  <a:pt x="58409" y="62811"/>
                </a:lnTo>
                <a:lnTo>
                  <a:pt x="0" y="0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1274552" y="4350362"/>
          <a:ext cx="3688079" cy="4479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9435"/>
                <a:gridCol w="1829435"/>
              </a:tblGrid>
              <a:tr h="890149">
                <a:tc gridSpan="2">
                  <a:txBody>
                    <a:bodyPr/>
                    <a:lstStyle/>
                    <a:p>
                      <a:pPr marL="734060" marR="194945" indent="-541020">
                        <a:lnSpc>
                          <a:spcPts val="2860"/>
                        </a:lnSpc>
                        <a:spcBef>
                          <a:spcPts val="690"/>
                        </a:spcBef>
                      </a:pPr>
                      <a:r>
                        <a:rPr dirty="0" sz="2550" spc="-190">
                          <a:latin typeface="Arial"/>
                          <a:cs typeface="Arial"/>
                        </a:rPr>
                        <a:t>Высокое нормальное АД  </a:t>
                      </a:r>
                      <a:r>
                        <a:rPr dirty="0" sz="2550" spc="-300">
                          <a:latin typeface="Arial"/>
                          <a:cs typeface="Arial"/>
                        </a:rPr>
                        <a:t>(130—139/85—89)</a:t>
                      </a:r>
                      <a:endParaRPr sz="255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42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7449">
                <a:tc gridSpan="2"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2550" spc="-185">
                          <a:latin typeface="Arial"/>
                          <a:cs typeface="Arial"/>
                        </a:rPr>
                        <a:t>Изменение </a:t>
                      </a:r>
                      <a:r>
                        <a:rPr dirty="0" sz="2550" spc="-195">
                          <a:latin typeface="Arial"/>
                          <a:cs typeface="Arial"/>
                        </a:rPr>
                        <a:t>образа</a:t>
                      </a:r>
                      <a:r>
                        <a:rPr dirty="0" sz="25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550" spc="-145">
                          <a:latin typeface="Arial"/>
                          <a:cs typeface="Arial"/>
                        </a:rPr>
                        <a:t>жизни</a:t>
                      </a:r>
                      <a:endParaRPr sz="2550">
                        <a:latin typeface="Arial"/>
                        <a:cs typeface="Arial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EEDA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42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0959">
                <a:tc gridSpan="2">
                  <a:txBody>
                    <a:bodyPr/>
                    <a:lstStyle/>
                    <a:p>
                      <a:pPr algn="ctr" marL="172720" marR="158750" indent="10795">
                        <a:lnSpc>
                          <a:spcPts val="2860"/>
                        </a:lnSpc>
                        <a:spcBef>
                          <a:spcPts val="690"/>
                        </a:spcBef>
                      </a:pPr>
                      <a:r>
                        <a:rPr dirty="0" sz="2550" spc="-195">
                          <a:latin typeface="Arial"/>
                          <a:cs typeface="Arial"/>
                        </a:rPr>
                        <a:t>Оценить  </a:t>
                      </a:r>
                      <a:r>
                        <a:rPr dirty="0" sz="2550" spc="-175">
                          <a:latin typeface="Arial"/>
                          <a:cs typeface="Arial"/>
                        </a:rPr>
                        <a:t>целесообразность  </a:t>
                      </a:r>
                      <a:r>
                        <a:rPr dirty="0" sz="2550" spc="-215">
                          <a:latin typeface="Arial"/>
                          <a:cs typeface="Arial"/>
                        </a:rPr>
                        <a:t>начала </a:t>
                      </a:r>
                      <a:r>
                        <a:rPr dirty="0" sz="2550" spc="-165">
                          <a:latin typeface="Arial"/>
                          <a:cs typeface="Arial"/>
                        </a:rPr>
                        <a:t>лекарственной  терапии </a:t>
                      </a:r>
                      <a:r>
                        <a:rPr dirty="0" sz="2550" spc="-120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550" spc="-220">
                          <a:latin typeface="Arial"/>
                          <a:cs typeface="Arial"/>
                        </a:rPr>
                        <a:t>больных </a:t>
                      </a:r>
                      <a:r>
                        <a:rPr dirty="0" sz="2550" spc="-175">
                          <a:latin typeface="Arial"/>
                          <a:cs typeface="Arial"/>
                        </a:rPr>
                        <a:t>очень  </a:t>
                      </a:r>
                      <a:r>
                        <a:rPr dirty="0" sz="2550" spc="-155">
                          <a:latin typeface="Arial"/>
                          <a:cs typeface="Arial"/>
                        </a:rPr>
                        <a:t>высокого </a:t>
                      </a:r>
                      <a:r>
                        <a:rPr dirty="0" sz="2550" spc="-125">
                          <a:latin typeface="Arial"/>
                          <a:cs typeface="Arial"/>
                        </a:rPr>
                        <a:t>риска </a:t>
                      </a:r>
                      <a:r>
                        <a:rPr dirty="0" sz="2550" spc="-6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550" spc="-265">
                          <a:latin typeface="Arial"/>
                          <a:cs typeface="Arial"/>
                        </a:rPr>
                        <a:t>ССЗ,  </a:t>
                      </a:r>
                      <a:r>
                        <a:rPr dirty="0" sz="2550" spc="-155">
                          <a:latin typeface="Arial"/>
                          <a:cs typeface="Arial"/>
                        </a:rPr>
                        <a:t>особенно </a:t>
                      </a:r>
                      <a:r>
                        <a:rPr dirty="0" sz="2550" spc="-6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5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550" spc="-260">
                          <a:latin typeface="Arial"/>
                          <a:cs typeface="Arial"/>
                        </a:rPr>
                        <a:t>ИБС</a:t>
                      </a:r>
                      <a:endParaRPr sz="255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7189208" y="6134802"/>
            <a:ext cx="142240" cy="335915"/>
            <a:chOff x="7189208" y="6134802"/>
            <a:chExt cx="142240" cy="335915"/>
          </a:xfrm>
        </p:grpSpPr>
        <p:sp>
          <p:nvSpPr>
            <p:cNvPr id="24" name="object 24"/>
            <p:cNvSpPr/>
            <p:nvPr/>
          </p:nvSpPr>
          <p:spPr>
            <a:xfrm>
              <a:off x="7260222" y="6134802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201801" y="639513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11302514" y="6134802"/>
            <a:ext cx="142240" cy="335915"/>
            <a:chOff x="11302514" y="6134802"/>
            <a:chExt cx="142240" cy="335915"/>
          </a:xfrm>
        </p:grpSpPr>
        <p:sp>
          <p:nvSpPr>
            <p:cNvPr id="27" name="object 27"/>
            <p:cNvSpPr/>
            <p:nvPr/>
          </p:nvSpPr>
          <p:spPr>
            <a:xfrm>
              <a:off x="11373516" y="6134802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1315107" y="639513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15429907" y="6134802"/>
            <a:ext cx="142240" cy="335915"/>
            <a:chOff x="15429907" y="6134802"/>
            <a:chExt cx="142240" cy="335915"/>
          </a:xfrm>
        </p:grpSpPr>
        <p:sp>
          <p:nvSpPr>
            <p:cNvPr id="30" name="object 30"/>
            <p:cNvSpPr/>
            <p:nvPr/>
          </p:nvSpPr>
          <p:spPr>
            <a:xfrm>
              <a:off x="15500897" y="6134802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442500" y="639513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/>
          <p:nvPr/>
        </p:nvSpPr>
        <p:spPr>
          <a:xfrm>
            <a:off x="3056759" y="5513439"/>
            <a:ext cx="116839" cy="62865"/>
          </a:xfrm>
          <a:custGeom>
            <a:avLst/>
            <a:gdLst/>
            <a:ahLst/>
            <a:cxnLst/>
            <a:rect l="l" t="t" r="r" b="b"/>
            <a:pathLst>
              <a:path w="116839" h="62864">
                <a:moveTo>
                  <a:pt x="116818" y="0"/>
                </a:moveTo>
                <a:lnTo>
                  <a:pt x="58409" y="62811"/>
                </a:lnTo>
                <a:lnTo>
                  <a:pt x="0" y="0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7189208" y="5253105"/>
            <a:ext cx="142240" cy="335915"/>
            <a:chOff x="7189208" y="5253105"/>
            <a:chExt cx="142240" cy="335915"/>
          </a:xfrm>
        </p:grpSpPr>
        <p:sp>
          <p:nvSpPr>
            <p:cNvPr id="34" name="object 34"/>
            <p:cNvSpPr/>
            <p:nvPr/>
          </p:nvSpPr>
          <p:spPr>
            <a:xfrm>
              <a:off x="7260222" y="5253105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201801" y="551343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11302514" y="5253105"/>
            <a:ext cx="142240" cy="335915"/>
            <a:chOff x="11302514" y="5253105"/>
            <a:chExt cx="142240" cy="335915"/>
          </a:xfrm>
        </p:grpSpPr>
        <p:sp>
          <p:nvSpPr>
            <p:cNvPr id="37" name="object 37"/>
            <p:cNvSpPr/>
            <p:nvPr/>
          </p:nvSpPr>
          <p:spPr>
            <a:xfrm>
              <a:off x="11373516" y="5253105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1315107" y="551343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15429907" y="5253105"/>
            <a:ext cx="142240" cy="335915"/>
            <a:chOff x="15429907" y="5253105"/>
            <a:chExt cx="142240" cy="335915"/>
          </a:xfrm>
        </p:grpSpPr>
        <p:sp>
          <p:nvSpPr>
            <p:cNvPr id="40" name="object 40"/>
            <p:cNvSpPr/>
            <p:nvPr/>
          </p:nvSpPr>
          <p:spPr>
            <a:xfrm>
              <a:off x="15500897" y="5253105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5442500" y="551343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15429907" y="8112038"/>
            <a:ext cx="142240" cy="1054100"/>
            <a:chOff x="15429907" y="8112038"/>
            <a:chExt cx="142240" cy="1054100"/>
          </a:xfrm>
        </p:grpSpPr>
        <p:sp>
          <p:nvSpPr>
            <p:cNvPr id="43" name="object 43"/>
            <p:cNvSpPr/>
            <p:nvPr/>
          </p:nvSpPr>
          <p:spPr>
            <a:xfrm>
              <a:off x="15500897" y="8112038"/>
              <a:ext cx="0" cy="1041400"/>
            </a:xfrm>
            <a:custGeom>
              <a:avLst/>
              <a:gdLst/>
              <a:ahLst/>
              <a:cxnLst/>
              <a:rect l="l" t="t" r="r" b="b"/>
              <a:pathLst>
                <a:path w="0" h="1041400">
                  <a:moveTo>
                    <a:pt x="0" y="0"/>
                  </a:moveTo>
                  <a:lnTo>
                    <a:pt x="0" y="1041154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5442500" y="909038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3670080" y="5601058"/>
            <a:ext cx="3662045" cy="52768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4610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30"/>
              </a:spcBef>
            </a:pPr>
            <a:r>
              <a:rPr dirty="0" sz="2550" spc="-185">
                <a:latin typeface="Arial"/>
                <a:cs typeface="Arial"/>
              </a:rPr>
              <a:t>Изменение </a:t>
            </a:r>
            <a:r>
              <a:rPr dirty="0" sz="2550" spc="-195">
                <a:latin typeface="Arial"/>
                <a:cs typeface="Arial"/>
              </a:rPr>
              <a:t>образа</a:t>
            </a:r>
            <a:r>
              <a:rPr dirty="0" sz="2550" spc="-160">
                <a:latin typeface="Arial"/>
                <a:cs typeface="Arial"/>
              </a:rPr>
              <a:t> </a:t>
            </a:r>
            <a:r>
              <a:rPr dirty="0" sz="2550" spc="-145">
                <a:latin typeface="Arial"/>
                <a:cs typeface="Arial"/>
              </a:rPr>
              <a:t>жизни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189208" y="8830009"/>
            <a:ext cx="142240" cy="335915"/>
            <a:chOff x="7189208" y="8830009"/>
            <a:chExt cx="142240" cy="335915"/>
          </a:xfrm>
        </p:grpSpPr>
        <p:sp>
          <p:nvSpPr>
            <p:cNvPr id="47" name="object 47"/>
            <p:cNvSpPr/>
            <p:nvPr/>
          </p:nvSpPr>
          <p:spPr>
            <a:xfrm>
              <a:off x="7260222" y="883000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5">
                  <a:moveTo>
                    <a:pt x="0" y="0"/>
                  </a:moveTo>
                  <a:lnTo>
                    <a:pt x="0" y="32315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201801" y="9090355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28129" y="708850"/>
            <a:ext cx="78613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509"/>
              <a:t>30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9286875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Показания </a:t>
            </a:r>
            <a:r>
              <a:rPr dirty="0" sz="4100" spc="-95" b="1">
                <a:solidFill>
                  <a:srgbClr val="333333"/>
                </a:solidFill>
                <a:latin typeface="Arial"/>
                <a:cs typeface="Arial"/>
              </a:rPr>
              <a:t>к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началу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антигипертензивной 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зависимости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от</a:t>
            </a:r>
            <a:r>
              <a:rPr dirty="0" sz="4100" spc="-18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возраста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5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сопутствующих</a:t>
            </a:r>
            <a:r>
              <a:rPr dirty="0" sz="4100" spc="-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заболеваний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07135" y="7408250"/>
          <a:ext cx="17584420" cy="5205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5240"/>
                <a:gridCol w="2200275"/>
                <a:gridCol w="2200275"/>
                <a:gridCol w="2200275"/>
                <a:gridCol w="2200275"/>
                <a:gridCol w="2200275"/>
                <a:gridCol w="2744469"/>
              </a:tblGrid>
              <a:tr h="44883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dirty="0" sz="2300" spc="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Возраст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Пороговое </a:t>
                      </a: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значение </a:t>
                      </a: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 </a:t>
                      </a:r>
                      <a:r>
                        <a:rPr dirty="0" sz="2300" spc="-1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300" spc="-1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429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121920" marR="772160">
                        <a:lnSpc>
                          <a:spcPct val="76600"/>
                        </a:lnSpc>
                        <a:spcBef>
                          <a:spcPts val="920"/>
                        </a:spcBef>
                      </a:pP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Пороговое  значение</a:t>
                      </a:r>
                      <a:r>
                        <a:rPr dirty="0" sz="2300" spc="-1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ДАД,  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измеренного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>
                        <a:lnSpc>
                          <a:spcPts val="1789"/>
                        </a:lnSpc>
                      </a:pPr>
                      <a:r>
                        <a:rPr dirty="0" sz="230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медицинском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 marR="1071880">
                        <a:lnSpc>
                          <a:spcPct val="76500"/>
                        </a:lnSpc>
                        <a:spcBef>
                          <a:spcPts val="325"/>
                        </a:spcBef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</a:t>
                      </a:r>
                      <a:r>
                        <a:rPr dirty="0" sz="230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ч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</a:t>
                      </a:r>
                      <a:r>
                        <a:rPr dirty="0" sz="230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е</a:t>
                      </a:r>
                      <a:r>
                        <a:rPr dirty="0" sz="2300" spc="6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ж</a:t>
                      </a:r>
                      <a:r>
                        <a:rPr dirty="0" sz="230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е</a:t>
                      </a:r>
                      <a:r>
                        <a:rPr dirty="0" sz="230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нии  </a:t>
                      </a:r>
                      <a:r>
                        <a:rPr dirty="0" sz="2300" spc="-1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300" spc="-1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1168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3416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10"/>
                        </a:spcBef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АГ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10"/>
                        </a:spcBef>
                      </a:pPr>
                      <a:r>
                        <a:rPr dirty="0" sz="230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+СД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10"/>
                        </a:spcBef>
                      </a:pP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+ХБП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10"/>
                        </a:spcBef>
                      </a:pPr>
                      <a:r>
                        <a:rPr dirty="0" sz="2300" spc="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+ИБС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2010"/>
                        </a:spcBef>
                      </a:pPr>
                      <a:r>
                        <a:rPr dirty="0" sz="230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+Инсульт/</a:t>
                      </a: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ТИА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168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692822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35">
                          <a:latin typeface="Arial"/>
                          <a:cs typeface="Arial"/>
                        </a:rPr>
                        <a:t>18—64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15">
                          <a:latin typeface="Arial"/>
                          <a:cs typeface="Arial"/>
                        </a:rPr>
                        <a:t>лет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69280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05">
                          <a:latin typeface="Arial"/>
                          <a:cs typeface="Arial"/>
                        </a:rPr>
                        <a:t>65—79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15">
                          <a:latin typeface="Arial"/>
                          <a:cs typeface="Arial"/>
                        </a:rPr>
                        <a:t>лет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95">
                          <a:latin typeface="Arial"/>
                          <a:cs typeface="Arial"/>
                        </a:rPr>
                        <a:t>≥140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692822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50">
                          <a:latin typeface="Arial"/>
                          <a:cs typeface="Arial"/>
                        </a:rPr>
                        <a:t>≥80 </a:t>
                      </a:r>
                      <a:r>
                        <a:rPr dirty="0" sz="2300" spc="-215">
                          <a:latin typeface="Arial"/>
                          <a:cs typeface="Arial"/>
                        </a:rPr>
                        <a:t>лет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80">
                          <a:latin typeface="Arial"/>
                          <a:cs typeface="Arial"/>
                        </a:rPr>
                        <a:t>≥160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80">
                          <a:latin typeface="Arial"/>
                          <a:cs typeface="Arial"/>
                        </a:rPr>
                        <a:t>≥160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80">
                          <a:latin typeface="Arial"/>
                          <a:cs typeface="Arial"/>
                        </a:rPr>
                        <a:t>≥160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80">
                          <a:latin typeface="Arial"/>
                          <a:cs typeface="Arial"/>
                        </a:rPr>
                        <a:t>≥160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280">
                          <a:latin typeface="Arial"/>
                          <a:cs typeface="Arial"/>
                        </a:rPr>
                        <a:t>≥160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327037">
                <a:tc>
                  <a:txBody>
                    <a:bodyPr/>
                    <a:lstStyle/>
                    <a:p>
                      <a:pPr marL="121920" marR="286385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160">
                          <a:latin typeface="Arial"/>
                          <a:cs typeface="Arial"/>
                        </a:rPr>
                        <a:t>Пороговое </a:t>
                      </a:r>
                      <a:r>
                        <a:rPr dirty="0" sz="2300" spc="-165">
                          <a:latin typeface="Arial"/>
                          <a:cs typeface="Arial"/>
                        </a:rPr>
                        <a:t>значение </a:t>
                      </a:r>
                      <a:r>
                        <a:rPr dirty="0" sz="2300" spc="-175">
                          <a:latin typeface="Arial"/>
                          <a:cs typeface="Arial"/>
                        </a:rPr>
                        <a:t>ДАД,  </a:t>
                      </a:r>
                      <a:r>
                        <a:rPr dirty="0" sz="2300" spc="-145">
                          <a:latin typeface="Arial"/>
                          <a:cs typeface="Arial"/>
                        </a:rPr>
                        <a:t>измеренного </a:t>
                      </a:r>
                      <a:r>
                        <a:rPr dirty="0" sz="2300" spc="-19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300" spc="-160">
                          <a:latin typeface="Arial"/>
                          <a:cs typeface="Arial"/>
                        </a:rPr>
                        <a:t>медицинском  </a:t>
                      </a:r>
                      <a:r>
                        <a:rPr dirty="0" sz="2300" spc="-145">
                          <a:latin typeface="Arial"/>
                          <a:cs typeface="Arial"/>
                        </a:rPr>
                        <a:t>учреждении </a:t>
                      </a:r>
                      <a:r>
                        <a:rPr dirty="0" sz="2300" spc="-225">
                          <a:latin typeface="Arial"/>
                          <a:cs typeface="Arial"/>
                        </a:rPr>
                        <a:t>(мм рт.</a:t>
                      </a:r>
                      <a:r>
                        <a:rPr dirty="0" sz="23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20">
                          <a:latin typeface="Arial"/>
                          <a:cs typeface="Arial"/>
                        </a:rPr>
                        <a:t>ст.)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45">
                          <a:latin typeface="Arial"/>
                          <a:cs typeface="Arial"/>
                        </a:rPr>
                        <a:t>≥90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139920">
              <a:lnSpc>
                <a:spcPct val="100000"/>
              </a:lnSpc>
              <a:spcBef>
                <a:spcPts val="135"/>
              </a:spcBef>
            </a:pPr>
            <a:r>
              <a:rPr dirty="0" spc="-815"/>
              <a:t>3</a:t>
            </a:r>
            <a:r>
              <a:rPr dirty="0" spc="-1814"/>
              <a:t>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836400" cy="17284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80" b="1">
                <a:solidFill>
                  <a:srgbClr val="333333"/>
                </a:solidFill>
                <a:latin typeface="Arial"/>
                <a:cs typeface="Arial"/>
              </a:rPr>
              <a:t>Целевые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значения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АД,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измеренного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медицинском 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учреждении, </a:t>
            </a:r>
            <a:r>
              <a:rPr dirty="0" sz="4100" spc="-560" b="1">
                <a:solidFill>
                  <a:srgbClr val="333333"/>
                </a:solidFill>
                <a:latin typeface="Arial"/>
                <a:cs typeface="Arial"/>
              </a:rPr>
              <a:t>в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зависимости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от</a:t>
            </a:r>
            <a:r>
              <a:rPr dirty="0" sz="4100" spc="-2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возраста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5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сопутствующих</a:t>
            </a:r>
            <a:r>
              <a:rPr dirty="0" sz="4100" spc="-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заболеваний</a:t>
            </a:r>
            <a:endParaRPr sz="4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67972" y="4929544"/>
          <a:ext cx="17630140" cy="69126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3754"/>
                <a:gridCol w="2204720"/>
                <a:gridCol w="2204720"/>
                <a:gridCol w="2204720"/>
                <a:gridCol w="2204720"/>
                <a:gridCol w="2682875"/>
                <a:gridCol w="2738119"/>
              </a:tblGrid>
              <a:tr h="44883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dirty="0" sz="2300" spc="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Возраст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Целевое </a:t>
                      </a: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значение </a:t>
                      </a:r>
                      <a:r>
                        <a:rPr dirty="0" sz="2300" spc="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САД </a:t>
                      </a:r>
                      <a:r>
                        <a:rPr dirty="0" sz="2300" spc="-1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300" spc="-1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429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Целевое</a:t>
                      </a:r>
                      <a:r>
                        <a:rPr dirty="0" sz="2300" spc="-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значение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429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70978B"/>
                    </a:solidFill>
                  </a:tcPr>
                </a:tc>
              </a:tr>
              <a:tr h="12684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АГ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2300" spc="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+СД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+ХБП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2300" spc="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+ИБС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091565" marR="659765" indent="-431800">
                        <a:lnSpc>
                          <a:spcPts val="2500"/>
                        </a:lnSpc>
                        <a:spcBef>
                          <a:spcPts val="1885"/>
                        </a:spcBef>
                      </a:pP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230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</a:t>
                      </a:r>
                      <a:r>
                        <a:rPr dirty="0" sz="230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</a:t>
                      </a:r>
                      <a:r>
                        <a:rPr dirty="0" sz="230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</a:t>
                      </a:r>
                      <a:r>
                        <a:rPr dirty="0" sz="2300" spc="-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л</a:t>
                      </a:r>
                      <a:r>
                        <a:rPr dirty="0" sz="2300" spc="-1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ь</a:t>
                      </a: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т</a:t>
                      </a:r>
                      <a:r>
                        <a:rPr dirty="0" sz="230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а/  </a:t>
                      </a:r>
                      <a:r>
                        <a:rPr dirty="0" sz="230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ТИА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1864"/>
                        </a:lnSpc>
                      </a:pPr>
                      <a:r>
                        <a:rPr dirty="0" sz="2300" spc="-5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ДАД,</a:t>
                      </a:r>
                      <a:r>
                        <a:rPr dirty="0" sz="2300" spc="-2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измеренного</a:t>
                      </a:r>
                      <a:endParaRPr sz="2300">
                        <a:latin typeface="Carlito"/>
                        <a:cs typeface="Carlito"/>
                      </a:endParaRPr>
                    </a:p>
                    <a:p>
                      <a:pPr marL="121920" marR="702945">
                        <a:lnSpc>
                          <a:spcPts val="2500"/>
                        </a:lnSpc>
                        <a:spcBef>
                          <a:spcPts val="165"/>
                        </a:spcBef>
                      </a:pPr>
                      <a:r>
                        <a:rPr dirty="0" sz="2300" spc="-7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в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медицинском  </a:t>
                      </a:r>
                      <a:r>
                        <a:rPr dirty="0" sz="230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учреждении  </a:t>
                      </a:r>
                      <a:r>
                        <a:rPr dirty="0" sz="2300" spc="-18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(мм 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рт.</a:t>
                      </a:r>
                      <a:r>
                        <a:rPr dirty="0" sz="2300" spc="-17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4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ст.)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52217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35">
                          <a:latin typeface="Arial"/>
                          <a:cs typeface="Arial"/>
                        </a:rPr>
                        <a:t>18—64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15">
                          <a:latin typeface="Arial"/>
                          <a:cs typeface="Arial"/>
                        </a:rPr>
                        <a:t>лет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ct val="118300"/>
                        </a:lnSpc>
                        <a:spcBef>
                          <a:spcPts val="730"/>
                        </a:spcBef>
                      </a:pPr>
                      <a:r>
                        <a:rPr dirty="0" sz="2300" spc="-254">
                          <a:latin typeface="Arial"/>
                          <a:cs typeface="Arial"/>
                        </a:rPr>
                        <a:t>≤130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  </a:t>
                      </a:r>
                      <a:r>
                        <a:rPr dirty="0" sz="2300" spc="-225"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310">
                          <a:latin typeface="Arial"/>
                          <a:cs typeface="Arial"/>
                        </a:rPr>
                        <a:t>&lt;120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ct val="118300"/>
                        </a:lnSpc>
                        <a:spcBef>
                          <a:spcPts val="730"/>
                        </a:spcBef>
                      </a:pPr>
                      <a:r>
                        <a:rPr dirty="0" sz="2300" spc="-254">
                          <a:latin typeface="Arial"/>
                          <a:cs typeface="Arial"/>
                        </a:rPr>
                        <a:t>≤130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  </a:t>
                      </a:r>
                      <a:r>
                        <a:rPr dirty="0" sz="2300" spc="-225"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310">
                          <a:latin typeface="Arial"/>
                          <a:cs typeface="Arial"/>
                        </a:rPr>
                        <a:t>&lt;120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00">
                          <a:latin typeface="Arial"/>
                          <a:cs typeface="Arial"/>
                        </a:rPr>
                        <a:t>&lt;140 </a:t>
                      </a:r>
                      <a:r>
                        <a:rPr dirty="0" sz="2300" spc="-195">
                          <a:latin typeface="Arial"/>
                          <a:cs typeface="Arial"/>
                        </a:rPr>
                        <a:t>до</a:t>
                      </a:r>
                      <a:r>
                        <a:rPr dirty="0" sz="2300" spc="-3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54">
                          <a:latin typeface="Arial"/>
                          <a:cs typeface="Arial"/>
                        </a:rPr>
                        <a:t>130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121920" marR="218440">
                        <a:lnSpc>
                          <a:spcPct val="118300"/>
                        </a:lnSpc>
                      </a:pP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ct val="118300"/>
                        </a:lnSpc>
                        <a:spcBef>
                          <a:spcPts val="730"/>
                        </a:spcBef>
                      </a:pPr>
                      <a:r>
                        <a:rPr dirty="0" sz="2300" spc="-254">
                          <a:latin typeface="Arial"/>
                          <a:cs typeface="Arial"/>
                        </a:rPr>
                        <a:t>≤130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  </a:t>
                      </a:r>
                      <a:r>
                        <a:rPr dirty="0" sz="2300" spc="-225"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310">
                          <a:latin typeface="Arial"/>
                          <a:cs typeface="Arial"/>
                        </a:rPr>
                        <a:t>&lt;120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96595">
                        <a:lnSpc>
                          <a:spcPct val="118300"/>
                        </a:lnSpc>
                        <a:spcBef>
                          <a:spcPts val="730"/>
                        </a:spcBef>
                      </a:pPr>
                      <a:r>
                        <a:rPr dirty="0" sz="2300" spc="-254">
                          <a:latin typeface="Arial"/>
                          <a:cs typeface="Arial"/>
                        </a:rPr>
                        <a:t>≤130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  </a:t>
                      </a:r>
                      <a:r>
                        <a:rPr dirty="0" sz="2300" spc="-225"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310">
                          <a:latin typeface="Arial"/>
                          <a:cs typeface="Arial"/>
                        </a:rPr>
                        <a:t>&lt;120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00993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05">
                          <a:latin typeface="Arial"/>
                          <a:cs typeface="Arial"/>
                        </a:rPr>
                        <a:t>65—79</a:t>
                      </a:r>
                      <a:r>
                        <a:rPr dirty="0" sz="23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00">
                          <a:latin typeface="Arial"/>
                          <a:cs typeface="Arial"/>
                        </a:rPr>
                        <a:t>лет</a:t>
                      </a:r>
                      <a:r>
                        <a:rPr dirty="0" baseline="30864" sz="2025" spc="-300">
                          <a:latin typeface="Arial"/>
                          <a:cs typeface="Arial"/>
                        </a:rPr>
                        <a:t>a</a:t>
                      </a:r>
                      <a:endParaRPr baseline="30864" sz="2025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96595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009931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150">
                          <a:latin typeface="Arial"/>
                          <a:cs typeface="Arial"/>
                        </a:rPr>
                        <a:t>≥80 </a:t>
                      </a:r>
                      <a:r>
                        <a:rPr dirty="0" sz="2300" spc="-200">
                          <a:latin typeface="Arial"/>
                          <a:cs typeface="Arial"/>
                        </a:rPr>
                        <a:t>лет</a:t>
                      </a:r>
                      <a:r>
                        <a:rPr dirty="0" baseline="30864" sz="2025" spc="-300">
                          <a:latin typeface="Arial"/>
                          <a:cs typeface="Arial"/>
                        </a:rPr>
                        <a:t>a</a:t>
                      </a:r>
                      <a:endParaRPr baseline="30864" sz="2025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21844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96595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345">
                          <a:latin typeface="Arial"/>
                          <a:cs typeface="Arial"/>
                        </a:rPr>
                        <a:t>130—139 </a:t>
                      </a:r>
                      <a:r>
                        <a:rPr dirty="0" sz="2300" spc="-105">
                          <a:latin typeface="Arial"/>
                          <a:cs typeface="Arial"/>
                        </a:rPr>
                        <a:t>при  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пе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м</a:t>
                      </a:r>
                      <a:r>
                        <a:rPr dirty="0" sz="2300" spc="-10"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2300" spc="-15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2300" spc="-20"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2300">
                          <a:latin typeface="Arial"/>
                          <a:cs typeface="Arial"/>
                        </a:rPr>
                        <a:t>и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644149">
                <a:tc>
                  <a:txBody>
                    <a:bodyPr/>
                    <a:lstStyle/>
                    <a:p>
                      <a:pPr marL="121920" marR="299720">
                        <a:lnSpc>
                          <a:spcPts val="2500"/>
                        </a:lnSpc>
                        <a:spcBef>
                          <a:spcPts val="1535"/>
                        </a:spcBef>
                      </a:pPr>
                      <a:r>
                        <a:rPr dirty="0" sz="2300" spc="-220">
                          <a:latin typeface="Arial"/>
                          <a:cs typeface="Arial"/>
                        </a:rPr>
                        <a:t>Целевое </a:t>
                      </a:r>
                      <a:r>
                        <a:rPr dirty="0" sz="2300" spc="-165">
                          <a:latin typeface="Arial"/>
                          <a:cs typeface="Arial"/>
                        </a:rPr>
                        <a:t>значение </a:t>
                      </a:r>
                      <a:r>
                        <a:rPr dirty="0" sz="2300" spc="-175">
                          <a:latin typeface="Arial"/>
                          <a:cs typeface="Arial"/>
                        </a:rPr>
                        <a:t>ДАД,  </a:t>
                      </a:r>
                      <a:r>
                        <a:rPr dirty="0" sz="2300" spc="-145">
                          <a:latin typeface="Arial"/>
                          <a:cs typeface="Arial"/>
                        </a:rPr>
                        <a:t>измеренного </a:t>
                      </a:r>
                      <a:r>
                        <a:rPr dirty="0" sz="2300" spc="-19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300" spc="-145">
                          <a:latin typeface="Arial"/>
                          <a:cs typeface="Arial"/>
                        </a:rPr>
                        <a:t>медицин-  </a:t>
                      </a:r>
                      <a:r>
                        <a:rPr dirty="0" sz="2300" spc="-140">
                          <a:latin typeface="Arial"/>
                          <a:cs typeface="Arial"/>
                        </a:rPr>
                        <a:t>ском</a:t>
                      </a:r>
                      <a:r>
                        <a:rPr dirty="0" sz="230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145">
                          <a:latin typeface="Arial"/>
                          <a:cs typeface="Arial"/>
                        </a:rPr>
                        <a:t>учреждении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ts val="2450"/>
                        </a:lnSpc>
                      </a:pPr>
                      <a:r>
                        <a:rPr dirty="0" sz="2300" spc="-225">
                          <a:latin typeface="Arial"/>
                          <a:cs typeface="Arial"/>
                        </a:rPr>
                        <a:t>(мм рт.</a:t>
                      </a:r>
                      <a:r>
                        <a:rPr dirty="0" sz="23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20">
                          <a:latin typeface="Arial"/>
                          <a:cs typeface="Arial"/>
                        </a:rPr>
                        <a:t>ст.)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949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2300" spc="-315">
                          <a:latin typeface="Arial"/>
                          <a:cs typeface="Arial"/>
                        </a:rPr>
                        <a:t>70—79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568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256838" y="12332313"/>
            <a:ext cx="10006965" cy="3479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32407" sz="1800" spc="-292">
                <a:solidFill>
                  <a:srgbClr val="90AEA4"/>
                </a:solidFill>
                <a:latin typeface="Arial"/>
                <a:cs typeface="Arial"/>
              </a:rPr>
              <a:t>a</a:t>
            </a:r>
            <a:r>
              <a:rPr dirty="0" sz="2100" spc="-195">
                <a:solidFill>
                  <a:srgbClr val="90AEA4"/>
                </a:solidFill>
                <a:latin typeface="Arial"/>
                <a:cs typeface="Arial"/>
              </a:rPr>
              <a:t>Целевые </a:t>
            </a:r>
            <a:r>
              <a:rPr dirty="0" sz="2100" spc="-150">
                <a:solidFill>
                  <a:srgbClr val="90AEA4"/>
                </a:solidFill>
                <a:latin typeface="Arial"/>
                <a:cs typeface="Arial"/>
              </a:rPr>
              <a:t>значения </a:t>
            </a:r>
            <a:r>
              <a:rPr dirty="0" sz="2100" spc="-100">
                <a:solidFill>
                  <a:srgbClr val="90AEA4"/>
                </a:solidFill>
                <a:latin typeface="Arial"/>
                <a:cs typeface="Arial"/>
              </a:rPr>
              <a:t>могут </a:t>
            </a:r>
            <a:r>
              <a:rPr dirty="0" sz="2100" spc="-160">
                <a:solidFill>
                  <a:srgbClr val="90AEA4"/>
                </a:solidFill>
                <a:latin typeface="Arial"/>
                <a:cs typeface="Arial"/>
              </a:rPr>
              <a:t>меняться </a:t>
            </a:r>
            <a:r>
              <a:rPr dirty="0" sz="2100" spc="-100">
                <a:solidFill>
                  <a:srgbClr val="90AEA4"/>
                </a:solidFill>
                <a:latin typeface="Arial"/>
                <a:cs typeface="Arial"/>
              </a:rPr>
              <a:t>у </a:t>
            </a:r>
            <a:r>
              <a:rPr dirty="0" sz="2100" spc="-165">
                <a:solidFill>
                  <a:srgbClr val="90AEA4"/>
                </a:solidFill>
                <a:latin typeface="Arial"/>
                <a:cs typeface="Arial"/>
              </a:rPr>
              <a:t>пожилых </a:t>
            </a:r>
            <a:r>
              <a:rPr dirty="0" sz="2100" spc="-145">
                <a:solidFill>
                  <a:srgbClr val="90AEA4"/>
                </a:solidFill>
                <a:latin typeface="Arial"/>
                <a:cs typeface="Arial"/>
              </a:rPr>
              <a:t>пациентов </a:t>
            </a:r>
            <a:r>
              <a:rPr dirty="0" sz="2100" spc="-60">
                <a:solidFill>
                  <a:srgbClr val="90AEA4"/>
                </a:solidFill>
                <a:latin typeface="Arial"/>
                <a:cs typeface="Arial"/>
              </a:rPr>
              <a:t>с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синдромом </a:t>
            </a:r>
            <a:r>
              <a:rPr dirty="0" sz="2100" spc="-125">
                <a:solidFill>
                  <a:srgbClr val="90AEA4"/>
                </a:solidFill>
                <a:latin typeface="Arial"/>
                <a:cs typeface="Arial"/>
              </a:rPr>
              <a:t>старческой</a:t>
            </a:r>
            <a:r>
              <a:rPr dirty="0" sz="2100" spc="-70">
                <a:solidFill>
                  <a:srgbClr val="90AEA4"/>
                </a:solidFill>
                <a:latin typeface="Arial"/>
                <a:cs typeface="Arial"/>
              </a:rPr>
              <a:t> </a:t>
            </a:r>
            <a:r>
              <a:rPr dirty="0" sz="2100" spc="-135">
                <a:solidFill>
                  <a:srgbClr val="90AEA4"/>
                </a:solidFill>
                <a:latin typeface="Arial"/>
                <a:cs typeface="Arial"/>
              </a:rPr>
              <a:t>астении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14968" y="708850"/>
            <a:ext cx="69278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875"/>
              <a:t>32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6266180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Тактика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ведения</a:t>
            </a:r>
            <a:r>
              <a:rPr dirty="0" sz="4100" spc="-11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пациентов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6851" y="3106350"/>
            <a:ext cx="17313910" cy="520700"/>
          </a:xfrm>
          <a:custGeom>
            <a:avLst/>
            <a:gdLst/>
            <a:ahLst/>
            <a:cxnLst/>
            <a:rect l="l" t="t" r="r" b="b"/>
            <a:pathLst>
              <a:path w="17313910" h="520700">
                <a:moveTo>
                  <a:pt x="17313419" y="0"/>
                </a:moveTo>
                <a:lnTo>
                  <a:pt x="0" y="0"/>
                </a:lnTo>
                <a:lnTo>
                  <a:pt x="0" y="520229"/>
                </a:lnTo>
                <a:lnTo>
                  <a:pt x="17313419" y="520229"/>
                </a:lnTo>
                <a:lnTo>
                  <a:pt x="17313419" y="0"/>
                </a:lnTo>
                <a:close/>
              </a:path>
            </a:pathLst>
          </a:custGeom>
          <a:solidFill>
            <a:srgbClr val="FEED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092928" y="3147644"/>
            <a:ext cx="1568005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75" b="1">
                <a:latin typeface="Carlito"/>
                <a:cs typeface="Carlito"/>
              </a:rPr>
              <a:t>Повышение</a:t>
            </a:r>
            <a:r>
              <a:rPr dirty="0" sz="2500" b="1">
                <a:latin typeface="Carlito"/>
                <a:cs typeface="Carlito"/>
              </a:rPr>
              <a:t> </a:t>
            </a:r>
            <a:r>
              <a:rPr dirty="0" sz="2500" spc="-60" b="1">
                <a:latin typeface="Carlito"/>
                <a:cs typeface="Carlito"/>
              </a:rPr>
              <a:t>АД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100" b="1">
                <a:latin typeface="Carlito"/>
                <a:cs typeface="Carlito"/>
              </a:rPr>
              <a:t>≥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60" b="1">
                <a:latin typeface="Carlito"/>
                <a:cs typeface="Carlito"/>
              </a:rPr>
              <a:t>140/90</a:t>
            </a:r>
            <a:r>
              <a:rPr dirty="0" sz="2500" b="1">
                <a:latin typeface="Carlito"/>
                <a:cs typeface="Carlito"/>
              </a:rPr>
              <a:t> </a:t>
            </a:r>
            <a:r>
              <a:rPr dirty="0" sz="2500" spc="-50" b="1">
                <a:latin typeface="Carlito"/>
                <a:cs typeface="Carlito"/>
              </a:rPr>
              <a:t>(клиническое)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75" b="1">
                <a:latin typeface="Carlito"/>
                <a:cs typeface="Carlito"/>
              </a:rPr>
              <a:t>или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80" b="1">
                <a:latin typeface="Carlito"/>
                <a:cs typeface="Carlito"/>
              </a:rPr>
              <a:t>повышение</a:t>
            </a:r>
            <a:r>
              <a:rPr dirty="0" sz="2500" b="1">
                <a:latin typeface="Carlito"/>
                <a:cs typeface="Carlito"/>
              </a:rPr>
              <a:t> </a:t>
            </a:r>
            <a:r>
              <a:rPr dirty="0" sz="2500" spc="-65" b="1">
                <a:latin typeface="Carlito"/>
                <a:cs typeface="Carlito"/>
              </a:rPr>
              <a:t>амбулаторного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60" b="1">
                <a:latin typeface="Carlito"/>
                <a:cs typeface="Carlito"/>
              </a:rPr>
              <a:t>АД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65" b="1">
                <a:latin typeface="Carlito"/>
                <a:cs typeface="Carlito"/>
              </a:rPr>
              <a:t>(СМАД,</a:t>
            </a:r>
            <a:r>
              <a:rPr dirty="0" sz="2500" b="1">
                <a:latin typeface="Carlito"/>
                <a:cs typeface="Carlito"/>
              </a:rPr>
              <a:t> </a:t>
            </a:r>
            <a:r>
              <a:rPr dirty="0" sz="2500" spc="-110" b="1">
                <a:latin typeface="Carlito"/>
                <a:cs typeface="Carlito"/>
              </a:rPr>
              <a:t>ДМАД)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110" b="1">
                <a:latin typeface="Carlito"/>
                <a:cs typeface="Carlito"/>
              </a:rPr>
              <a:t>выше</a:t>
            </a:r>
            <a:r>
              <a:rPr dirty="0" sz="2500" spc="5" b="1">
                <a:latin typeface="Carlito"/>
                <a:cs typeface="Carlito"/>
              </a:rPr>
              <a:t> </a:t>
            </a:r>
            <a:r>
              <a:rPr dirty="0" sz="2500" spc="-60" b="1">
                <a:latin typeface="Carlito"/>
                <a:cs typeface="Carlito"/>
              </a:rPr>
              <a:t>пороговых</a:t>
            </a:r>
            <a:r>
              <a:rPr dirty="0" sz="2500" b="1">
                <a:latin typeface="Carlito"/>
                <a:cs typeface="Carlito"/>
              </a:rPr>
              <a:t> </a:t>
            </a:r>
            <a:r>
              <a:rPr dirty="0" sz="2500" spc="-50" b="1">
                <a:latin typeface="Carlito"/>
                <a:cs typeface="Carlito"/>
              </a:rPr>
              <a:t>значений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70501" y="3100000"/>
            <a:ext cx="17326610" cy="6011545"/>
            <a:chOff x="1270501" y="3100000"/>
            <a:chExt cx="17326610" cy="6011545"/>
          </a:xfrm>
        </p:grpSpPr>
        <p:sp>
          <p:nvSpPr>
            <p:cNvPr id="10" name="object 10"/>
            <p:cNvSpPr/>
            <p:nvPr/>
          </p:nvSpPr>
          <p:spPr>
            <a:xfrm>
              <a:off x="1276851" y="3106350"/>
              <a:ext cx="17313910" cy="520700"/>
            </a:xfrm>
            <a:custGeom>
              <a:avLst/>
              <a:gdLst/>
              <a:ahLst/>
              <a:cxnLst/>
              <a:rect l="l" t="t" r="r" b="b"/>
              <a:pathLst>
                <a:path w="17313910" h="520700">
                  <a:moveTo>
                    <a:pt x="0" y="520229"/>
                  </a:moveTo>
                  <a:lnTo>
                    <a:pt x="17313419" y="520229"/>
                  </a:lnTo>
                  <a:lnTo>
                    <a:pt x="17313419" y="0"/>
                  </a:lnTo>
                  <a:lnTo>
                    <a:pt x="0" y="0"/>
                  </a:lnTo>
                  <a:lnTo>
                    <a:pt x="0" y="52022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965896" y="3911319"/>
              <a:ext cx="6172835" cy="527685"/>
            </a:xfrm>
            <a:custGeom>
              <a:avLst/>
              <a:gdLst/>
              <a:ahLst/>
              <a:cxnLst/>
              <a:rect l="l" t="t" r="r" b="b"/>
              <a:pathLst>
                <a:path w="6172834" h="527685">
                  <a:moveTo>
                    <a:pt x="6172270" y="0"/>
                  </a:moveTo>
                  <a:lnTo>
                    <a:pt x="0" y="0"/>
                  </a:lnTo>
                  <a:lnTo>
                    <a:pt x="0" y="527449"/>
                  </a:lnTo>
                  <a:lnTo>
                    <a:pt x="6172270" y="527449"/>
                  </a:lnTo>
                  <a:lnTo>
                    <a:pt x="6172270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965896" y="3911319"/>
              <a:ext cx="6172835" cy="527685"/>
            </a:xfrm>
            <a:custGeom>
              <a:avLst/>
              <a:gdLst/>
              <a:ahLst/>
              <a:cxnLst/>
              <a:rect l="l" t="t" r="r" b="b"/>
              <a:pathLst>
                <a:path w="6172834" h="527685">
                  <a:moveTo>
                    <a:pt x="0" y="527449"/>
                  </a:moveTo>
                  <a:lnTo>
                    <a:pt x="6172270" y="527449"/>
                  </a:lnTo>
                  <a:lnTo>
                    <a:pt x="6172270" y="0"/>
                  </a:lnTo>
                  <a:lnTo>
                    <a:pt x="0" y="0"/>
                  </a:lnTo>
                  <a:lnTo>
                    <a:pt x="0" y="5274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465745" y="5521257"/>
              <a:ext cx="5172710" cy="527685"/>
            </a:xfrm>
            <a:custGeom>
              <a:avLst/>
              <a:gdLst/>
              <a:ahLst/>
              <a:cxnLst/>
              <a:rect l="l" t="t" r="r" b="b"/>
              <a:pathLst>
                <a:path w="5172709" h="527685">
                  <a:moveTo>
                    <a:pt x="5172572" y="0"/>
                  </a:moveTo>
                  <a:lnTo>
                    <a:pt x="0" y="0"/>
                  </a:lnTo>
                  <a:lnTo>
                    <a:pt x="0" y="527449"/>
                  </a:lnTo>
                  <a:lnTo>
                    <a:pt x="5172572" y="527449"/>
                  </a:lnTo>
                  <a:lnTo>
                    <a:pt x="5172572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465745" y="5521257"/>
              <a:ext cx="5172710" cy="527685"/>
            </a:xfrm>
            <a:custGeom>
              <a:avLst/>
              <a:gdLst/>
              <a:ahLst/>
              <a:cxnLst/>
              <a:rect l="l" t="t" r="r" b="b"/>
              <a:pathLst>
                <a:path w="5172709" h="527685">
                  <a:moveTo>
                    <a:pt x="0" y="527449"/>
                  </a:moveTo>
                  <a:lnTo>
                    <a:pt x="5172572" y="527449"/>
                  </a:lnTo>
                  <a:lnTo>
                    <a:pt x="5172572" y="0"/>
                  </a:lnTo>
                  <a:lnTo>
                    <a:pt x="0" y="0"/>
                  </a:lnTo>
                  <a:lnTo>
                    <a:pt x="0" y="5274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465745" y="8228160"/>
              <a:ext cx="5172710" cy="883285"/>
            </a:xfrm>
            <a:custGeom>
              <a:avLst/>
              <a:gdLst/>
              <a:ahLst/>
              <a:cxnLst/>
              <a:rect l="l" t="t" r="r" b="b"/>
              <a:pathLst>
                <a:path w="5172709" h="883284">
                  <a:moveTo>
                    <a:pt x="5172572" y="0"/>
                  </a:moveTo>
                  <a:lnTo>
                    <a:pt x="0" y="0"/>
                  </a:lnTo>
                  <a:lnTo>
                    <a:pt x="0" y="882916"/>
                  </a:lnTo>
                  <a:lnTo>
                    <a:pt x="5172572" y="882916"/>
                  </a:lnTo>
                  <a:lnTo>
                    <a:pt x="5172572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824392" y="8269491"/>
            <a:ext cx="4462780" cy="76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95"/>
              </a:spcBef>
            </a:pPr>
            <a:r>
              <a:rPr dirty="0" sz="2500" spc="-30" b="1">
                <a:latin typeface="Carlito"/>
                <a:cs typeface="Carlito"/>
              </a:rPr>
              <a:t>Визит</a:t>
            </a:r>
            <a:r>
              <a:rPr dirty="0" sz="2500" spc="-10" b="1">
                <a:latin typeface="Carlito"/>
                <a:cs typeface="Carlito"/>
              </a:rPr>
              <a:t> 2</a:t>
            </a:r>
            <a:endParaRPr sz="2500">
              <a:latin typeface="Carlito"/>
              <a:cs typeface="Carlito"/>
            </a:endParaRPr>
          </a:p>
          <a:p>
            <a:pPr algn="ctr">
              <a:lnSpc>
                <a:spcPts val="2930"/>
              </a:lnSpc>
            </a:pPr>
            <a:r>
              <a:rPr dirty="0" sz="2500" spc="-200">
                <a:latin typeface="Arial"/>
                <a:cs typeface="Arial"/>
              </a:rPr>
              <a:t>Оценка </a:t>
            </a:r>
            <a:r>
              <a:rPr dirty="0" sz="2500" spc="-360">
                <a:latin typeface="Arial"/>
                <a:cs typeface="Arial"/>
              </a:rPr>
              <a:t>ФР, </a:t>
            </a:r>
            <a:r>
              <a:rPr dirty="0" sz="2500" spc="-254">
                <a:latin typeface="Arial"/>
                <a:cs typeface="Arial"/>
              </a:rPr>
              <a:t>ПОМ/АКС </a:t>
            </a:r>
            <a:r>
              <a:rPr dirty="0" sz="2500" spc="-125">
                <a:latin typeface="Arial"/>
                <a:cs typeface="Arial"/>
              </a:rPr>
              <a:t>и </a:t>
            </a:r>
            <a:r>
              <a:rPr dirty="0" sz="2500" spc="-140">
                <a:latin typeface="Arial"/>
                <a:cs typeface="Arial"/>
              </a:rPr>
              <a:t>риска</a:t>
            </a:r>
            <a:r>
              <a:rPr dirty="0" sz="2500" spc="-225">
                <a:latin typeface="Arial"/>
                <a:cs typeface="Arial"/>
              </a:rPr>
              <a:t> </a:t>
            </a:r>
            <a:r>
              <a:rPr dirty="0" sz="2500" spc="-265">
                <a:latin typeface="Arial"/>
                <a:cs typeface="Arial"/>
              </a:rPr>
              <a:t>ССО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459395" y="6326226"/>
            <a:ext cx="5185410" cy="2791460"/>
            <a:chOff x="7459395" y="6326226"/>
            <a:chExt cx="5185410" cy="2791460"/>
          </a:xfrm>
        </p:grpSpPr>
        <p:sp>
          <p:nvSpPr>
            <p:cNvPr id="18" name="object 18"/>
            <p:cNvSpPr/>
            <p:nvPr/>
          </p:nvSpPr>
          <p:spPr>
            <a:xfrm>
              <a:off x="7465745" y="8228160"/>
              <a:ext cx="5172710" cy="883285"/>
            </a:xfrm>
            <a:custGeom>
              <a:avLst/>
              <a:gdLst/>
              <a:ahLst/>
              <a:cxnLst/>
              <a:rect l="l" t="t" r="r" b="b"/>
              <a:pathLst>
                <a:path w="5172709" h="883284">
                  <a:moveTo>
                    <a:pt x="0" y="882916"/>
                  </a:moveTo>
                  <a:lnTo>
                    <a:pt x="5172572" y="882916"/>
                  </a:lnTo>
                  <a:lnTo>
                    <a:pt x="5172572" y="0"/>
                  </a:lnTo>
                  <a:lnTo>
                    <a:pt x="0" y="0"/>
                  </a:lnTo>
                  <a:lnTo>
                    <a:pt x="0" y="88291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465745" y="6326226"/>
              <a:ext cx="5172710" cy="1614805"/>
            </a:xfrm>
            <a:custGeom>
              <a:avLst/>
              <a:gdLst/>
              <a:ahLst/>
              <a:cxnLst/>
              <a:rect l="l" t="t" r="r" b="b"/>
              <a:pathLst>
                <a:path w="5172709" h="1614804">
                  <a:moveTo>
                    <a:pt x="5172572" y="0"/>
                  </a:moveTo>
                  <a:lnTo>
                    <a:pt x="0" y="0"/>
                  </a:lnTo>
                  <a:lnTo>
                    <a:pt x="0" y="1614658"/>
                  </a:lnTo>
                  <a:lnTo>
                    <a:pt x="5172572" y="1614658"/>
                  </a:lnTo>
                  <a:lnTo>
                    <a:pt x="5172572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739590" y="6367483"/>
            <a:ext cx="4626610" cy="1481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95"/>
              </a:spcBef>
            </a:pPr>
            <a:r>
              <a:rPr dirty="0" sz="2500" spc="-30" b="1">
                <a:latin typeface="Carlito"/>
                <a:cs typeface="Carlito"/>
              </a:rPr>
              <a:t>Визит</a:t>
            </a:r>
            <a:r>
              <a:rPr dirty="0" sz="2500" spc="-10" b="1">
                <a:latin typeface="Carlito"/>
                <a:cs typeface="Carlito"/>
              </a:rPr>
              <a:t> </a:t>
            </a:r>
            <a:r>
              <a:rPr dirty="0" sz="2500" spc="-434" b="1">
                <a:latin typeface="Carlito"/>
                <a:cs typeface="Carlito"/>
              </a:rPr>
              <a:t>1</a:t>
            </a:r>
            <a:endParaRPr sz="2500">
              <a:latin typeface="Carlito"/>
              <a:cs typeface="Carlito"/>
            </a:endParaRPr>
          </a:p>
          <a:p>
            <a:pPr algn="ctr" marR="1905">
              <a:lnSpc>
                <a:spcPts val="2790"/>
              </a:lnSpc>
            </a:pPr>
            <a:r>
              <a:rPr dirty="0" sz="2500" spc="-195">
                <a:latin typeface="Arial"/>
                <a:cs typeface="Arial"/>
              </a:rPr>
              <a:t>Измерение</a:t>
            </a:r>
            <a:r>
              <a:rPr dirty="0" sz="2500" spc="-165">
                <a:latin typeface="Arial"/>
                <a:cs typeface="Arial"/>
              </a:rPr>
              <a:t> </a:t>
            </a:r>
            <a:r>
              <a:rPr dirty="0" sz="2500" spc="-204">
                <a:latin typeface="Arial"/>
                <a:cs typeface="Arial"/>
              </a:rPr>
              <a:t>АД</a:t>
            </a:r>
            <a:endParaRPr sz="2500">
              <a:latin typeface="Arial"/>
              <a:cs typeface="Arial"/>
            </a:endParaRPr>
          </a:p>
          <a:p>
            <a:pPr marL="12700" marR="5080" indent="633730">
              <a:lnSpc>
                <a:spcPts val="1920"/>
              </a:lnSpc>
              <a:spcBef>
                <a:spcPts val="25"/>
              </a:spcBef>
            </a:pPr>
            <a:r>
              <a:rPr dirty="0" sz="1700" spc="-130">
                <a:latin typeface="Arial"/>
                <a:cs typeface="Arial"/>
              </a:rPr>
              <a:t>Анамнез </a:t>
            </a:r>
            <a:r>
              <a:rPr dirty="0" sz="1700" spc="-70">
                <a:latin typeface="Arial"/>
                <a:cs typeface="Arial"/>
              </a:rPr>
              <a:t>и </a:t>
            </a:r>
            <a:r>
              <a:rPr dirty="0" sz="1700" spc="-105">
                <a:latin typeface="Arial"/>
                <a:cs typeface="Arial"/>
              </a:rPr>
              <a:t>физическое </a:t>
            </a:r>
            <a:r>
              <a:rPr dirty="0" sz="1700" spc="-110">
                <a:latin typeface="Arial"/>
                <a:cs typeface="Arial"/>
              </a:rPr>
              <a:t>исследование  </a:t>
            </a:r>
            <a:r>
              <a:rPr dirty="0" sz="1700" spc="-120">
                <a:latin typeface="Arial"/>
                <a:cs typeface="Arial"/>
              </a:rPr>
              <a:t>Направление </a:t>
            </a:r>
            <a:r>
              <a:rPr dirty="0" sz="1700" spc="-110">
                <a:latin typeface="Arial"/>
                <a:cs typeface="Arial"/>
              </a:rPr>
              <a:t>на </a:t>
            </a:r>
            <a:r>
              <a:rPr dirty="0" sz="1700" spc="-140">
                <a:latin typeface="Arial"/>
                <a:cs typeface="Arial"/>
              </a:rPr>
              <a:t>обязательные </a:t>
            </a:r>
            <a:r>
              <a:rPr dirty="0" sz="1700" spc="-125">
                <a:latin typeface="Arial"/>
                <a:cs typeface="Arial"/>
              </a:rPr>
              <a:t>лабораторные</a:t>
            </a:r>
            <a:r>
              <a:rPr dirty="0" sz="1700" spc="-70">
                <a:latin typeface="Arial"/>
                <a:cs typeface="Arial"/>
              </a:rPr>
              <a:t> </a:t>
            </a:r>
            <a:r>
              <a:rPr dirty="0" sz="1700" spc="-125">
                <a:latin typeface="Arial"/>
                <a:cs typeface="Arial"/>
              </a:rPr>
              <a:t>тесты</a:t>
            </a:r>
            <a:endParaRPr sz="1700">
              <a:latin typeface="Arial"/>
              <a:cs typeface="Arial"/>
            </a:endParaRPr>
          </a:p>
          <a:p>
            <a:pPr marL="456565">
              <a:lnSpc>
                <a:spcPts val="1875"/>
              </a:lnSpc>
            </a:pPr>
            <a:r>
              <a:rPr dirty="0" sz="1700" spc="-70">
                <a:latin typeface="Arial"/>
                <a:cs typeface="Arial"/>
              </a:rPr>
              <a:t>и </a:t>
            </a:r>
            <a:r>
              <a:rPr dirty="0" sz="1700" spc="-114">
                <a:latin typeface="Arial"/>
                <a:cs typeface="Arial"/>
              </a:rPr>
              <a:t>инструментальные </a:t>
            </a:r>
            <a:r>
              <a:rPr dirty="0" sz="1700" spc="-145">
                <a:latin typeface="Arial"/>
                <a:cs typeface="Arial"/>
              </a:rPr>
              <a:t>методы</a:t>
            </a:r>
            <a:r>
              <a:rPr dirty="0" sz="1700" spc="-135">
                <a:latin typeface="Arial"/>
                <a:cs typeface="Arial"/>
              </a:rPr>
              <a:t> </a:t>
            </a:r>
            <a:r>
              <a:rPr dirty="0" sz="1700" spc="-85">
                <a:latin typeface="Arial"/>
                <a:cs typeface="Arial"/>
              </a:rPr>
              <a:t>диагностики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459395" y="6319876"/>
            <a:ext cx="11130915" cy="1627505"/>
            <a:chOff x="7459395" y="6319876"/>
            <a:chExt cx="11130915" cy="1627505"/>
          </a:xfrm>
        </p:grpSpPr>
        <p:sp>
          <p:nvSpPr>
            <p:cNvPr id="22" name="object 22"/>
            <p:cNvSpPr/>
            <p:nvPr/>
          </p:nvSpPr>
          <p:spPr>
            <a:xfrm>
              <a:off x="7465745" y="6326226"/>
              <a:ext cx="5172710" cy="1614805"/>
            </a:xfrm>
            <a:custGeom>
              <a:avLst/>
              <a:gdLst/>
              <a:ahLst/>
              <a:cxnLst/>
              <a:rect l="l" t="t" r="r" b="b"/>
              <a:pathLst>
                <a:path w="5172709" h="1614804">
                  <a:moveTo>
                    <a:pt x="0" y="1614658"/>
                  </a:moveTo>
                  <a:lnTo>
                    <a:pt x="5172572" y="1614658"/>
                  </a:lnTo>
                  <a:lnTo>
                    <a:pt x="5172572" y="0"/>
                  </a:lnTo>
                  <a:lnTo>
                    <a:pt x="0" y="0"/>
                  </a:lnTo>
                  <a:lnTo>
                    <a:pt x="0" y="1614658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3417613" y="6524773"/>
              <a:ext cx="5172710" cy="1242695"/>
            </a:xfrm>
            <a:custGeom>
              <a:avLst/>
              <a:gdLst/>
              <a:ahLst/>
              <a:cxnLst/>
              <a:rect l="l" t="t" r="r" b="b"/>
              <a:pathLst>
                <a:path w="5172709" h="1242695">
                  <a:moveTo>
                    <a:pt x="5172572" y="0"/>
                  </a:moveTo>
                  <a:lnTo>
                    <a:pt x="0" y="0"/>
                  </a:lnTo>
                  <a:lnTo>
                    <a:pt x="0" y="1242237"/>
                  </a:lnTo>
                  <a:lnTo>
                    <a:pt x="5172572" y="1242237"/>
                  </a:lnTo>
                  <a:lnTo>
                    <a:pt x="5172572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3691531" y="6595350"/>
            <a:ext cx="4626610" cy="1079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89865" marR="156210" indent="-16510">
              <a:lnSpc>
                <a:spcPct val="101699"/>
              </a:lnSpc>
              <a:spcBef>
                <a:spcPts val="90"/>
              </a:spcBef>
            </a:pPr>
            <a:r>
              <a:rPr dirty="0" sz="1700" spc="-105">
                <a:latin typeface="Arial"/>
                <a:cs typeface="Arial"/>
              </a:rPr>
              <a:t>Купирование </a:t>
            </a:r>
            <a:r>
              <a:rPr dirty="0" sz="1700" spc="-80">
                <a:latin typeface="Arial"/>
                <a:cs typeface="Arial"/>
              </a:rPr>
              <a:t>гипертонического </a:t>
            </a:r>
            <a:r>
              <a:rPr dirty="0" sz="1700" spc="-85">
                <a:latin typeface="Arial"/>
                <a:cs typeface="Arial"/>
              </a:rPr>
              <a:t>криза </a:t>
            </a:r>
            <a:r>
              <a:rPr dirty="0" sz="1700" spc="-95">
                <a:latin typeface="Arial"/>
                <a:cs typeface="Arial"/>
              </a:rPr>
              <a:t>согласно  </a:t>
            </a:r>
            <a:r>
              <a:rPr dirty="0" sz="1700" spc="-114">
                <a:latin typeface="Arial"/>
                <a:cs typeface="Arial"/>
              </a:rPr>
              <a:t>рекомендации. </a:t>
            </a:r>
            <a:r>
              <a:rPr dirty="0" sz="1700" spc="-130">
                <a:latin typeface="Arial"/>
                <a:cs typeface="Arial"/>
              </a:rPr>
              <a:t>Анамнез </a:t>
            </a:r>
            <a:r>
              <a:rPr dirty="0" sz="1700" spc="-70">
                <a:latin typeface="Arial"/>
                <a:cs typeface="Arial"/>
              </a:rPr>
              <a:t>и </a:t>
            </a:r>
            <a:r>
              <a:rPr dirty="0" sz="1700" spc="-125">
                <a:latin typeface="Arial"/>
                <a:cs typeface="Arial"/>
              </a:rPr>
              <a:t>физикальный</a:t>
            </a:r>
            <a:r>
              <a:rPr dirty="0" sz="1700" spc="-25">
                <a:latin typeface="Arial"/>
                <a:cs typeface="Arial"/>
              </a:rPr>
              <a:t> </a:t>
            </a:r>
            <a:r>
              <a:rPr dirty="0" sz="1700" spc="-120">
                <a:latin typeface="Arial"/>
                <a:cs typeface="Arial"/>
              </a:rPr>
              <a:t>осмотр.</a:t>
            </a:r>
            <a:endParaRPr sz="1700">
              <a:latin typeface="Arial"/>
              <a:cs typeface="Arial"/>
            </a:endParaRPr>
          </a:p>
          <a:p>
            <a:pPr algn="ctr" marL="12700" marR="5080">
              <a:lnSpc>
                <a:spcPct val="101699"/>
              </a:lnSpc>
            </a:pPr>
            <a:r>
              <a:rPr dirty="0" sz="1700" spc="-120">
                <a:latin typeface="Arial"/>
                <a:cs typeface="Arial"/>
              </a:rPr>
              <a:t>Направление </a:t>
            </a:r>
            <a:r>
              <a:rPr dirty="0" sz="1700" spc="-110">
                <a:latin typeface="Arial"/>
                <a:cs typeface="Arial"/>
              </a:rPr>
              <a:t>на </a:t>
            </a:r>
            <a:r>
              <a:rPr dirty="0" sz="1700" spc="-140">
                <a:latin typeface="Arial"/>
                <a:cs typeface="Arial"/>
              </a:rPr>
              <a:t>обязательные </a:t>
            </a:r>
            <a:r>
              <a:rPr dirty="0" sz="1700" spc="-125">
                <a:latin typeface="Arial"/>
                <a:cs typeface="Arial"/>
              </a:rPr>
              <a:t>лабораторные тесты  </a:t>
            </a:r>
            <a:r>
              <a:rPr dirty="0" sz="1700" spc="-70">
                <a:latin typeface="Arial"/>
                <a:cs typeface="Arial"/>
              </a:rPr>
              <a:t>и </a:t>
            </a:r>
            <a:r>
              <a:rPr dirty="0" sz="1700" spc="-114">
                <a:latin typeface="Arial"/>
                <a:cs typeface="Arial"/>
              </a:rPr>
              <a:t>инструментальные </a:t>
            </a:r>
            <a:r>
              <a:rPr dirty="0" sz="1700" spc="-145">
                <a:latin typeface="Arial"/>
                <a:cs typeface="Arial"/>
              </a:rPr>
              <a:t>методы</a:t>
            </a:r>
            <a:r>
              <a:rPr dirty="0" sz="1700" spc="-135">
                <a:latin typeface="Arial"/>
                <a:cs typeface="Arial"/>
              </a:rPr>
              <a:t> </a:t>
            </a:r>
            <a:r>
              <a:rPr dirty="0" sz="1700" spc="-85">
                <a:latin typeface="Arial"/>
                <a:cs typeface="Arial"/>
              </a:rPr>
              <a:t>диагностики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85511" y="5582239"/>
            <a:ext cx="17311370" cy="2191385"/>
            <a:chOff x="1285511" y="5582239"/>
            <a:chExt cx="17311370" cy="2191385"/>
          </a:xfrm>
        </p:grpSpPr>
        <p:sp>
          <p:nvSpPr>
            <p:cNvPr id="26" name="object 26"/>
            <p:cNvSpPr/>
            <p:nvPr/>
          </p:nvSpPr>
          <p:spPr>
            <a:xfrm>
              <a:off x="1285511" y="5582239"/>
              <a:ext cx="4898390" cy="527685"/>
            </a:xfrm>
            <a:custGeom>
              <a:avLst/>
              <a:gdLst/>
              <a:ahLst/>
              <a:cxnLst/>
              <a:rect l="l" t="t" r="r" b="b"/>
              <a:pathLst>
                <a:path w="4898390" h="527685">
                  <a:moveTo>
                    <a:pt x="4898285" y="0"/>
                  </a:moveTo>
                  <a:lnTo>
                    <a:pt x="0" y="0"/>
                  </a:lnTo>
                  <a:lnTo>
                    <a:pt x="0" y="527449"/>
                  </a:lnTo>
                  <a:lnTo>
                    <a:pt x="4898285" y="527449"/>
                  </a:lnTo>
                  <a:lnTo>
                    <a:pt x="4898285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3417613" y="6524773"/>
              <a:ext cx="5172710" cy="1242695"/>
            </a:xfrm>
            <a:custGeom>
              <a:avLst/>
              <a:gdLst/>
              <a:ahLst/>
              <a:cxnLst/>
              <a:rect l="l" t="t" r="r" b="b"/>
              <a:pathLst>
                <a:path w="5172709" h="1242695">
                  <a:moveTo>
                    <a:pt x="0" y="1242237"/>
                  </a:moveTo>
                  <a:lnTo>
                    <a:pt x="5172572" y="1242237"/>
                  </a:lnTo>
                  <a:lnTo>
                    <a:pt x="5172572" y="0"/>
                  </a:lnTo>
                  <a:lnTo>
                    <a:pt x="0" y="0"/>
                  </a:lnTo>
                  <a:lnTo>
                    <a:pt x="0" y="1242237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110747" y="5627180"/>
            <a:ext cx="331851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35">
                <a:latin typeface="Arial"/>
                <a:cs typeface="Arial"/>
              </a:rPr>
              <a:t>Наблюдается </a:t>
            </a:r>
            <a:r>
              <a:rPr dirty="0" sz="2500" spc="-210">
                <a:latin typeface="Arial"/>
                <a:cs typeface="Arial"/>
              </a:rPr>
              <a:t>в </a:t>
            </a:r>
            <a:r>
              <a:rPr dirty="0" sz="2500" spc="-180">
                <a:latin typeface="Arial"/>
                <a:cs typeface="Arial"/>
              </a:rPr>
              <a:t>связи </a:t>
            </a:r>
            <a:r>
              <a:rPr dirty="0" sz="2500" spc="-80">
                <a:latin typeface="Arial"/>
                <a:cs typeface="Arial"/>
              </a:rPr>
              <a:t>с</a:t>
            </a:r>
            <a:r>
              <a:rPr dirty="0" sz="2500" spc="-65">
                <a:latin typeface="Arial"/>
                <a:cs typeface="Arial"/>
              </a:rPr>
              <a:t> </a:t>
            </a:r>
            <a:r>
              <a:rPr dirty="0" sz="2500" spc="-280">
                <a:latin typeface="Arial"/>
                <a:cs typeface="Arial"/>
              </a:rPr>
              <a:t>АГ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279161" y="5575889"/>
            <a:ext cx="4911090" cy="4004310"/>
            <a:chOff x="1279161" y="5575889"/>
            <a:chExt cx="4911090" cy="4004310"/>
          </a:xfrm>
        </p:grpSpPr>
        <p:sp>
          <p:nvSpPr>
            <p:cNvPr id="30" name="object 30"/>
            <p:cNvSpPr/>
            <p:nvPr/>
          </p:nvSpPr>
          <p:spPr>
            <a:xfrm>
              <a:off x="1285511" y="5582239"/>
              <a:ext cx="4898390" cy="527685"/>
            </a:xfrm>
            <a:custGeom>
              <a:avLst/>
              <a:gdLst/>
              <a:ahLst/>
              <a:cxnLst/>
              <a:rect l="l" t="t" r="r" b="b"/>
              <a:pathLst>
                <a:path w="4898390" h="527685">
                  <a:moveTo>
                    <a:pt x="0" y="527449"/>
                  </a:moveTo>
                  <a:lnTo>
                    <a:pt x="4898285" y="527449"/>
                  </a:lnTo>
                  <a:lnTo>
                    <a:pt x="4898285" y="0"/>
                  </a:lnTo>
                  <a:lnTo>
                    <a:pt x="0" y="0"/>
                  </a:lnTo>
                  <a:lnTo>
                    <a:pt x="0" y="5274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175505" y="9059693"/>
              <a:ext cx="1849755" cy="520700"/>
            </a:xfrm>
            <a:custGeom>
              <a:avLst/>
              <a:gdLst/>
              <a:ahLst/>
              <a:cxnLst/>
              <a:rect l="l" t="t" r="r" b="b"/>
              <a:pathLst>
                <a:path w="1849754" h="520700">
                  <a:moveTo>
                    <a:pt x="1849257" y="0"/>
                  </a:moveTo>
                  <a:lnTo>
                    <a:pt x="0" y="0"/>
                  </a:lnTo>
                  <a:lnTo>
                    <a:pt x="0" y="520229"/>
                  </a:lnTo>
                  <a:lnTo>
                    <a:pt x="1849257" y="520229"/>
                  </a:lnTo>
                  <a:lnTo>
                    <a:pt x="1849257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400534" y="10020034"/>
            <a:ext cx="3507104" cy="520700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50495">
              <a:lnSpc>
                <a:spcPct val="100000"/>
              </a:lnSpc>
              <a:spcBef>
                <a:spcPts val="420"/>
              </a:spcBef>
            </a:pPr>
            <a:r>
              <a:rPr dirty="0" sz="2500" spc="5" b="1">
                <a:latin typeface="Carlito"/>
                <a:cs typeface="Carlito"/>
              </a:rPr>
              <a:t>В </a:t>
            </a:r>
            <a:r>
              <a:rPr dirty="0" sz="2500" spc="-15" b="1">
                <a:latin typeface="Carlito"/>
                <a:cs typeface="Carlito"/>
              </a:rPr>
              <a:t>течение трех</a:t>
            </a:r>
            <a:r>
              <a:rPr dirty="0" sz="2500" spc="-105" b="1">
                <a:latin typeface="Carlito"/>
                <a:cs typeface="Carlito"/>
              </a:rPr>
              <a:t> </a:t>
            </a:r>
            <a:r>
              <a:rPr dirty="0" sz="2500" spc="-45" b="1">
                <a:latin typeface="Carlito"/>
                <a:cs typeface="Carlito"/>
              </a:rPr>
              <a:t>месяцев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39178" y="9101024"/>
            <a:ext cx="151892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04">
                <a:latin typeface="Arial"/>
                <a:cs typeface="Arial"/>
              </a:rPr>
              <a:t>АД </a:t>
            </a:r>
            <a:r>
              <a:rPr dirty="0" sz="2500" spc="-365">
                <a:latin typeface="Arial"/>
                <a:cs typeface="Arial"/>
              </a:rPr>
              <a:t>&gt;</a:t>
            </a:r>
            <a:r>
              <a:rPr dirty="0" sz="2500" spc="-180">
                <a:latin typeface="Arial"/>
                <a:cs typeface="Arial"/>
              </a:rPr>
              <a:t> </a:t>
            </a:r>
            <a:r>
              <a:rPr dirty="0" sz="2500" spc="-175">
                <a:latin typeface="Arial"/>
                <a:cs typeface="Arial"/>
              </a:rPr>
              <a:t>140/90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169155" y="5521257"/>
            <a:ext cx="14453235" cy="4065270"/>
            <a:chOff x="3169155" y="5521257"/>
            <a:chExt cx="14453235" cy="4065270"/>
          </a:xfrm>
        </p:grpSpPr>
        <p:sp>
          <p:nvSpPr>
            <p:cNvPr id="35" name="object 35"/>
            <p:cNvSpPr/>
            <p:nvPr/>
          </p:nvSpPr>
          <p:spPr>
            <a:xfrm>
              <a:off x="14385527" y="5521257"/>
              <a:ext cx="3237230" cy="527685"/>
            </a:xfrm>
            <a:custGeom>
              <a:avLst/>
              <a:gdLst/>
              <a:ahLst/>
              <a:cxnLst/>
              <a:rect l="l" t="t" r="r" b="b"/>
              <a:pathLst>
                <a:path w="3237230" h="527685">
                  <a:moveTo>
                    <a:pt x="3236731" y="0"/>
                  </a:moveTo>
                  <a:lnTo>
                    <a:pt x="0" y="0"/>
                  </a:lnTo>
                  <a:lnTo>
                    <a:pt x="0" y="527449"/>
                  </a:lnTo>
                  <a:lnTo>
                    <a:pt x="3236731" y="527449"/>
                  </a:lnTo>
                  <a:lnTo>
                    <a:pt x="3236731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175505" y="9059693"/>
              <a:ext cx="1849755" cy="520700"/>
            </a:xfrm>
            <a:custGeom>
              <a:avLst/>
              <a:gdLst/>
              <a:ahLst/>
              <a:cxnLst/>
              <a:rect l="l" t="t" r="r" b="b"/>
              <a:pathLst>
                <a:path w="1849754" h="520700">
                  <a:moveTo>
                    <a:pt x="0" y="520229"/>
                  </a:moveTo>
                  <a:lnTo>
                    <a:pt x="1849257" y="520229"/>
                  </a:lnTo>
                  <a:lnTo>
                    <a:pt x="1849257" y="0"/>
                  </a:lnTo>
                  <a:lnTo>
                    <a:pt x="0" y="0"/>
                  </a:lnTo>
                  <a:lnTo>
                    <a:pt x="0" y="52022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735193" y="11724104"/>
            <a:ext cx="2670810" cy="88328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0010" rIns="0" bIns="0" rtlCol="0" vert="horz">
            <a:spAutoFit/>
          </a:bodyPr>
          <a:lstStyle/>
          <a:p>
            <a:pPr marL="510540" marR="325120" indent="-155575">
              <a:lnSpc>
                <a:spcPts val="2860"/>
              </a:lnSpc>
              <a:spcBef>
                <a:spcPts val="630"/>
              </a:spcBef>
            </a:pPr>
            <a:r>
              <a:rPr dirty="0" sz="2500" spc="-100" b="1">
                <a:latin typeface="Carlito"/>
                <a:cs typeface="Carlito"/>
              </a:rPr>
              <a:t>Д</a:t>
            </a:r>
            <a:r>
              <a:rPr dirty="0" sz="2500" spc="25" b="1">
                <a:latin typeface="Carlito"/>
                <a:cs typeface="Carlito"/>
              </a:rPr>
              <a:t>ис</a:t>
            </a:r>
            <a:r>
              <a:rPr dirty="0" sz="2500" spc="20" b="1">
                <a:latin typeface="Carlito"/>
                <a:cs typeface="Carlito"/>
              </a:rPr>
              <a:t>п</a:t>
            </a:r>
            <a:r>
              <a:rPr dirty="0" sz="2500" spc="-55" b="1">
                <a:latin typeface="Carlito"/>
                <a:cs typeface="Carlito"/>
              </a:rPr>
              <a:t>а</a:t>
            </a:r>
            <a:r>
              <a:rPr dirty="0" sz="2500" spc="60" b="1">
                <a:latin typeface="Carlito"/>
                <a:cs typeface="Carlito"/>
              </a:rPr>
              <a:t>нс</a:t>
            </a:r>
            <a:r>
              <a:rPr dirty="0" sz="2500" spc="-10" b="1">
                <a:latin typeface="Carlito"/>
                <a:cs typeface="Carlito"/>
              </a:rPr>
              <a:t>ер</a:t>
            </a:r>
            <a:r>
              <a:rPr dirty="0" sz="2500" spc="-35" b="1">
                <a:latin typeface="Carlito"/>
                <a:cs typeface="Carlito"/>
              </a:rPr>
              <a:t>ное  </a:t>
            </a:r>
            <a:r>
              <a:rPr dirty="0" sz="2500" spc="-75" b="1">
                <a:latin typeface="Carlito"/>
                <a:cs typeface="Carlito"/>
              </a:rPr>
              <a:t>наблюдение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564800" y="5566198"/>
            <a:ext cx="288734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75">
                <a:latin typeface="Arial"/>
                <a:cs typeface="Arial"/>
              </a:rPr>
              <a:t>Гипертонический</a:t>
            </a:r>
            <a:r>
              <a:rPr dirty="0" sz="2500" spc="-225">
                <a:latin typeface="Arial"/>
                <a:cs typeface="Arial"/>
              </a:rPr>
              <a:t> </a:t>
            </a:r>
            <a:r>
              <a:rPr dirty="0" sz="2500" spc="-125">
                <a:latin typeface="Arial"/>
                <a:cs typeface="Arial"/>
              </a:rPr>
              <a:t>криз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269923" y="5514907"/>
            <a:ext cx="16358869" cy="7092315"/>
            <a:chOff x="1269923" y="5514907"/>
            <a:chExt cx="16358869" cy="7092315"/>
          </a:xfrm>
        </p:grpSpPr>
        <p:sp>
          <p:nvSpPr>
            <p:cNvPr id="40" name="object 40"/>
            <p:cNvSpPr/>
            <p:nvPr/>
          </p:nvSpPr>
          <p:spPr>
            <a:xfrm>
              <a:off x="14385528" y="5521257"/>
              <a:ext cx="3237230" cy="527685"/>
            </a:xfrm>
            <a:custGeom>
              <a:avLst/>
              <a:gdLst/>
              <a:ahLst/>
              <a:cxnLst/>
              <a:rect l="l" t="t" r="r" b="b"/>
              <a:pathLst>
                <a:path w="3237230" h="527685">
                  <a:moveTo>
                    <a:pt x="0" y="527449"/>
                  </a:moveTo>
                  <a:lnTo>
                    <a:pt x="3236731" y="527449"/>
                  </a:lnTo>
                  <a:lnTo>
                    <a:pt x="3236731" y="0"/>
                  </a:lnTo>
                  <a:lnTo>
                    <a:pt x="0" y="0"/>
                  </a:lnTo>
                  <a:lnTo>
                    <a:pt x="0" y="5274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269923" y="11724104"/>
              <a:ext cx="4914265" cy="883285"/>
            </a:xfrm>
            <a:custGeom>
              <a:avLst/>
              <a:gdLst/>
              <a:ahLst/>
              <a:cxnLst/>
              <a:rect l="l" t="t" r="r" b="b"/>
              <a:pathLst>
                <a:path w="4914265" h="883284">
                  <a:moveTo>
                    <a:pt x="4913872" y="0"/>
                  </a:moveTo>
                  <a:lnTo>
                    <a:pt x="0" y="0"/>
                  </a:lnTo>
                  <a:lnTo>
                    <a:pt x="0" y="882916"/>
                  </a:lnTo>
                  <a:lnTo>
                    <a:pt x="4913872" y="882916"/>
                  </a:lnTo>
                  <a:lnTo>
                    <a:pt x="4913872" y="0"/>
                  </a:lnTo>
                  <a:close/>
                </a:path>
              </a:pathLst>
            </a:custGeom>
            <a:solidFill>
              <a:srgbClr val="FEED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425974" y="11878471"/>
            <a:ext cx="7297420" cy="5524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778375" algn="l"/>
                <a:tab pos="7284084" algn="l"/>
              </a:tabLst>
            </a:pPr>
            <a:r>
              <a:rPr dirty="0" sz="1700" spc="-110">
                <a:latin typeface="Arial"/>
                <a:cs typeface="Arial"/>
              </a:rPr>
              <a:t>Интенсификация </a:t>
            </a:r>
            <a:r>
              <a:rPr dirty="0" sz="1700" spc="-95">
                <a:latin typeface="Arial"/>
                <a:cs typeface="Arial"/>
              </a:rPr>
              <a:t>антигипертензивной </a:t>
            </a:r>
            <a:r>
              <a:rPr dirty="0" sz="1700" spc="-100">
                <a:latin typeface="Arial"/>
                <a:cs typeface="Arial"/>
              </a:rPr>
              <a:t>терапии</a:t>
            </a:r>
            <a:r>
              <a:rPr dirty="0" sz="1700" spc="-130">
                <a:latin typeface="Arial"/>
                <a:cs typeface="Arial"/>
              </a:rPr>
              <a:t> </a:t>
            </a:r>
            <a:r>
              <a:rPr dirty="0" sz="1700" spc="-60">
                <a:latin typeface="Arial"/>
                <a:cs typeface="Arial"/>
              </a:rPr>
              <a:t>при	</a:t>
            </a:r>
            <a:r>
              <a:rPr dirty="0" u="heavy" sz="1700" spc="-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700" spc="-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700">
              <a:latin typeface="Times New Roman"/>
              <a:cs typeface="Times New Roman"/>
            </a:endParaRPr>
          </a:p>
          <a:p>
            <a:pPr marL="464820">
              <a:lnSpc>
                <a:spcPct val="100000"/>
              </a:lnSpc>
              <a:spcBef>
                <a:spcPts val="35"/>
              </a:spcBef>
            </a:pPr>
            <a:r>
              <a:rPr dirty="0" sz="1700" spc="-105">
                <a:latin typeface="Arial"/>
                <a:cs typeface="Arial"/>
              </a:rPr>
              <a:t>целесообразности </a:t>
            </a:r>
            <a:r>
              <a:rPr dirty="0" sz="1700" spc="-95">
                <a:latin typeface="Arial"/>
                <a:cs typeface="Arial"/>
              </a:rPr>
              <a:t>снижения </a:t>
            </a:r>
            <a:r>
              <a:rPr dirty="0" sz="1700" spc="-120">
                <a:latin typeface="Arial"/>
                <a:cs typeface="Arial"/>
              </a:rPr>
              <a:t>АД </a:t>
            </a:r>
            <a:r>
              <a:rPr dirty="0" sz="1700" spc="-235">
                <a:latin typeface="Arial"/>
                <a:cs typeface="Arial"/>
              </a:rPr>
              <a:t>&lt;</a:t>
            </a:r>
            <a:r>
              <a:rPr dirty="0" sz="1700" spc="-100">
                <a:latin typeface="Arial"/>
                <a:cs typeface="Arial"/>
              </a:rPr>
              <a:t> 130/80</a:t>
            </a:r>
            <a:endParaRPr sz="17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269923" y="4716288"/>
            <a:ext cx="7719059" cy="7891145"/>
          </a:xfrm>
          <a:custGeom>
            <a:avLst/>
            <a:gdLst/>
            <a:ahLst/>
            <a:cxnLst/>
            <a:rect l="l" t="t" r="r" b="b"/>
            <a:pathLst>
              <a:path w="7719059" h="7891145">
                <a:moveTo>
                  <a:pt x="6869459" y="527449"/>
                </a:moveTo>
                <a:lnTo>
                  <a:pt x="7718811" y="527449"/>
                </a:lnTo>
                <a:lnTo>
                  <a:pt x="7718811" y="0"/>
                </a:lnTo>
                <a:lnTo>
                  <a:pt x="6869459" y="0"/>
                </a:lnTo>
                <a:lnTo>
                  <a:pt x="6869459" y="527449"/>
                </a:lnTo>
                <a:close/>
              </a:path>
              <a:path w="7719059" h="7891145">
                <a:moveTo>
                  <a:pt x="0" y="7890732"/>
                </a:moveTo>
                <a:lnTo>
                  <a:pt x="4913872" y="7890732"/>
                </a:lnTo>
                <a:lnTo>
                  <a:pt x="4913872" y="7007816"/>
                </a:lnTo>
                <a:lnTo>
                  <a:pt x="0" y="7007816"/>
                </a:lnTo>
                <a:lnTo>
                  <a:pt x="0" y="7890732"/>
                </a:lnTo>
                <a:close/>
              </a:path>
            </a:pathLst>
          </a:custGeom>
          <a:ln w="12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7190735" y="3956260"/>
            <a:ext cx="5734050" cy="2016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500" spc="-225">
                <a:latin typeface="Arial"/>
                <a:cs typeface="Arial"/>
              </a:rPr>
              <a:t>Имеются </a:t>
            </a:r>
            <a:r>
              <a:rPr dirty="0" sz="2500" spc="-145">
                <a:latin typeface="Arial"/>
                <a:cs typeface="Arial"/>
              </a:rPr>
              <a:t>признаки гипертонического</a:t>
            </a:r>
            <a:r>
              <a:rPr dirty="0" sz="2500" spc="-125">
                <a:latin typeface="Arial"/>
                <a:cs typeface="Arial"/>
              </a:rPr>
              <a:t> </a:t>
            </a:r>
            <a:r>
              <a:rPr dirty="0" sz="2500" spc="-195">
                <a:latin typeface="Arial"/>
                <a:cs typeface="Arial"/>
              </a:rPr>
              <a:t>криза?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>
              <a:latin typeface="Arial"/>
              <a:cs typeface="Arial"/>
            </a:endParaRPr>
          </a:p>
          <a:p>
            <a:pPr algn="ctr" marR="52705">
              <a:lnSpc>
                <a:spcPct val="100000"/>
              </a:lnSpc>
              <a:tabLst>
                <a:tab pos="3036570" algn="l"/>
              </a:tabLst>
            </a:pPr>
            <a:r>
              <a:rPr dirty="0" sz="2500" spc="-235">
                <a:latin typeface="Arial"/>
                <a:cs typeface="Arial"/>
              </a:rPr>
              <a:t>Нет	</a:t>
            </a:r>
            <a:r>
              <a:rPr dirty="0" sz="2500" spc="-229">
                <a:latin typeface="Arial"/>
                <a:cs typeface="Arial"/>
              </a:rPr>
              <a:t>Да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00">
              <a:latin typeface="Arial"/>
              <a:cs typeface="Arial"/>
            </a:endParaRPr>
          </a:p>
          <a:p>
            <a:pPr algn="ctr" marR="11430">
              <a:lnSpc>
                <a:spcPct val="100000"/>
              </a:lnSpc>
              <a:spcBef>
                <a:spcPts val="5"/>
              </a:spcBef>
            </a:pPr>
            <a:r>
              <a:rPr dirty="0" sz="2500" spc="-215">
                <a:latin typeface="Arial"/>
                <a:cs typeface="Arial"/>
              </a:rPr>
              <a:t>Впервые выявленное </a:t>
            </a:r>
            <a:r>
              <a:rPr dirty="0" sz="2500" spc="-204">
                <a:latin typeface="Arial"/>
                <a:cs typeface="Arial"/>
              </a:rPr>
              <a:t>повышение</a:t>
            </a:r>
            <a:r>
              <a:rPr dirty="0" sz="2500" spc="-55">
                <a:latin typeface="Arial"/>
                <a:cs typeface="Arial"/>
              </a:rPr>
              <a:t> </a:t>
            </a:r>
            <a:r>
              <a:rPr dirty="0" sz="2500" spc="-204">
                <a:latin typeface="Arial"/>
                <a:cs typeface="Arial"/>
              </a:rPr>
              <a:t>АД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7420863" y="10079931"/>
            <a:ext cx="142240" cy="709295"/>
            <a:chOff x="17420863" y="10079931"/>
            <a:chExt cx="142240" cy="709295"/>
          </a:xfrm>
        </p:grpSpPr>
        <p:sp>
          <p:nvSpPr>
            <p:cNvPr id="46" name="object 46"/>
            <p:cNvSpPr/>
            <p:nvPr/>
          </p:nvSpPr>
          <p:spPr>
            <a:xfrm>
              <a:off x="17491853" y="10079931"/>
              <a:ext cx="0" cy="696595"/>
            </a:xfrm>
            <a:custGeom>
              <a:avLst/>
              <a:gdLst/>
              <a:ahLst/>
              <a:cxnLst/>
              <a:rect l="l" t="t" r="r" b="b"/>
              <a:pathLst>
                <a:path w="0" h="696595">
                  <a:moveTo>
                    <a:pt x="0" y="0"/>
                  </a:moveTo>
                  <a:lnTo>
                    <a:pt x="0" y="69629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7433456" y="10713417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6257432" y="10209097"/>
            <a:ext cx="2160270" cy="142240"/>
            <a:chOff x="6257432" y="10209097"/>
            <a:chExt cx="2160270" cy="142240"/>
          </a:xfrm>
        </p:grpSpPr>
        <p:sp>
          <p:nvSpPr>
            <p:cNvPr id="49" name="object 49"/>
            <p:cNvSpPr/>
            <p:nvPr/>
          </p:nvSpPr>
          <p:spPr>
            <a:xfrm>
              <a:off x="6270025" y="10280099"/>
              <a:ext cx="2148205" cy="0"/>
            </a:xfrm>
            <a:custGeom>
              <a:avLst/>
              <a:gdLst/>
              <a:ahLst/>
              <a:cxnLst/>
              <a:rect l="l" t="t" r="r" b="b"/>
              <a:pathLst>
                <a:path w="2148204" h="0">
                  <a:moveTo>
                    <a:pt x="2147681" y="0"/>
                  </a:move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270025" y="10221690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4" h="116840">
                  <a:moveTo>
                    <a:pt x="62811" y="116818"/>
                  </a:moveTo>
                  <a:lnTo>
                    <a:pt x="0" y="58409"/>
                  </a:lnTo>
                  <a:lnTo>
                    <a:pt x="62811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/>
          <p:nvPr/>
        </p:nvSpPr>
        <p:spPr>
          <a:xfrm>
            <a:off x="8647574" y="12121405"/>
            <a:ext cx="62865" cy="116839"/>
          </a:xfrm>
          <a:custGeom>
            <a:avLst/>
            <a:gdLst/>
            <a:ahLst/>
            <a:cxnLst/>
            <a:rect l="l" t="t" r="r" b="b"/>
            <a:pathLst>
              <a:path w="62865" h="116840">
                <a:moveTo>
                  <a:pt x="0" y="0"/>
                </a:moveTo>
                <a:lnTo>
                  <a:pt x="62811" y="58409"/>
                </a:lnTo>
                <a:lnTo>
                  <a:pt x="0" y="116818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/>
          <p:cNvGrpSpPr/>
          <p:nvPr/>
        </p:nvGrpSpPr>
        <p:grpSpPr>
          <a:xfrm>
            <a:off x="11418027" y="11314930"/>
            <a:ext cx="4595495" cy="935990"/>
            <a:chOff x="11418027" y="11314930"/>
            <a:chExt cx="4595495" cy="935990"/>
          </a:xfrm>
        </p:grpSpPr>
        <p:sp>
          <p:nvSpPr>
            <p:cNvPr id="53" name="object 53"/>
            <p:cNvSpPr/>
            <p:nvPr/>
          </p:nvSpPr>
          <p:spPr>
            <a:xfrm>
              <a:off x="11430669" y="11327523"/>
              <a:ext cx="4570095" cy="852805"/>
            </a:xfrm>
            <a:custGeom>
              <a:avLst/>
              <a:gdLst/>
              <a:ahLst/>
              <a:cxnLst/>
              <a:rect l="l" t="t" r="r" b="b"/>
              <a:pathLst>
                <a:path w="4570094" h="852804">
                  <a:moveTo>
                    <a:pt x="4570040" y="0"/>
                  </a:moveTo>
                  <a:lnTo>
                    <a:pt x="4570040" y="852291"/>
                  </a:lnTo>
                  <a:lnTo>
                    <a:pt x="0" y="85229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1430620" y="12121405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62811" y="0"/>
                  </a:moveTo>
                  <a:lnTo>
                    <a:pt x="0" y="58409"/>
                  </a:lnTo>
                  <a:lnTo>
                    <a:pt x="62811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/>
          <p:cNvGrpSpPr/>
          <p:nvPr/>
        </p:nvGrpSpPr>
        <p:grpSpPr>
          <a:xfrm>
            <a:off x="1285511" y="3620173"/>
            <a:ext cx="16277590" cy="8092440"/>
            <a:chOff x="1285511" y="3620173"/>
            <a:chExt cx="16277590" cy="8092440"/>
          </a:xfrm>
        </p:grpSpPr>
        <p:sp>
          <p:nvSpPr>
            <p:cNvPr id="56" name="object 56"/>
            <p:cNvSpPr/>
            <p:nvPr/>
          </p:nvSpPr>
          <p:spPr>
            <a:xfrm>
              <a:off x="10070503" y="363287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0012094" y="382370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564052" y="4445075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505644" y="46359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564052" y="524281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05644" y="5433637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0052025" y="7949690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9993616" y="814052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0052025" y="6055025"/>
              <a:ext cx="0" cy="247015"/>
            </a:xfrm>
            <a:custGeom>
              <a:avLst/>
              <a:gdLst/>
              <a:ahLst/>
              <a:cxnLst/>
              <a:rect l="l" t="t" r="r" b="b"/>
              <a:pathLst>
                <a:path w="0" h="247014">
                  <a:moveTo>
                    <a:pt x="0" y="0"/>
                  </a:moveTo>
                  <a:lnTo>
                    <a:pt x="0" y="24643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9993616" y="6238631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100133" y="6108762"/>
              <a:ext cx="0" cy="391795"/>
            </a:xfrm>
            <a:custGeom>
              <a:avLst/>
              <a:gdLst/>
              <a:ahLst/>
              <a:cxnLst/>
              <a:rect l="l" t="t" r="r" b="b"/>
              <a:pathLst>
                <a:path w="0" h="391795">
                  <a:moveTo>
                    <a:pt x="0" y="0"/>
                  </a:moveTo>
                  <a:lnTo>
                    <a:pt x="0" y="39123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041724" y="6437165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4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5997295" y="6047780"/>
              <a:ext cx="0" cy="469265"/>
            </a:xfrm>
            <a:custGeom>
              <a:avLst/>
              <a:gdLst/>
              <a:ahLst/>
              <a:cxnLst/>
              <a:rect l="l" t="t" r="r" b="b"/>
              <a:pathLst>
                <a:path w="0" h="469265">
                  <a:moveTo>
                    <a:pt x="0" y="0"/>
                  </a:moveTo>
                  <a:lnTo>
                    <a:pt x="0" y="46913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5938898" y="6454094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4515908" y="9111077"/>
              <a:ext cx="0" cy="325120"/>
            </a:xfrm>
            <a:custGeom>
              <a:avLst/>
              <a:gdLst/>
              <a:ahLst/>
              <a:cxnLst/>
              <a:rect l="l" t="t" r="r" b="b"/>
              <a:pathLst>
                <a:path w="0" h="325120">
                  <a:moveTo>
                    <a:pt x="0" y="0"/>
                  </a:moveTo>
                  <a:lnTo>
                    <a:pt x="0" y="32495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4457511" y="937318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7491853" y="9111077"/>
              <a:ext cx="0" cy="325120"/>
            </a:xfrm>
            <a:custGeom>
              <a:avLst/>
              <a:gdLst/>
              <a:ahLst/>
              <a:cxnLst/>
              <a:rect l="l" t="t" r="r" b="b"/>
              <a:pathLst>
                <a:path w="0" h="325120">
                  <a:moveTo>
                    <a:pt x="0" y="0"/>
                  </a:moveTo>
                  <a:lnTo>
                    <a:pt x="0" y="32495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17433457" y="937318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4100133" y="7406714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w="0" h="306070">
                  <a:moveTo>
                    <a:pt x="0" y="0"/>
                  </a:moveTo>
                  <a:lnTo>
                    <a:pt x="0" y="30586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4041724" y="764972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4100133" y="8712093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5">
                  <a:moveTo>
                    <a:pt x="0" y="0"/>
                  </a:moveTo>
                  <a:lnTo>
                    <a:pt x="0" y="322804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041724" y="897205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100133" y="9586216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0"/>
                  </a:moveTo>
                  <a:lnTo>
                    <a:pt x="0" y="34245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041724" y="986583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183796" y="6924587"/>
              <a:ext cx="1257300" cy="0"/>
            </a:xfrm>
            <a:custGeom>
              <a:avLst/>
              <a:gdLst/>
              <a:ahLst/>
              <a:cxnLst/>
              <a:rect l="l" t="t" r="r" b="b"/>
              <a:pathLst>
                <a:path w="1257300" h="0">
                  <a:moveTo>
                    <a:pt x="0" y="0"/>
                  </a:moveTo>
                  <a:lnTo>
                    <a:pt x="1257166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378138" y="6866177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0" y="0"/>
                  </a:moveTo>
                  <a:lnTo>
                    <a:pt x="62811" y="58409"/>
                  </a:lnTo>
                  <a:lnTo>
                    <a:pt x="0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2644599" y="8551904"/>
              <a:ext cx="748665" cy="0"/>
            </a:xfrm>
            <a:custGeom>
              <a:avLst/>
              <a:gdLst/>
              <a:ahLst/>
              <a:cxnLst/>
              <a:rect l="l" t="t" r="r" b="b"/>
              <a:pathLst>
                <a:path w="748665" h="0">
                  <a:moveTo>
                    <a:pt x="0" y="0"/>
                  </a:moveTo>
                  <a:lnTo>
                    <a:pt x="74823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3330042" y="8493495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0" y="0"/>
                  </a:moveTo>
                  <a:lnTo>
                    <a:pt x="62811" y="58409"/>
                  </a:lnTo>
                  <a:lnTo>
                    <a:pt x="0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208591" y="8551904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 h="0">
                  <a:moveTo>
                    <a:pt x="1250860" y="0"/>
                  </a:move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6208591" y="8493495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4" h="116840">
                  <a:moveTo>
                    <a:pt x="62811" y="116818"/>
                  </a:moveTo>
                  <a:lnTo>
                    <a:pt x="0" y="58409"/>
                  </a:lnTo>
                  <a:lnTo>
                    <a:pt x="62811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1115328" y="4716288"/>
              <a:ext cx="849630" cy="527685"/>
            </a:xfrm>
            <a:custGeom>
              <a:avLst/>
              <a:gdLst/>
              <a:ahLst/>
              <a:cxnLst/>
              <a:rect l="l" t="t" r="r" b="b"/>
              <a:pathLst>
                <a:path w="849629" h="527685">
                  <a:moveTo>
                    <a:pt x="0" y="527449"/>
                  </a:moveTo>
                  <a:lnTo>
                    <a:pt x="849352" y="527449"/>
                  </a:lnTo>
                  <a:lnTo>
                    <a:pt x="849352" y="0"/>
                  </a:lnTo>
                  <a:lnTo>
                    <a:pt x="0" y="0"/>
                  </a:lnTo>
                  <a:lnTo>
                    <a:pt x="0" y="5274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11539998" y="4445075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w="0" h="254000">
                  <a:moveTo>
                    <a:pt x="0" y="0"/>
                  </a:moveTo>
                  <a:lnTo>
                    <a:pt x="0" y="25367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11481589" y="46359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4100133" y="4992612"/>
              <a:ext cx="4033520" cy="565150"/>
            </a:xfrm>
            <a:custGeom>
              <a:avLst/>
              <a:gdLst/>
              <a:ahLst/>
              <a:cxnLst/>
              <a:rect l="l" t="t" r="r" b="b"/>
              <a:pathLst>
                <a:path w="4033520" h="565150">
                  <a:moveTo>
                    <a:pt x="4032943" y="0"/>
                  </a:moveTo>
                  <a:lnTo>
                    <a:pt x="0" y="0"/>
                  </a:lnTo>
                  <a:lnTo>
                    <a:pt x="0" y="564832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041724" y="5494620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1970974" y="4992612"/>
              <a:ext cx="4026535" cy="504190"/>
            </a:xfrm>
            <a:custGeom>
              <a:avLst/>
              <a:gdLst/>
              <a:ahLst/>
              <a:cxnLst/>
              <a:rect l="l" t="t" r="r" b="b"/>
              <a:pathLst>
                <a:path w="4026534" h="504189">
                  <a:moveTo>
                    <a:pt x="0" y="0"/>
                  </a:moveTo>
                  <a:lnTo>
                    <a:pt x="4026296" y="0"/>
                  </a:lnTo>
                  <a:lnTo>
                    <a:pt x="4026296" y="50384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5938874" y="5433637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0" y="0"/>
                  </a:moveTo>
                  <a:lnTo>
                    <a:pt x="58409" y="62811"/>
                  </a:lnTo>
                  <a:lnTo>
                    <a:pt x="116818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741806" y="8747829"/>
              <a:ext cx="8444865" cy="876300"/>
            </a:xfrm>
            <a:custGeom>
              <a:avLst/>
              <a:gdLst/>
              <a:ahLst/>
              <a:cxnLst/>
              <a:rect l="l" t="t" r="r" b="b"/>
              <a:pathLst>
                <a:path w="8444865" h="876300">
                  <a:moveTo>
                    <a:pt x="8444795" y="876147"/>
                  </a:moveTo>
                  <a:lnTo>
                    <a:pt x="0" y="876147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683446" y="874782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0" y="62787"/>
                  </a:moveTo>
                  <a:lnTo>
                    <a:pt x="58409" y="0"/>
                  </a:lnTo>
                  <a:lnTo>
                    <a:pt x="116818" y="62787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2663162" y="7063944"/>
              <a:ext cx="748665" cy="1328420"/>
            </a:xfrm>
            <a:custGeom>
              <a:avLst/>
              <a:gdLst/>
              <a:ahLst/>
              <a:cxnLst/>
              <a:rect l="l" t="t" r="r" b="b"/>
              <a:pathLst>
                <a:path w="748665" h="1328420">
                  <a:moveTo>
                    <a:pt x="748230" y="0"/>
                  </a:moveTo>
                  <a:lnTo>
                    <a:pt x="364870" y="0"/>
                  </a:lnTo>
                  <a:lnTo>
                    <a:pt x="364870" y="1328089"/>
                  </a:lnTo>
                  <a:lnTo>
                    <a:pt x="0" y="132808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2663125" y="8333624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62824" y="116818"/>
                  </a:moveTo>
                  <a:lnTo>
                    <a:pt x="0" y="58409"/>
                  </a:lnTo>
                  <a:lnTo>
                    <a:pt x="62824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734464" y="7063944"/>
              <a:ext cx="1706880" cy="1347470"/>
            </a:xfrm>
            <a:custGeom>
              <a:avLst/>
              <a:gdLst/>
              <a:ahLst/>
              <a:cxnLst/>
              <a:rect l="l" t="t" r="r" b="b"/>
              <a:pathLst>
                <a:path w="1706879" h="1347470">
                  <a:moveTo>
                    <a:pt x="0" y="0"/>
                  </a:moveTo>
                  <a:lnTo>
                    <a:pt x="1090306" y="0"/>
                  </a:lnTo>
                  <a:lnTo>
                    <a:pt x="1090306" y="1347140"/>
                  </a:lnTo>
                  <a:lnTo>
                    <a:pt x="1706485" y="134714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7378126" y="8352723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0" y="0"/>
                  </a:moveTo>
                  <a:lnTo>
                    <a:pt x="62824" y="58360"/>
                  </a:lnTo>
                  <a:lnTo>
                    <a:pt x="0" y="11676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285511" y="6524773"/>
              <a:ext cx="4898390" cy="883285"/>
            </a:xfrm>
            <a:custGeom>
              <a:avLst/>
              <a:gdLst/>
              <a:ahLst/>
              <a:cxnLst/>
              <a:rect l="l" t="t" r="r" b="b"/>
              <a:pathLst>
                <a:path w="4898390" h="883284">
                  <a:moveTo>
                    <a:pt x="4898285" y="0"/>
                  </a:moveTo>
                  <a:lnTo>
                    <a:pt x="0" y="0"/>
                  </a:lnTo>
                  <a:lnTo>
                    <a:pt x="0" y="882868"/>
                  </a:lnTo>
                  <a:lnTo>
                    <a:pt x="4898285" y="882868"/>
                  </a:lnTo>
                  <a:lnTo>
                    <a:pt x="4898285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4100133" y="10613979"/>
              <a:ext cx="0" cy="272415"/>
            </a:xfrm>
            <a:custGeom>
              <a:avLst/>
              <a:gdLst/>
              <a:ahLst/>
              <a:cxnLst/>
              <a:rect l="l" t="t" r="r" b="b"/>
              <a:pathLst>
                <a:path w="0" h="272415">
                  <a:moveTo>
                    <a:pt x="0" y="0"/>
                  </a:moveTo>
                  <a:lnTo>
                    <a:pt x="0" y="271994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4041724" y="10823137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4100133" y="11431010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w="0" h="268604">
                  <a:moveTo>
                    <a:pt x="0" y="0"/>
                  </a:moveTo>
                  <a:lnTo>
                    <a:pt x="0" y="26832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4041724" y="11636485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/>
          <p:cNvSpPr txBox="1"/>
          <p:nvPr/>
        </p:nvSpPr>
        <p:spPr>
          <a:xfrm>
            <a:off x="2095038" y="6566042"/>
            <a:ext cx="3285490" cy="76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95"/>
              </a:spcBef>
            </a:pPr>
            <a:r>
              <a:rPr dirty="0" sz="2500" spc="-30" b="1">
                <a:latin typeface="Carlito"/>
                <a:cs typeface="Carlito"/>
              </a:rPr>
              <a:t>Визит</a:t>
            </a:r>
            <a:r>
              <a:rPr dirty="0" sz="2500" spc="-10" b="1">
                <a:latin typeface="Carlito"/>
                <a:cs typeface="Carlito"/>
              </a:rPr>
              <a:t> 2</a:t>
            </a:r>
            <a:endParaRPr sz="2500">
              <a:latin typeface="Carlito"/>
              <a:cs typeface="Carlito"/>
            </a:endParaRPr>
          </a:p>
          <a:p>
            <a:pPr algn="ctr">
              <a:lnSpc>
                <a:spcPts val="2930"/>
              </a:lnSpc>
            </a:pPr>
            <a:r>
              <a:rPr dirty="0" sz="2500" spc="-80" b="1">
                <a:latin typeface="Carlito"/>
                <a:cs typeface="Carlito"/>
              </a:rPr>
              <a:t>в </a:t>
            </a:r>
            <a:r>
              <a:rPr dirty="0" sz="2500" spc="-20" b="1">
                <a:latin typeface="Carlito"/>
                <a:cs typeface="Carlito"/>
              </a:rPr>
              <a:t>течение </a:t>
            </a:r>
            <a:r>
              <a:rPr dirty="0" sz="2500" spc="-85" b="1">
                <a:latin typeface="Carlito"/>
                <a:cs typeface="Carlito"/>
              </a:rPr>
              <a:t>одной</a:t>
            </a:r>
            <a:r>
              <a:rPr dirty="0" sz="2500" spc="50" b="1">
                <a:latin typeface="Carlito"/>
                <a:cs typeface="Carlito"/>
              </a:rPr>
              <a:t> </a:t>
            </a:r>
            <a:r>
              <a:rPr dirty="0" sz="2500" spc="-65" b="1">
                <a:latin typeface="Carlito"/>
                <a:cs typeface="Carlito"/>
              </a:rPr>
              <a:t>недели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1269923" y="6518423"/>
            <a:ext cx="4928870" cy="4095750"/>
            <a:chOff x="1269923" y="6518423"/>
            <a:chExt cx="4928870" cy="4095750"/>
          </a:xfrm>
        </p:grpSpPr>
        <p:sp>
          <p:nvSpPr>
            <p:cNvPr id="106" name="object 106"/>
            <p:cNvSpPr/>
            <p:nvPr/>
          </p:nvSpPr>
          <p:spPr>
            <a:xfrm>
              <a:off x="1285511" y="6524773"/>
              <a:ext cx="4898390" cy="883285"/>
            </a:xfrm>
            <a:custGeom>
              <a:avLst/>
              <a:gdLst/>
              <a:ahLst/>
              <a:cxnLst/>
              <a:rect l="l" t="t" r="r" b="b"/>
              <a:pathLst>
                <a:path w="4898390" h="883284">
                  <a:moveTo>
                    <a:pt x="0" y="882868"/>
                  </a:moveTo>
                  <a:lnTo>
                    <a:pt x="4898285" y="882868"/>
                  </a:lnTo>
                  <a:lnTo>
                    <a:pt x="4898285" y="0"/>
                  </a:lnTo>
                  <a:lnTo>
                    <a:pt x="0" y="0"/>
                  </a:lnTo>
                  <a:lnTo>
                    <a:pt x="0" y="882868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269923" y="9946196"/>
              <a:ext cx="4928870" cy="668020"/>
            </a:xfrm>
            <a:custGeom>
              <a:avLst/>
              <a:gdLst/>
              <a:ahLst/>
              <a:cxnLst/>
              <a:rect l="l" t="t" r="r" b="b"/>
              <a:pathLst>
                <a:path w="4928870" h="668020">
                  <a:moveTo>
                    <a:pt x="4928642" y="0"/>
                  </a:moveTo>
                  <a:lnTo>
                    <a:pt x="0" y="0"/>
                  </a:lnTo>
                  <a:lnTo>
                    <a:pt x="0" y="667782"/>
                  </a:lnTo>
                  <a:lnTo>
                    <a:pt x="4928642" y="667782"/>
                  </a:lnTo>
                  <a:lnTo>
                    <a:pt x="4928642" y="0"/>
                  </a:lnTo>
                  <a:close/>
                </a:path>
              </a:pathLst>
            </a:custGeom>
            <a:solidFill>
              <a:srgbClr val="FEED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/>
          <p:cNvSpPr txBox="1"/>
          <p:nvPr/>
        </p:nvSpPr>
        <p:spPr>
          <a:xfrm>
            <a:off x="1624582" y="10124713"/>
            <a:ext cx="421957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-110">
                <a:latin typeface="Arial"/>
                <a:cs typeface="Arial"/>
              </a:rPr>
              <a:t>Интенсификация </a:t>
            </a:r>
            <a:r>
              <a:rPr dirty="0" sz="1700" spc="-95">
                <a:latin typeface="Arial"/>
                <a:cs typeface="Arial"/>
              </a:rPr>
              <a:t>антигипертензивной</a:t>
            </a:r>
            <a:r>
              <a:rPr dirty="0" sz="1700" spc="-100">
                <a:latin typeface="Arial"/>
                <a:cs typeface="Arial"/>
              </a:rPr>
              <a:t> </a:t>
            </a:r>
            <a:r>
              <a:rPr dirty="0" sz="1700" spc="-105">
                <a:latin typeface="Arial"/>
                <a:cs typeface="Arial"/>
              </a:rPr>
              <a:t>терапии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1263573" y="9939845"/>
            <a:ext cx="4941570" cy="1491615"/>
            <a:chOff x="1263573" y="9939845"/>
            <a:chExt cx="4941570" cy="1491615"/>
          </a:xfrm>
        </p:grpSpPr>
        <p:sp>
          <p:nvSpPr>
            <p:cNvPr id="110" name="object 110"/>
            <p:cNvSpPr/>
            <p:nvPr/>
          </p:nvSpPr>
          <p:spPr>
            <a:xfrm>
              <a:off x="1269923" y="9946195"/>
              <a:ext cx="4928870" cy="668020"/>
            </a:xfrm>
            <a:custGeom>
              <a:avLst/>
              <a:gdLst/>
              <a:ahLst/>
              <a:cxnLst/>
              <a:rect l="l" t="t" r="r" b="b"/>
              <a:pathLst>
                <a:path w="4928870" h="668020">
                  <a:moveTo>
                    <a:pt x="0" y="667782"/>
                  </a:moveTo>
                  <a:lnTo>
                    <a:pt x="4928642" y="667782"/>
                  </a:lnTo>
                  <a:lnTo>
                    <a:pt x="4928642" y="0"/>
                  </a:lnTo>
                  <a:lnTo>
                    <a:pt x="0" y="0"/>
                  </a:lnTo>
                  <a:lnTo>
                    <a:pt x="0" y="667782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3175505" y="10910780"/>
              <a:ext cx="1849755" cy="520700"/>
            </a:xfrm>
            <a:custGeom>
              <a:avLst/>
              <a:gdLst/>
              <a:ahLst/>
              <a:cxnLst/>
              <a:rect l="l" t="t" r="r" b="b"/>
              <a:pathLst>
                <a:path w="1849754" h="520700">
                  <a:moveTo>
                    <a:pt x="1849257" y="0"/>
                  </a:moveTo>
                  <a:lnTo>
                    <a:pt x="0" y="0"/>
                  </a:lnTo>
                  <a:lnTo>
                    <a:pt x="0" y="520229"/>
                  </a:lnTo>
                  <a:lnTo>
                    <a:pt x="1849257" y="520229"/>
                  </a:lnTo>
                  <a:lnTo>
                    <a:pt x="1849257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/>
          <p:cNvSpPr txBox="1"/>
          <p:nvPr/>
        </p:nvSpPr>
        <p:spPr>
          <a:xfrm>
            <a:off x="3339178" y="10952098"/>
            <a:ext cx="151892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04">
                <a:latin typeface="Arial"/>
                <a:cs typeface="Arial"/>
              </a:rPr>
              <a:t>АД </a:t>
            </a:r>
            <a:r>
              <a:rPr dirty="0" sz="2500" spc="-365">
                <a:latin typeface="Arial"/>
                <a:cs typeface="Arial"/>
              </a:rPr>
              <a:t>&lt;</a:t>
            </a:r>
            <a:r>
              <a:rPr dirty="0" sz="2500" spc="-180">
                <a:latin typeface="Arial"/>
                <a:cs typeface="Arial"/>
              </a:rPr>
              <a:t> </a:t>
            </a:r>
            <a:r>
              <a:rPr dirty="0" sz="2500" spc="-175">
                <a:latin typeface="Arial"/>
                <a:cs typeface="Arial"/>
              </a:rPr>
              <a:t>140/90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1309074" y="7737349"/>
            <a:ext cx="4874895" cy="3700145"/>
            <a:chOff x="1309074" y="7737349"/>
            <a:chExt cx="4874895" cy="3700145"/>
          </a:xfrm>
        </p:grpSpPr>
        <p:sp>
          <p:nvSpPr>
            <p:cNvPr id="114" name="object 114"/>
            <p:cNvSpPr/>
            <p:nvPr/>
          </p:nvSpPr>
          <p:spPr>
            <a:xfrm>
              <a:off x="3175505" y="10910781"/>
              <a:ext cx="1849755" cy="520700"/>
            </a:xfrm>
            <a:custGeom>
              <a:avLst/>
              <a:gdLst/>
              <a:ahLst/>
              <a:cxnLst/>
              <a:rect l="l" t="t" r="r" b="b"/>
              <a:pathLst>
                <a:path w="1849754" h="520700">
                  <a:moveTo>
                    <a:pt x="0" y="520229"/>
                  </a:moveTo>
                  <a:lnTo>
                    <a:pt x="1849257" y="520229"/>
                  </a:lnTo>
                  <a:lnTo>
                    <a:pt x="1849257" y="0"/>
                  </a:lnTo>
                  <a:lnTo>
                    <a:pt x="0" y="0"/>
                  </a:lnTo>
                  <a:lnTo>
                    <a:pt x="0" y="52022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1309074" y="7737349"/>
              <a:ext cx="4874895" cy="975360"/>
            </a:xfrm>
            <a:custGeom>
              <a:avLst/>
              <a:gdLst/>
              <a:ahLst/>
              <a:cxnLst/>
              <a:rect l="l" t="t" r="r" b="b"/>
              <a:pathLst>
                <a:path w="4874895" h="975359">
                  <a:moveTo>
                    <a:pt x="4874721" y="0"/>
                  </a:moveTo>
                  <a:lnTo>
                    <a:pt x="0" y="0"/>
                  </a:lnTo>
                  <a:lnTo>
                    <a:pt x="0" y="974744"/>
                  </a:lnTo>
                  <a:lnTo>
                    <a:pt x="4874721" y="974744"/>
                  </a:lnTo>
                  <a:lnTo>
                    <a:pt x="4874721" y="0"/>
                  </a:lnTo>
                  <a:close/>
                </a:path>
              </a:pathLst>
            </a:custGeom>
            <a:solidFill>
              <a:srgbClr val="FEED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/>
          <p:cNvSpPr txBox="1"/>
          <p:nvPr/>
        </p:nvSpPr>
        <p:spPr>
          <a:xfrm>
            <a:off x="13417613" y="10801036"/>
            <a:ext cx="5172710" cy="520700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513715">
              <a:lnSpc>
                <a:spcPct val="100000"/>
              </a:lnSpc>
              <a:spcBef>
                <a:spcPts val="420"/>
              </a:spcBef>
            </a:pPr>
            <a:r>
              <a:rPr dirty="0" sz="2500" spc="-20" b="1">
                <a:latin typeface="Carlito"/>
                <a:cs typeface="Carlito"/>
              </a:rPr>
              <a:t>Лечение </a:t>
            </a:r>
            <a:r>
              <a:rPr dirty="0" sz="2500" spc="-45" b="1">
                <a:latin typeface="Carlito"/>
                <a:cs typeface="Carlito"/>
              </a:rPr>
              <a:t>симптоматической</a:t>
            </a:r>
            <a:r>
              <a:rPr dirty="0" sz="2500" spc="-5" b="1">
                <a:latin typeface="Carlito"/>
                <a:cs typeface="Carlito"/>
              </a:rPr>
              <a:t> АГ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851583" y="7824563"/>
            <a:ext cx="3810000" cy="76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95"/>
              </a:spcBef>
            </a:pPr>
            <a:r>
              <a:rPr dirty="0" sz="2500" spc="-50" b="1">
                <a:latin typeface="Carlito"/>
                <a:cs typeface="Carlito"/>
              </a:rPr>
              <a:t>Диагноз</a:t>
            </a:r>
            <a:endParaRPr sz="2500">
              <a:latin typeface="Carlito"/>
              <a:cs typeface="Carlito"/>
            </a:endParaRPr>
          </a:p>
          <a:p>
            <a:pPr algn="ctr">
              <a:lnSpc>
                <a:spcPts val="2930"/>
              </a:lnSpc>
            </a:pPr>
            <a:r>
              <a:rPr dirty="0" sz="2500" spc="-35" b="1">
                <a:latin typeface="Carlito"/>
                <a:cs typeface="Carlito"/>
              </a:rPr>
              <a:t>«Гипертоническая</a:t>
            </a:r>
            <a:r>
              <a:rPr dirty="0" sz="2500" spc="-70" b="1">
                <a:latin typeface="Carlito"/>
                <a:cs typeface="Carlito"/>
              </a:rPr>
              <a:t> </a:t>
            </a:r>
            <a:r>
              <a:rPr dirty="0" sz="2500" spc="-75" b="1">
                <a:latin typeface="Carlito"/>
                <a:cs typeface="Carlito"/>
              </a:rPr>
              <a:t>болезнь»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1302724" y="7730999"/>
            <a:ext cx="17287875" cy="1380490"/>
            <a:chOff x="1302724" y="7730999"/>
            <a:chExt cx="17287875" cy="1380490"/>
          </a:xfrm>
        </p:grpSpPr>
        <p:sp>
          <p:nvSpPr>
            <p:cNvPr id="119" name="object 119"/>
            <p:cNvSpPr/>
            <p:nvPr/>
          </p:nvSpPr>
          <p:spPr>
            <a:xfrm>
              <a:off x="1309074" y="7737349"/>
              <a:ext cx="4874895" cy="975360"/>
            </a:xfrm>
            <a:custGeom>
              <a:avLst/>
              <a:gdLst/>
              <a:ahLst/>
              <a:cxnLst/>
              <a:rect l="l" t="t" r="r" b="b"/>
              <a:pathLst>
                <a:path w="4874895" h="975359">
                  <a:moveTo>
                    <a:pt x="0" y="974744"/>
                  </a:moveTo>
                  <a:lnTo>
                    <a:pt x="4874721" y="974744"/>
                  </a:lnTo>
                  <a:lnTo>
                    <a:pt x="4874721" y="0"/>
                  </a:lnTo>
                  <a:lnTo>
                    <a:pt x="0" y="0"/>
                  </a:lnTo>
                  <a:lnTo>
                    <a:pt x="0" y="974744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13417613" y="8228160"/>
              <a:ext cx="5172710" cy="883285"/>
            </a:xfrm>
            <a:custGeom>
              <a:avLst/>
              <a:gdLst/>
              <a:ahLst/>
              <a:cxnLst/>
              <a:rect l="l" t="t" r="r" b="b"/>
              <a:pathLst>
                <a:path w="5172709" h="883284">
                  <a:moveTo>
                    <a:pt x="5172572" y="0"/>
                  </a:moveTo>
                  <a:lnTo>
                    <a:pt x="0" y="0"/>
                  </a:lnTo>
                  <a:lnTo>
                    <a:pt x="0" y="882916"/>
                  </a:lnTo>
                  <a:lnTo>
                    <a:pt x="5172572" y="882916"/>
                  </a:lnTo>
                  <a:lnTo>
                    <a:pt x="5172572" y="0"/>
                  </a:lnTo>
                  <a:close/>
                </a:path>
              </a:pathLst>
            </a:custGeom>
            <a:solidFill>
              <a:srgbClr val="FEED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/>
          <p:cNvSpPr txBox="1"/>
          <p:nvPr/>
        </p:nvSpPr>
        <p:spPr>
          <a:xfrm>
            <a:off x="13792640" y="8269491"/>
            <a:ext cx="4490085" cy="7689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801370" marR="5080" indent="-789305">
              <a:lnSpc>
                <a:spcPts val="2860"/>
              </a:lnSpc>
              <a:spcBef>
                <a:spcPts val="305"/>
              </a:spcBef>
            </a:pPr>
            <a:r>
              <a:rPr dirty="0" sz="2500" spc="-175">
                <a:latin typeface="Arial"/>
                <a:cs typeface="Arial"/>
              </a:rPr>
              <a:t>Исключение симптоматической </a:t>
            </a:r>
            <a:r>
              <a:rPr dirty="0" sz="2500" spc="-290">
                <a:latin typeface="Arial"/>
                <a:cs typeface="Arial"/>
              </a:rPr>
              <a:t>АГ  </a:t>
            </a:r>
            <a:r>
              <a:rPr dirty="0" sz="2500" spc="-210">
                <a:latin typeface="Arial"/>
                <a:cs typeface="Arial"/>
              </a:rPr>
              <a:t>в </a:t>
            </a:r>
            <a:r>
              <a:rPr dirty="0" sz="2500" spc="-185">
                <a:latin typeface="Arial"/>
                <a:cs typeface="Arial"/>
              </a:rPr>
              <a:t>течение </a:t>
            </a:r>
            <a:r>
              <a:rPr dirty="0" sz="2500" spc="-204">
                <a:latin typeface="Arial"/>
                <a:cs typeface="Arial"/>
              </a:rPr>
              <a:t>двух</a:t>
            </a:r>
            <a:r>
              <a:rPr dirty="0" sz="2500" spc="-100">
                <a:latin typeface="Arial"/>
                <a:cs typeface="Arial"/>
              </a:rPr>
              <a:t> </a:t>
            </a:r>
            <a:r>
              <a:rPr dirty="0" sz="2500" spc="-225">
                <a:latin typeface="Arial"/>
                <a:cs typeface="Arial"/>
              </a:rPr>
              <a:t>недель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13411263" y="8221810"/>
            <a:ext cx="5185410" cy="1791335"/>
            <a:chOff x="13411263" y="8221810"/>
            <a:chExt cx="5185410" cy="1791335"/>
          </a:xfrm>
        </p:grpSpPr>
        <p:sp>
          <p:nvSpPr>
            <p:cNvPr id="123" name="object 123"/>
            <p:cNvSpPr/>
            <p:nvPr/>
          </p:nvSpPr>
          <p:spPr>
            <a:xfrm>
              <a:off x="13417613" y="8228160"/>
              <a:ext cx="5172710" cy="883285"/>
            </a:xfrm>
            <a:custGeom>
              <a:avLst/>
              <a:gdLst/>
              <a:ahLst/>
              <a:cxnLst/>
              <a:rect l="l" t="t" r="r" b="b"/>
              <a:pathLst>
                <a:path w="5172709" h="883284">
                  <a:moveTo>
                    <a:pt x="0" y="882916"/>
                  </a:moveTo>
                  <a:lnTo>
                    <a:pt x="5172572" y="882916"/>
                  </a:lnTo>
                  <a:lnTo>
                    <a:pt x="5172572" y="0"/>
                  </a:lnTo>
                  <a:lnTo>
                    <a:pt x="0" y="0"/>
                  </a:lnTo>
                  <a:lnTo>
                    <a:pt x="0" y="88291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4110008" y="9485217"/>
              <a:ext cx="849630" cy="527685"/>
            </a:xfrm>
            <a:custGeom>
              <a:avLst/>
              <a:gdLst/>
              <a:ahLst/>
              <a:cxnLst/>
              <a:rect l="l" t="t" r="r" b="b"/>
              <a:pathLst>
                <a:path w="849630" h="527684">
                  <a:moveTo>
                    <a:pt x="849352" y="0"/>
                  </a:moveTo>
                  <a:lnTo>
                    <a:pt x="0" y="0"/>
                  </a:lnTo>
                  <a:lnTo>
                    <a:pt x="0" y="527449"/>
                  </a:lnTo>
                  <a:lnTo>
                    <a:pt x="849352" y="527449"/>
                  </a:lnTo>
                  <a:lnTo>
                    <a:pt x="849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5" name="object 125"/>
          <p:cNvSpPr txBox="1"/>
          <p:nvPr/>
        </p:nvSpPr>
        <p:spPr>
          <a:xfrm>
            <a:off x="14360509" y="9530158"/>
            <a:ext cx="355663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08300" algn="l"/>
              </a:tabLst>
            </a:pPr>
            <a:r>
              <a:rPr dirty="0" sz="2500" spc="-220">
                <a:solidFill>
                  <a:srgbClr val="4C4C4C"/>
                </a:solidFill>
                <a:latin typeface="Arial"/>
                <a:cs typeface="Arial"/>
              </a:rPr>
              <a:t>Да	</a:t>
            </a:r>
            <a:r>
              <a:rPr dirty="0" sz="2500" spc="-235">
                <a:solidFill>
                  <a:srgbClr val="4C4C4C"/>
                </a:solidFill>
                <a:latin typeface="Arial"/>
                <a:cs typeface="Arial"/>
              </a:rPr>
              <a:t>Нет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14110008" y="9485217"/>
            <a:ext cx="849630" cy="527685"/>
          </a:xfrm>
          <a:custGeom>
            <a:avLst/>
            <a:gdLst/>
            <a:ahLst/>
            <a:cxnLst/>
            <a:rect l="l" t="t" r="r" b="b"/>
            <a:pathLst>
              <a:path w="849630" h="527684">
                <a:moveTo>
                  <a:pt x="0" y="527449"/>
                </a:moveTo>
                <a:lnTo>
                  <a:pt x="849352" y="527449"/>
                </a:lnTo>
                <a:lnTo>
                  <a:pt x="849352" y="0"/>
                </a:lnTo>
                <a:lnTo>
                  <a:pt x="0" y="0"/>
                </a:lnTo>
                <a:lnTo>
                  <a:pt x="0" y="527449"/>
                </a:lnTo>
                <a:close/>
              </a:path>
            </a:pathLst>
          </a:custGeom>
          <a:ln w="12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6918" y="708850"/>
            <a:ext cx="71882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75"/>
              <a:t>33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92662" y="5589813"/>
            <a:ext cx="7134859" cy="890269"/>
          </a:xfrm>
          <a:custGeom>
            <a:avLst/>
            <a:gdLst/>
            <a:ahLst/>
            <a:cxnLst/>
            <a:rect l="l" t="t" r="r" b="b"/>
            <a:pathLst>
              <a:path w="7134859" h="890270">
                <a:moveTo>
                  <a:pt x="7134549" y="0"/>
                </a:moveTo>
                <a:lnTo>
                  <a:pt x="0" y="0"/>
                </a:lnTo>
                <a:lnTo>
                  <a:pt x="0" y="890149"/>
                </a:lnTo>
                <a:lnTo>
                  <a:pt x="7134549" y="890149"/>
                </a:lnTo>
                <a:lnTo>
                  <a:pt x="7134549" y="0"/>
                </a:lnTo>
                <a:close/>
              </a:path>
            </a:pathLst>
          </a:custGeom>
          <a:solidFill>
            <a:srgbClr val="A3D2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265759" y="5628047"/>
            <a:ext cx="5995035" cy="78105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468120" marR="5080" indent="-1456055">
              <a:lnSpc>
                <a:spcPts val="2860"/>
              </a:lnSpc>
              <a:spcBef>
                <a:spcPts val="390"/>
              </a:spcBef>
            </a:pPr>
            <a:r>
              <a:rPr dirty="0" sz="2550" spc="-190">
                <a:solidFill>
                  <a:srgbClr val="4C4C4C"/>
                </a:solidFill>
                <a:latin typeface="Arial"/>
                <a:cs typeface="Arial"/>
              </a:rPr>
              <a:t>АД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&gt; </a:t>
            </a:r>
            <a:r>
              <a:rPr dirty="0" sz="2550" spc="-155">
                <a:solidFill>
                  <a:srgbClr val="4C4C4C"/>
                </a:solidFill>
                <a:latin typeface="Arial"/>
                <a:cs typeface="Arial"/>
              </a:rPr>
              <a:t>150/90 </a:t>
            </a:r>
            <a:r>
              <a:rPr dirty="0" sz="2550" spc="-220">
                <a:solidFill>
                  <a:srgbClr val="4C4C4C"/>
                </a:solidFill>
                <a:latin typeface="Arial"/>
                <a:cs typeface="Arial"/>
              </a:rPr>
              <a:t>мм </a:t>
            </a:r>
            <a:r>
              <a:rPr dirty="0" sz="2550" spc="-245">
                <a:solidFill>
                  <a:srgbClr val="4C4C4C"/>
                </a:solidFill>
                <a:latin typeface="Arial"/>
                <a:cs typeface="Arial"/>
              </a:rPr>
              <a:t>рт. </a:t>
            </a: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ст. </a:t>
            </a:r>
            <a:r>
              <a:rPr dirty="0" sz="2550" spc="-120">
                <a:solidFill>
                  <a:srgbClr val="4C4C4C"/>
                </a:solidFill>
                <a:latin typeface="Arial"/>
                <a:cs typeface="Arial"/>
              </a:rPr>
              <a:t>у </a:t>
            </a:r>
            <a:r>
              <a:rPr dirty="0" sz="2550" spc="-175">
                <a:solidFill>
                  <a:srgbClr val="4C4C4C"/>
                </a:solidFill>
                <a:latin typeface="Arial"/>
                <a:cs typeface="Arial"/>
              </a:rPr>
              <a:t>пациента </a:t>
            </a:r>
            <a:r>
              <a:rPr dirty="0" sz="2550" spc="-265">
                <a:solidFill>
                  <a:srgbClr val="4C4C4C"/>
                </a:solidFill>
                <a:latin typeface="Arial"/>
                <a:cs typeface="Arial"/>
              </a:rPr>
              <a:t>АГ </a:t>
            </a:r>
            <a:r>
              <a:rPr dirty="0" sz="2550" spc="-65">
                <a:solidFill>
                  <a:srgbClr val="4C4C4C"/>
                </a:solidFill>
                <a:latin typeface="Arial"/>
                <a:cs typeface="Arial"/>
              </a:rPr>
              <a:t>с </a:t>
            </a:r>
            <a:r>
              <a:rPr dirty="0" sz="2550" spc="-135">
                <a:solidFill>
                  <a:srgbClr val="4C4C4C"/>
                </a:solidFill>
                <a:latin typeface="Arial"/>
                <a:cs typeface="Arial"/>
              </a:rPr>
              <a:t>риском  </a:t>
            </a:r>
            <a:r>
              <a:rPr dirty="0" sz="2550" spc="-250">
                <a:solidFill>
                  <a:srgbClr val="4C4C4C"/>
                </a:solidFill>
                <a:latin typeface="Arial"/>
                <a:cs typeface="Arial"/>
              </a:rPr>
              <a:t>ССО </a:t>
            </a:r>
            <a:r>
              <a:rPr dirty="0" sz="2550" spc="-254">
                <a:solidFill>
                  <a:srgbClr val="4C4C4C"/>
                </a:solidFill>
                <a:latin typeface="Arial"/>
                <a:cs typeface="Arial"/>
              </a:rPr>
              <a:t>выше</a:t>
            </a:r>
            <a:r>
              <a:rPr dirty="0" sz="2550" spc="-6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50" spc="-150">
                <a:solidFill>
                  <a:srgbClr val="4C4C4C"/>
                </a:solidFill>
                <a:latin typeface="Arial"/>
                <a:cs typeface="Arial"/>
              </a:rPr>
              <a:t>умеренного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32973" y="5583463"/>
            <a:ext cx="12700635" cy="7023734"/>
            <a:chOff x="6132973" y="5583463"/>
            <a:chExt cx="12700635" cy="7023734"/>
          </a:xfrm>
        </p:grpSpPr>
        <p:sp>
          <p:nvSpPr>
            <p:cNvPr id="9" name="object 9"/>
            <p:cNvSpPr/>
            <p:nvPr/>
          </p:nvSpPr>
          <p:spPr>
            <a:xfrm>
              <a:off x="11692662" y="5589813"/>
              <a:ext cx="7134859" cy="890269"/>
            </a:xfrm>
            <a:custGeom>
              <a:avLst/>
              <a:gdLst/>
              <a:ahLst/>
              <a:cxnLst/>
              <a:rect l="l" t="t" r="r" b="b"/>
              <a:pathLst>
                <a:path w="7134859" h="890270">
                  <a:moveTo>
                    <a:pt x="0" y="890149"/>
                  </a:moveTo>
                  <a:lnTo>
                    <a:pt x="7134549" y="890149"/>
                  </a:lnTo>
                  <a:lnTo>
                    <a:pt x="7134549" y="0"/>
                  </a:lnTo>
                  <a:lnTo>
                    <a:pt x="0" y="0"/>
                  </a:lnTo>
                  <a:lnTo>
                    <a:pt x="0" y="8901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132973" y="11716896"/>
              <a:ext cx="7838440" cy="890269"/>
            </a:xfrm>
            <a:custGeom>
              <a:avLst/>
              <a:gdLst/>
              <a:ahLst/>
              <a:cxnLst/>
              <a:rect l="l" t="t" r="r" b="b"/>
              <a:pathLst>
                <a:path w="7838440" h="890270">
                  <a:moveTo>
                    <a:pt x="7838105" y="0"/>
                  </a:moveTo>
                  <a:lnTo>
                    <a:pt x="0" y="0"/>
                  </a:lnTo>
                  <a:lnTo>
                    <a:pt x="0" y="890149"/>
                  </a:lnTo>
                  <a:lnTo>
                    <a:pt x="7838105" y="890149"/>
                  </a:lnTo>
                  <a:lnTo>
                    <a:pt x="7838105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355251" y="11755118"/>
            <a:ext cx="7418705" cy="78105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 marR="5080" indent="217170">
              <a:lnSpc>
                <a:spcPts val="2860"/>
              </a:lnSpc>
              <a:spcBef>
                <a:spcPts val="390"/>
              </a:spcBef>
            </a:pP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ИАПФ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50" spc="-365">
                <a:solidFill>
                  <a:srgbClr val="4C4C4C"/>
                </a:solidFill>
                <a:latin typeface="Arial"/>
                <a:cs typeface="Arial"/>
              </a:rPr>
              <a:t>БРА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+ </a:t>
            </a: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АК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+ </a:t>
            </a:r>
            <a:r>
              <a:rPr dirty="0" sz="2550" spc="-155">
                <a:solidFill>
                  <a:srgbClr val="4C4C4C"/>
                </a:solidFill>
                <a:latin typeface="Arial"/>
                <a:cs typeface="Arial"/>
              </a:rPr>
              <a:t>диуретик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+ </a:t>
            </a:r>
            <a:r>
              <a:rPr dirty="0" sz="2550" spc="-150">
                <a:solidFill>
                  <a:srgbClr val="4C4C4C"/>
                </a:solidFill>
                <a:latin typeface="Arial"/>
                <a:cs typeface="Arial"/>
              </a:rPr>
              <a:t>спиронолактон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 </a:t>
            </a:r>
            <a:r>
              <a:rPr dirty="0" sz="2550" spc="-135">
                <a:solidFill>
                  <a:srgbClr val="4C4C4C"/>
                </a:solidFill>
                <a:latin typeface="Arial"/>
                <a:cs typeface="Arial"/>
              </a:rPr>
              <a:t>другой </a:t>
            </a:r>
            <a:r>
              <a:rPr dirty="0" sz="2550" spc="-165">
                <a:solidFill>
                  <a:srgbClr val="4C4C4C"/>
                </a:solidFill>
                <a:latin typeface="Arial"/>
                <a:cs typeface="Arial"/>
              </a:rPr>
              <a:t>диуретик,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50" spc="-285">
                <a:solidFill>
                  <a:srgbClr val="4C4C4C"/>
                </a:solidFill>
                <a:latin typeface="Arial"/>
                <a:cs typeface="Arial"/>
              </a:rPr>
              <a:t>ББ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50" spc="-150">
                <a:solidFill>
                  <a:srgbClr val="4C4C4C"/>
                </a:solidFill>
                <a:latin typeface="Arial"/>
                <a:cs typeface="Arial"/>
              </a:rPr>
              <a:t>моксонидин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</a:t>
            </a:r>
            <a:r>
              <a:rPr dirty="0" sz="2550" spc="5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альфа-АБ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76851" y="5227114"/>
            <a:ext cx="12700635" cy="7386320"/>
            <a:chOff x="1276851" y="5227114"/>
            <a:chExt cx="12700635" cy="7386320"/>
          </a:xfrm>
        </p:grpSpPr>
        <p:sp>
          <p:nvSpPr>
            <p:cNvPr id="13" name="object 13"/>
            <p:cNvSpPr/>
            <p:nvPr/>
          </p:nvSpPr>
          <p:spPr>
            <a:xfrm>
              <a:off x="1276851" y="5227114"/>
              <a:ext cx="7134859" cy="1616075"/>
            </a:xfrm>
            <a:custGeom>
              <a:avLst/>
              <a:gdLst/>
              <a:ahLst/>
              <a:cxnLst/>
              <a:rect l="l" t="t" r="r" b="b"/>
              <a:pathLst>
                <a:path w="7134859" h="1616075">
                  <a:moveTo>
                    <a:pt x="7134549" y="0"/>
                  </a:moveTo>
                  <a:lnTo>
                    <a:pt x="0" y="0"/>
                  </a:lnTo>
                  <a:lnTo>
                    <a:pt x="0" y="1615560"/>
                  </a:lnTo>
                  <a:lnTo>
                    <a:pt x="7134549" y="1615560"/>
                  </a:lnTo>
                  <a:lnTo>
                    <a:pt x="7134549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32973" y="11716896"/>
              <a:ext cx="7838440" cy="890269"/>
            </a:xfrm>
            <a:custGeom>
              <a:avLst/>
              <a:gdLst/>
              <a:ahLst/>
              <a:cxnLst/>
              <a:rect l="l" t="t" r="r" b="b"/>
              <a:pathLst>
                <a:path w="7838440" h="890270">
                  <a:moveTo>
                    <a:pt x="0" y="890149"/>
                  </a:moveTo>
                  <a:lnTo>
                    <a:pt x="7838105" y="890149"/>
                  </a:lnTo>
                  <a:lnTo>
                    <a:pt x="7838105" y="0"/>
                  </a:lnTo>
                  <a:lnTo>
                    <a:pt x="0" y="0"/>
                  </a:lnTo>
                  <a:lnTo>
                    <a:pt x="0" y="890149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823336" y="5265336"/>
            <a:ext cx="6071235" cy="150685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ctr" marL="12065" marR="5080" indent="-22860">
              <a:lnSpc>
                <a:spcPts val="2860"/>
              </a:lnSpc>
              <a:spcBef>
                <a:spcPts val="390"/>
              </a:spcBef>
            </a:pPr>
            <a:r>
              <a:rPr dirty="0" sz="2550" spc="-190">
                <a:solidFill>
                  <a:srgbClr val="4C4C4C"/>
                </a:solidFill>
                <a:latin typeface="Arial"/>
                <a:cs typeface="Arial"/>
              </a:rPr>
              <a:t>АД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&lt; </a:t>
            </a:r>
            <a:r>
              <a:rPr dirty="0" sz="2550" spc="-155">
                <a:solidFill>
                  <a:srgbClr val="4C4C4C"/>
                </a:solidFill>
                <a:latin typeface="Arial"/>
                <a:cs typeface="Arial"/>
              </a:rPr>
              <a:t>150/90 </a:t>
            </a:r>
            <a:r>
              <a:rPr dirty="0" sz="2550" spc="-220">
                <a:solidFill>
                  <a:srgbClr val="4C4C4C"/>
                </a:solidFill>
                <a:latin typeface="Arial"/>
                <a:cs typeface="Arial"/>
              </a:rPr>
              <a:t>мм </a:t>
            </a:r>
            <a:r>
              <a:rPr dirty="0" sz="2550" spc="-245">
                <a:solidFill>
                  <a:srgbClr val="4C4C4C"/>
                </a:solidFill>
                <a:latin typeface="Arial"/>
                <a:cs typeface="Arial"/>
              </a:rPr>
              <a:t>рт. </a:t>
            </a:r>
            <a:r>
              <a:rPr dirty="0" sz="2550" spc="-240">
                <a:solidFill>
                  <a:srgbClr val="4C4C4C"/>
                </a:solidFill>
                <a:latin typeface="Arial"/>
                <a:cs typeface="Arial"/>
              </a:rPr>
              <a:t>ст.(САД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&lt; </a:t>
            </a:r>
            <a:r>
              <a:rPr dirty="0" sz="2550" spc="-100">
                <a:solidFill>
                  <a:srgbClr val="4C4C4C"/>
                </a:solidFill>
                <a:latin typeface="Arial"/>
                <a:cs typeface="Arial"/>
              </a:rPr>
              <a:t>20 </a:t>
            </a:r>
            <a:r>
              <a:rPr dirty="0" sz="2550" spc="-220">
                <a:solidFill>
                  <a:srgbClr val="4C4C4C"/>
                </a:solidFill>
                <a:latin typeface="Arial"/>
                <a:cs typeface="Arial"/>
              </a:rPr>
              <a:t>мм </a:t>
            </a:r>
            <a:r>
              <a:rPr dirty="0" sz="2550" spc="-245">
                <a:solidFill>
                  <a:srgbClr val="4C4C4C"/>
                </a:solidFill>
                <a:latin typeface="Arial"/>
                <a:cs typeface="Arial"/>
              </a:rPr>
              <a:t>рт. </a:t>
            </a: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ст.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 </a:t>
            </a:r>
            <a:r>
              <a:rPr dirty="0" sz="2550" spc="-165">
                <a:solidFill>
                  <a:srgbClr val="4C4C4C"/>
                </a:solidFill>
                <a:latin typeface="Arial"/>
                <a:cs typeface="Arial"/>
              </a:rPr>
              <a:t>ДАД </a:t>
            </a:r>
            <a:r>
              <a:rPr dirty="0" sz="2550" spc="-355">
                <a:solidFill>
                  <a:srgbClr val="4C4C4C"/>
                </a:solidFill>
                <a:latin typeface="Arial"/>
                <a:cs typeface="Arial"/>
              </a:rPr>
              <a:t>&lt; </a:t>
            </a:r>
            <a:r>
              <a:rPr dirty="0" sz="2550" spc="-310">
                <a:solidFill>
                  <a:srgbClr val="4C4C4C"/>
                </a:solidFill>
                <a:latin typeface="Arial"/>
                <a:cs typeface="Arial"/>
              </a:rPr>
              <a:t>10 </a:t>
            </a:r>
            <a:r>
              <a:rPr dirty="0" sz="2550" spc="-220">
                <a:solidFill>
                  <a:srgbClr val="4C4C4C"/>
                </a:solidFill>
                <a:latin typeface="Arial"/>
                <a:cs typeface="Arial"/>
              </a:rPr>
              <a:t>мм </a:t>
            </a:r>
            <a:r>
              <a:rPr dirty="0" sz="2550" spc="-245">
                <a:solidFill>
                  <a:srgbClr val="4C4C4C"/>
                </a:solidFill>
                <a:latin typeface="Arial"/>
                <a:cs typeface="Arial"/>
              </a:rPr>
              <a:t>рт. </a:t>
            </a:r>
            <a:r>
              <a:rPr dirty="0" sz="2550" spc="-235">
                <a:solidFill>
                  <a:srgbClr val="4C4C4C"/>
                </a:solidFill>
                <a:latin typeface="Arial"/>
                <a:cs typeface="Arial"/>
              </a:rPr>
              <a:t>ст. </a:t>
            </a:r>
            <a:r>
              <a:rPr dirty="0" sz="2550" spc="-254">
                <a:solidFill>
                  <a:srgbClr val="4C4C4C"/>
                </a:solidFill>
                <a:latin typeface="Arial"/>
                <a:cs typeface="Arial"/>
              </a:rPr>
              <a:t>выше </a:t>
            </a:r>
            <a:r>
              <a:rPr dirty="0" sz="2550" spc="-180">
                <a:solidFill>
                  <a:srgbClr val="4C4C4C"/>
                </a:solidFill>
                <a:latin typeface="Arial"/>
                <a:cs typeface="Arial"/>
              </a:rPr>
              <a:t>целевого </a:t>
            </a:r>
            <a:r>
              <a:rPr dirty="0" sz="2550" spc="-175">
                <a:solidFill>
                  <a:srgbClr val="4C4C4C"/>
                </a:solidFill>
                <a:latin typeface="Arial"/>
                <a:cs typeface="Arial"/>
              </a:rPr>
              <a:t>уровня) </a:t>
            </a:r>
            <a:r>
              <a:rPr dirty="0" sz="2550" spc="-120">
                <a:solidFill>
                  <a:srgbClr val="4C4C4C"/>
                </a:solidFill>
                <a:latin typeface="Arial"/>
                <a:cs typeface="Arial"/>
              </a:rPr>
              <a:t>у  </a:t>
            </a:r>
            <a:r>
              <a:rPr dirty="0" sz="2550" spc="-175">
                <a:solidFill>
                  <a:srgbClr val="4C4C4C"/>
                </a:solidFill>
                <a:latin typeface="Arial"/>
                <a:cs typeface="Arial"/>
              </a:rPr>
              <a:t>пациента </a:t>
            </a:r>
            <a:r>
              <a:rPr dirty="0" sz="2550" spc="-265">
                <a:solidFill>
                  <a:srgbClr val="4C4C4C"/>
                </a:solidFill>
                <a:latin typeface="Arial"/>
                <a:cs typeface="Arial"/>
              </a:rPr>
              <a:t>АГ </a:t>
            </a:r>
            <a:r>
              <a:rPr dirty="0" sz="2550" spc="-65">
                <a:solidFill>
                  <a:srgbClr val="4C4C4C"/>
                </a:solidFill>
                <a:latin typeface="Arial"/>
                <a:cs typeface="Arial"/>
              </a:rPr>
              <a:t>с </a:t>
            </a:r>
            <a:r>
              <a:rPr dirty="0" sz="2550" spc="-140">
                <a:solidFill>
                  <a:srgbClr val="4C4C4C"/>
                </a:solidFill>
                <a:latin typeface="Arial"/>
                <a:cs typeface="Arial"/>
              </a:rPr>
              <a:t>низким </a:t>
            </a:r>
            <a:r>
              <a:rPr dirty="0" sz="2550" spc="-135">
                <a:solidFill>
                  <a:srgbClr val="4C4C4C"/>
                </a:solidFill>
                <a:latin typeface="Arial"/>
                <a:cs typeface="Arial"/>
              </a:rPr>
              <a:t>риском </a:t>
            </a:r>
            <a:r>
              <a:rPr dirty="0" sz="2550" spc="-285">
                <a:solidFill>
                  <a:srgbClr val="4C4C4C"/>
                </a:solidFill>
                <a:latin typeface="Arial"/>
                <a:cs typeface="Arial"/>
              </a:rPr>
              <a:t>ССО,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50" spc="-175">
                <a:solidFill>
                  <a:srgbClr val="4C4C4C"/>
                </a:solidFill>
                <a:latin typeface="Arial"/>
                <a:cs typeface="Arial"/>
              </a:rPr>
              <a:t>очень  </a:t>
            </a:r>
            <a:r>
              <a:rPr dirty="0" sz="2550" spc="-210">
                <a:solidFill>
                  <a:srgbClr val="4C4C4C"/>
                </a:solidFill>
                <a:latin typeface="Arial"/>
                <a:cs typeface="Arial"/>
              </a:rPr>
              <a:t>пожилые, </a:t>
            </a:r>
            <a:r>
              <a:rPr dirty="0" sz="2550" spc="-17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50" spc="-145">
                <a:solidFill>
                  <a:srgbClr val="4C4C4C"/>
                </a:solidFill>
                <a:latin typeface="Arial"/>
                <a:cs typeface="Arial"/>
              </a:rPr>
              <a:t>синдром </a:t>
            </a:r>
            <a:r>
              <a:rPr dirty="0" sz="2550" spc="-150">
                <a:solidFill>
                  <a:srgbClr val="4C4C4C"/>
                </a:solidFill>
                <a:latin typeface="Arial"/>
                <a:cs typeface="Arial"/>
              </a:rPr>
              <a:t>старческой</a:t>
            </a:r>
            <a:r>
              <a:rPr dirty="0" sz="2550" spc="-114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50" spc="-160">
                <a:solidFill>
                  <a:srgbClr val="4C4C4C"/>
                </a:solidFill>
                <a:latin typeface="Arial"/>
                <a:cs typeface="Arial"/>
              </a:rPr>
              <a:t>астении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70501" y="4377737"/>
            <a:ext cx="13989685" cy="7327265"/>
            <a:chOff x="1270501" y="4377737"/>
            <a:chExt cx="13989685" cy="7327265"/>
          </a:xfrm>
        </p:grpSpPr>
        <p:sp>
          <p:nvSpPr>
            <p:cNvPr id="17" name="object 17"/>
            <p:cNvSpPr/>
            <p:nvPr/>
          </p:nvSpPr>
          <p:spPr>
            <a:xfrm>
              <a:off x="10064612" y="4910322"/>
              <a:ext cx="1603375" cy="1057275"/>
            </a:xfrm>
            <a:custGeom>
              <a:avLst/>
              <a:gdLst/>
              <a:ahLst/>
              <a:cxnLst/>
              <a:rect l="l" t="t" r="r" b="b"/>
              <a:pathLst>
                <a:path w="1603375" h="1057275">
                  <a:moveTo>
                    <a:pt x="0" y="0"/>
                  </a:moveTo>
                  <a:lnTo>
                    <a:pt x="0" y="1056948"/>
                  </a:lnTo>
                  <a:lnTo>
                    <a:pt x="1603242" y="105694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605042" y="5908862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39">
                  <a:moveTo>
                    <a:pt x="0" y="0"/>
                  </a:moveTo>
                  <a:lnTo>
                    <a:pt x="62811" y="58409"/>
                  </a:lnTo>
                  <a:lnTo>
                    <a:pt x="0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76851" y="5227114"/>
              <a:ext cx="7134859" cy="1616075"/>
            </a:xfrm>
            <a:custGeom>
              <a:avLst/>
              <a:gdLst/>
              <a:ahLst/>
              <a:cxnLst/>
              <a:rect l="l" t="t" r="r" b="b"/>
              <a:pathLst>
                <a:path w="7134859" h="1616075">
                  <a:moveTo>
                    <a:pt x="0" y="1615560"/>
                  </a:moveTo>
                  <a:lnTo>
                    <a:pt x="7134549" y="1615560"/>
                  </a:lnTo>
                  <a:lnTo>
                    <a:pt x="7134549" y="0"/>
                  </a:lnTo>
                  <a:lnTo>
                    <a:pt x="0" y="0"/>
                  </a:lnTo>
                  <a:lnTo>
                    <a:pt x="0" y="1615560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182786" y="6848956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59">
                  <a:moveTo>
                    <a:pt x="0" y="0"/>
                  </a:moveTo>
                  <a:lnTo>
                    <a:pt x="0" y="47948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124378" y="72656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075939" y="6848956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59">
                  <a:moveTo>
                    <a:pt x="0" y="0"/>
                  </a:moveTo>
                  <a:lnTo>
                    <a:pt x="0" y="47948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017517" y="72656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24055" y="6848956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59">
                  <a:moveTo>
                    <a:pt x="0" y="0"/>
                  </a:moveTo>
                  <a:lnTo>
                    <a:pt x="0" y="47948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265646" y="72656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436221" y="4910322"/>
              <a:ext cx="1628139" cy="1057275"/>
            </a:xfrm>
            <a:custGeom>
              <a:avLst/>
              <a:gdLst/>
              <a:ahLst/>
              <a:cxnLst/>
              <a:rect l="l" t="t" r="r" b="b"/>
              <a:pathLst>
                <a:path w="1628140" h="1057275">
                  <a:moveTo>
                    <a:pt x="1627635" y="0"/>
                  </a:moveTo>
                  <a:lnTo>
                    <a:pt x="1627635" y="1056948"/>
                  </a:lnTo>
                  <a:lnTo>
                    <a:pt x="0" y="105694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436221" y="5908862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39">
                  <a:moveTo>
                    <a:pt x="62811" y="0"/>
                  </a:moveTo>
                  <a:lnTo>
                    <a:pt x="0" y="58409"/>
                  </a:lnTo>
                  <a:lnTo>
                    <a:pt x="62811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052026" y="6693572"/>
              <a:ext cx="0" cy="635000"/>
            </a:xfrm>
            <a:custGeom>
              <a:avLst/>
              <a:gdLst/>
              <a:ahLst/>
              <a:cxnLst/>
              <a:rect l="l" t="t" r="r" b="b"/>
              <a:pathLst>
                <a:path w="0" h="635000">
                  <a:moveTo>
                    <a:pt x="0" y="0"/>
                  </a:moveTo>
                  <a:lnTo>
                    <a:pt x="0" y="634864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993616" y="72656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417694" y="6706171"/>
              <a:ext cx="4445635" cy="622300"/>
            </a:xfrm>
            <a:custGeom>
              <a:avLst/>
              <a:gdLst/>
              <a:ahLst/>
              <a:cxnLst/>
              <a:rect l="l" t="t" r="r" b="b"/>
              <a:pathLst>
                <a:path w="4445634" h="622300">
                  <a:moveTo>
                    <a:pt x="0" y="0"/>
                  </a:moveTo>
                  <a:lnTo>
                    <a:pt x="4445075" y="0"/>
                  </a:lnTo>
                  <a:lnTo>
                    <a:pt x="4445075" y="622265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2804373" y="726561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0" y="0"/>
                  </a:moveTo>
                  <a:lnTo>
                    <a:pt x="58409" y="62811"/>
                  </a:lnTo>
                  <a:lnTo>
                    <a:pt x="116818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1514483" y="6486268"/>
              <a:ext cx="3733165" cy="2634615"/>
            </a:xfrm>
            <a:custGeom>
              <a:avLst/>
              <a:gdLst/>
              <a:ahLst/>
              <a:cxnLst/>
              <a:rect l="l" t="t" r="r" b="b"/>
              <a:pathLst>
                <a:path w="3733165" h="2634615">
                  <a:moveTo>
                    <a:pt x="3732848" y="0"/>
                  </a:moveTo>
                  <a:lnTo>
                    <a:pt x="3732848" y="2634187"/>
                  </a:lnTo>
                  <a:lnTo>
                    <a:pt x="0" y="2634187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1514520" y="9062060"/>
              <a:ext cx="62865" cy="116839"/>
            </a:xfrm>
            <a:custGeom>
              <a:avLst/>
              <a:gdLst/>
              <a:ahLst/>
              <a:cxnLst/>
              <a:rect l="l" t="t" r="r" b="b"/>
              <a:pathLst>
                <a:path w="62865" h="116840">
                  <a:moveTo>
                    <a:pt x="62811" y="0"/>
                  </a:moveTo>
                  <a:lnTo>
                    <a:pt x="0" y="58409"/>
                  </a:lnTo>
                  <a:lnTo>
                    <a:pt x="62811" y="116818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651306" y="4377737"/>
              <a:ext cx="2838450" cy="520700"/>
            </a:xfrm>
            <a:custGeom>
              <a:avLst/>
              <a:gdLst/>
              <a:ahLst/>
              <a:cxnLst/>
              <a:rect l="l" t="t" r="r" b="b"/>
              <a:pathLst>
                <a:path w="2838450" h="520700">
                  <a:moveTo>
                    <a:pt x="2838418" y="0"/>
                  </a:moveTo>
                  <a:lnTo>
                    <a:pt x="0" y="0"/>
                  </a:lnTo>
                  <a:lnTo>
                    <a:pt x="0" y="520156"/>
                  </a:lnTo>
                  <a:lnTo>
                    <a:pt x="2838418" y="520156"/>
                  </a:lnTo>
                  <a:lnTo>
                    <a:pt x="2838418" y="0"/>
                  </a:lnTo>
                  <a:close/>
                </a:path>
              </a:pathLst>
            </a:custGeom>
            <a:solidFill>
              <a:srgbClr val="FEED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052026" y="8242381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59">
                  <a:moveTo>
                    <a:pt x="0" y="0"/>
                  </a:moveTo>
                  <a:lnTo>
                    <a:pt x="0" y="47948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993616" y="8659038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0052026" y="9635807"/>
              <a:ext cx="0" cy="305435"/>
            </a:xfrm>
            <a:custGeom>
              <a:avLst/>
              <a:gdLst/>
              <a:ahLst/>
              <a:cxnLst/>
              <a:rect l="l" t="t" r="r" b="b"/>
              <a:pathLst>
                <a:path w="0" h="305434">
                  <a:moveTo>
                    <a:pt x="0" y="0"/>
                  </a:moveTo>
                  <a:lnTo>
                    <a:pt x="0" y="305436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9993616" y="9878408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0052026" y="10855176"/>
              <a:ext cx="0" cy="836930"/>
            </a:xfrm>
            <a:custGeom>
              <a:avLst/>
              <a:gdLst/>
              <a:ahLst/>
              <a:cxnLst/>
              <a:rect l="l" t="t" r="r" b="b"/>
              <a:pathLst>
                <a:path w="0" h="836929">
                  <a:moveTo>
                    <a:pt x="0" y="0"/>
                  </a:moveTo>
                  <a:lnTo>
                    <a:pt x="0" y="83691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993616" y="1162927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075939" y="7879682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w="0" h="594359">
                  <a:moveTo>
                    <a:pt x="0" y="0"/>
                  </a:moveTo>
                  <a:lnTo>
                    <a:pt x="0" y="59407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017517" y="841094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39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182786" y="7879682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w="0" h="594359">
                  <a:moveTo>
                    <a:pt x="0" y="0"/>
                  </a:moveTo>
                  <a:lnTo>
                    <a:pt x="0" y="594079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124378" y="841094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252711" y="1896114"/>
            <a:ext cx="14036040" cy="2929255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лечения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I—II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стадий</a:t>
            </a:r>
            <a:endParaRPr sz="4100">
              <a:latin typeface="Arial"/>
              <a:cs typeface="Arial"/>
            </a:endParaRPr>
          </a:p>
          <a:p>
            <a:pPr marL="17780" marR="5080">
              <a:lnSpc>
                <a:spcPct val="117900"/>
              </a:lnSpc>
              <a:spcBef>
                <a:spcPts val="415"/>
              </a:spcBef>
            </a:pPr>
            <a:r>
              <a:rPr dirty="0" sz="2850" spc="-320">
                <a:latin typeface="Arial"/>
                <a:cs typeface="Arial"/>
              </a:rPr>
              <a:t>ЦЕЛЬ: </a:t>
            </a:r>
            <a:r>
              <a:rPr dirty="0" sz="2850" spc="-229">
                <a:latin typeface="Arial"/>
                <a:cs typeface="Arial"/>
              </a:rPr>
              <a:t>&lt;140/90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ст.,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20">
                <a:latin typeface="Arial"/>
                <a:cs typeface="Arial"/>
              </a:rPr>
              <a:t>хорошей </a:t>
            </a:r>
            <a:r>
              <a:rPr dirty="0" sz="2850" spc="-165">
                <a:latin typeface="Arial"/>
                <a:cs typeface="Arial"/>
              </a:rPr>
              <a:t>переносимости </a:t>
            </a:r>
            <a:r>
              <a:rPr dirty="0" sz="2850" spc="-225">
                <a:latin typeface="Arial"/>
                <a:cs typeface="Arial"/>
              </a:rPr>
              <a:t>&lt;130/80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ст.,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54">
                <a:latin typeface="Arial"/>
                <a:cs typeface="Arial"/>
              </a:rPr>
              <a:t>&lt;120/70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 </a:t>
            </a:r>
            <a:r>
              <a:rPr dirty="0" sz="2850" spc="-220">
                <a:latin typeface="Arial"/>
                <a:cs typeface="Arial"/>
              </a:rPr>
              <a:t>Каждый </a:t>
            </a:r>
            <a:r>
              <a:rPr dirty="0" sz="2850" spc="-210">
                <a:latin typeface="Arial"/>
                <a:cs typeface="Arial"/>
              </a:rPr>
              <a:t>шаг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75">
                <a:latin typeface="Arial"/>
                <a:cs typeface="Arial"/>
              </a:rPr>
              <a:t>2-4 </a:t>
            </a:r>
            <a:r>
              <a:rPr dirty="0" sz="2850" spc="-235">
                <a:latin typeface="Arial"/>
                <a:cs typeface="Arial"/>
              </a:rPr>
              <a:t>недели, </a:t>
            </a:r>
            <a:r>
              <a:rPr dirty="0" sz="2850" spc="-195">
                <a:latin typeface="Arial"/>
                <a:cs typeface="Arial"/>
              </a:rPr>
              <a:t>достижение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190">
                <a:latin typeface="Arial"/>
                <a:cs typeface="Arial"/>
              </a:rPr>
              <a:t>3</a:t>
            </a:r>
            <a:r>
              <a:rPr dirty="0" sz="2850" spc="3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месяца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00">
              <a:latin typeface="Arial"/>
              <a:cs typeface="Arial"/>
            </a:endParaRPr>
          </a:p>
          <a:p>
            <a:pPr marL="7541259">
              <a:lnSpc>
                <a:spcPct val="100000"/>
              </a:lnSpc>
              <a:spcBef>
                <a:spcPts val="1680"/>
              </a:spcBef>
            </a:pPr>
            <a:r>
              <a:rPr dirty="0" sz="2500" spc="-5" b="1">
                <a:solidFill>
                  <a:srgbClr val="4C4C4C"/>
                </a:solidFill>
                <a:latin typeface="Carlito"/>
                <a:cs typeface="Carlito"/>
              </a:rPr>
              <a:t>Стартовая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терапия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644956" y="4371387"/>
            <a:ext cx="2851150" cy="5258435"/>
            <a:chOff x="8644956" y="4371387"/>
            <a:chExt cx="2851150" cy="5258435"/>
          </a:xfrm>
        </p:grpSpPr>
        <p:sp>
          <p:nvSpPr>
            <p:cNvPr id="47" name="object 47"/>
            <p:cNvSpPr/>
            <p:nvPr/>
          </p:nvSpPr>
          <p:spPr>
            <a:xfrm>
              <a:off x="8651306" y="4377737"/>
              <a:ext cx="2838450" cy="520700"/>
            </a:xfrm>
            <a:custGeom>
              <a:avLst/>
              <a:gdLst/>
              <a:ahLst/>
              <a:cxnLst/>
              <a:rect l="l" t="t" r="r" b="b"/>
              <a:pathLst>
                <a:path w="2838450" h="520700">
                  <a:moveTo>
                    <a:pt x="0" y="520156"/>
                  </a:moveTo>
                  <a:lnTo>
                    <a:pt x="2838418" y="520156"/>
                  </a:lnTo>
                  <a:lnTo>
                    <a:pt x="2838418" y="0"/>
                  </a:lnTo>
                  <a:lnTo>
                    <a:pt x="0" y="0"/>
                  </a:lnTo>
                  <a:lnTo>
                    <a:pt x="0" y="52015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651306" y="8746658"/>
              <a:ext cx="2838450" cy="883285"/>
            </a:xfrm>
            <a:custGeom>
              <a:avLst/>
              <a:gdLst/>
              <a:ahLst/>
              <a:cxnLst/>
              <a:rect l="l" t="t" r="r" b="b"/>
              <a:pathLst>
                <a:path w="2838450" h="883284">
                  <a:moveTo>
                    <a:pt x="2838418" y="0"/>
                  </a:moveTo>
                  <a:lnTo>
                    <a:pt x="0" y="0"/>
                  </a:lnTo>
                  <a:lnTo>
                    <a:pt x="0" y="882868"/>
                  </a:lnTo>
                  <a:lnTo>
                    <a:pt x="2838418" y="882868"/>
                  </a:lnTo>
                  <a:lnTo>
                    <a:pt x="2838418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8940177" y="8787927"/>
            <a:ext cx="2258060" cy="76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7150">
              <a:lnSpc>
                <a:spcPts val="2930"/>
              </a:lnSpc>
              <a:spcBef>
                <a:spcPts val="95"/>
              </a:spcBef>
            </a:pPr>
            <a:r>
              <a:rPr dirty="0" sz="2500" spc="-45" b="1">
                <a:solidFill>
                  <a:srgbClr val="4C4C4C"/>
                </a:solidFill>
                <a:latin typeface="Carlito"/>
                <a:cs typeface="Carlito"/>
              </a:rPr>
              <a:t>ИАПФ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БРА</a:t>
            </a:r>
            <a:r>
              <a:rPr dirty="0" sz="2500" spc="35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</a:t>
            </a:r>
            <a:endParaRPr sz="2500">
              <a:latin typeface="Carlito"/>
              <a:cs typeface="Carlito"/>
            </a:endParaRPr>
          </a:p>
          <a:p>
            <a:pPr marL="12700">
              <a:lnSpc>
                <a:spcPts val="2930"/>
              </a:lnSpc>
            </a:pP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АК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</a:t>
            </a:r>
            <a:r>
              <a:rPr dirty="0" sz="2500" spc="3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651306" y="8746658"/>
            <a:ext cx="2838450" cy="883285"/>
          </a:xfrm>
          <a:custGeom>
            <a:avLst/>
            <a:gdLst/>
            <a:ahLst/>
            <a:cxnLst/>
            <a:rect l="l" t="t" r="r" b="b"/>
            <a:pathLst>
              <a:path w="2838450" h="883284">
                <a:moveTo>
                  <a:pt x="0" y="882868"/>
                </a:moveTo>
                <a:lnTo>
                  <a:pt x="2838418" y="882868"/>
                </a:lnTo>
                <a:lnTo>
                  <a:pt x="2838418" y="0"/>
                </a:lnTo>
                <a:lnTo>
                  <a:pt x="0" y="0"/>
                </a:lnTo>
                <a:lnTo>
                  <a:pt x="0" y="882868"/>
                </a:lnTo>
                <a:close/>
              </a:path>
            </a:pathLst>
          </a:custGeom>
          <a:ln w="12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4964072" y="8746658"/>
            <a:ext cx="2073275" cy="88328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0010" rIns="0" bIns="0" rtlCol="0" vert="horz">
            <a:spAutoFit/>
          </a:bodyPr>
          <a:lstStyle/>
          <a:p>
            <a:pPr marL="224790" marR="213360" indent="243840">
              <a:lnSpc>
                <a:spcPts val="2860"/>
              </a:lnSpc>
              <a:spcBef>
                <a:spcPts val="630"/>
              </a:spcBef>
            </a:pPr>
            <a:r>
              <a:rPr dirty="0" sz="2500" spc="-80" b="1">
                <a:solidFill>
                  <a:srgbClr val="4C4C4C"/>
                </a:solidFill>
                <a:latin typeface="Carlito"/>
                <a:cs typeface="Carlito"/>
              </a:rPr>
              <a:t>Двойная  </a:t>
            </a:r>
            <a:r>
              <a:rPr dirty="0" sz="2500" spc="-175" b="1">
                <a:solidFill>
                  <a:srgbClr val="4C4C4C"/>
                </a:solidFill>
                <a:latin typeface="Carlito"/>
                <a:cs typeface="Carlito"/>
              </a:rPr>
              <a:t>к</a:t>
            </a:r>
            <a:r>
              <a:rPr dirty="0" sz="2500" spc="-140" b="1">
                <a:solidFill>
                  <a:srgbClr val="4C4C4C"/>
                </a:solidFill>
                <a:latin typeface="Carlito"/>
                <a:cs typeface="Carlito"/>
              </a:rPr>
              <a:t>о</a:t>
            </a:r>
            <a:r>
              <a:rPr dirty="0" sz="2500" spc="-165" b="1">
                <a:solidFill>
                  <a:srgbClr val="4C4C4C"/>
                </a:solidFill>
                <a:latin typeface="Carlito"/>
                <a:cs typeface="Carlito"/>
              </a:rPr>
              <a:t>м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б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и</a:t>
            </a:r>
            <a:r>
              <a:rPr dirty="0" sz="2500" spc="-70" b="1">
                <a:solidFill>
                  <a:srgbClr val="4C4C4C"/>
                </a:solidFill>
                <a:latin typeface="Carlito"/>
                <a:cs typeface="Carlito"/>
              </a:rPr>
              <a:t>н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а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ц</a:t>
            </a:r>
            <a:r>
              <a:rPr dirty="0" sz="2500" spc="-80" b="1">
                <a:solidFill>
                  <a:srgbClr val="4C4C4C"/>
                </a:solidFill>
                <a:latin typeface="Carlito"/>
                <a:cs typeface="Carlito"/>
              </a:rPr>
              <a:t>ия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76839" y="8746658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76839" y="10049781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2697044" y="9654602"/>
            <a:ext cx="2849880" cy="150622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565150" marR="505459" indent="124460">
              <a:lnSpc>
                <a:spcPct val="101699"/>
              </a:lnSpc>
              <a:spcBef>
                <a:spcPts val="650"/>
              </a:spcBef>
            </a:pP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При подозрении  </a:t>
            </a:r>
            <a:r>
              <a:rPr dirty="0" sz="1700" spc="-110">
                <a:solidFill>
                  <a:srgbClr val="4C4C4C"/>
                </a:solidFill>
                <a:latin typeface="Arial"/>
                <a:cs typeface="Arial"/>
              </a:rPr>
              <a:t>на 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резистентную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75">
                <a:solidFill>
                  <a:srgbClr val="4C4C4C"/>
                </a:solidFill>
                <a:latin typeface="Arial"/>
                <a:cs typeface="Arial"/>
              </a:rPr>
              <a:t>АГ</a:t>
            </a:r>
            <a:endParaRPr sz="1700">
              <a:latin typeface="Arial"/>
              <a:cs typeface="Arial"/>
            </a:endParaRPr>
          </a:p>
          <a:p>
            <a:pPr algn="ctr" marL="178435" marR="160655" indent="-635">
              <a:lnSpc>
                <a:spcPct val="101699"/>
              </a:lnSpc>
            </a:pPr>
            <a:r>
              <a:rPr dirty="0" sz="1700" spc="-110">
                <a:solidFill>
                  <a:srgbClr val="4C4C4C"/>
                </a:solidFill>
                <a:latin typeface="Arial"/>
                <a:cs typeface="Arial"/>
              </a:rPr>
              <a:t>целесообразно 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направить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специализированный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центр 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для</a:t>
            </a:r>
            <a:r>
              <a:rPr dirty="0" sz="1700" spc="-120">
                <a:solidFill>
                  <a:srgbClr val="4C4C4C"/>
                </a:solidFill>
                <a:latin typeface="Arial"/>
                <a:cs typeface="Arial"/>
              </a:rPr>
              <a:t> дообследования</a:t>
            </a:r>
            <a:endParaRPr sz="17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76839" y="11352903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311150" marR="235585" indent="-5715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двух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таблетках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64072" y="9966015"/>
            <a:ext cx="2073275" cy="88328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0010" rIns="0" bIns="0" rtlCol="0" vert="horz">
            <a:spAutoFit/>
          </a:bodyPr>
          <a:lstStyle/>
          <a:p>
            <a:pPr marL="224790" marR="213360" indent="234950">
              <a:lnSpc>
                <a:spcPts val="2860"/>
              </a:lnSpc>
              <a:spcBef>
                <a:spcPts val="630"/>
              </a:spcBef>
            </a:pPr>
            <a:r>
              <a:rPr dirty="0" sz="2500" spc="-55" b="1">
                <a:solidFill>
                  <a:srgbClr val="4C4C4C"/>
                </a:solidFill>
                <a:latin typeface="Carlito"/>
                <a:cs typeface="Carlito"/>
              </a:rPr>
              <a:t>Тройная  </a:t>
            </a:r>
            <a:r>
              <a:rPr dirty="0" sz="2500" spc="-175" b="1">
                <a:solidFill>
                  <a:srgbClr val="4C4C4C"/>
                </a:solidFill>
                <a:latin typeface="Carlito"/>
                <a:cs typeface="Carlito"/>
              </a:rPr>
              <a:t>к</a:t>
            </a:r>
            <a:r>
              <a:rPr dirty="0" sz="2500" spc="-140" b="1">
                <a:solidFill>
                  <a:srgbClr val="4C4C4C"/>
                </a:solidFill>
                <a:latin typeface="Carlito"/>
                <a:cs typeface="Carlito"/>
              </a:rPr>
              <a:t>о</a:t>
            </a:r>
            <a:r>
              <a:rPr dirty="0" sz="2500" spc="-165" b="1">
                <a:solidFill>
                  <a:srgbClr val="4C4C4C"/>
                </a:solidFill>
                <a:latin typeface="Carlito"/>
                <a:cs typeface="Carlito"/>
              </a:rPr>
              <a:t>м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б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и</a:t>
            </a:r>
            <a:r>
              <a:rPr dirty="0" sz="2500" spc="-70" b="1">
                <a:solidFill>
                  <a:srgbClr val="4C4C4C"/>
                </a:solidFill>
                <a:latin typeface="Carlito"/>
                <a:cs typeface="Carlito"/>
              </a:rPr>
              <a:t>н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а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ц</a:t>
            </a:r>
            <a:r>
              <a:rPr dirty="0" sz="2500" spc="-80" b="1">
                <a:solidFill>
                  <a:srgbClr val="4C4C4C"/>
                </a:solidFill>
                <a:latin typeface="Carlito"/>
                <a:cs typeface="Carlito"/>
              </a:rPr>
              <a:t>ия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651306" y="9966015"/>
            <a:ext cx="2838450" cy="883285"/>
          </a:xfrm>
          <a:custGeom>
            <a:avLst/>
            <a:gdLst/>
            <a:ahLst/>
            <a:cxnLst/>
            <a:rect l="l" t="t" r="r" b="b"/>
            <a:pathLst>
              <a:path w="2838450" h="883284">
                <a:moveTo>
                  <a:pt x="2838418" y="0"/>
                </a:moveTo>
                <a:lnTo>
                  <a:pt x="0" y="0"/>
                </a:lnTo>
                <a:lnTo>
                  <a:pt x="0" y="882868"/>
                </a:lnTo>
                <a:lnTo>
                  <a:pt x="2838418" y="882868"/>
                </a:lnTo>
                <a:lnTo>
                  <a:pt x="2838418" y="0"/>
                </a:lnTo>
                <a:close/>
              </a:path>
            </a:pathLst>
          </a:custGeom>
          <a:solidFill>
            <a:srgbClr val="A3D2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8984645" y="10007285"/>
            <a:ext cx="2200275" cy="76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930"/>
              </a:lnSpc>
              <a:spcBef>
                <a:spcPts val="95"/>
              </a:spcBef>
            </a:pPr>
            <a:r>
              <a:rPr dirty="0" sz="2500" spc="-45" b="1">
                <a:solidFill>
                  <a:srgbClr val="4C4C4C"/>
                </a:solidFill>
                <a:latin typeface="Carlito"/>
                <a:cs typeface="Carlito"/>
              </a:rPr>
              <a:t>ИАПФ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БРА</a:t>
            </a:r>
            <a:r>
              <a:rPr dirty="0" sz="2500" spc="4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</a:t>
            </a:r>
            <a:endParaRPr sz="2500">
              <a:latin typeface="Carlito"/>
              <a:cs typeface="Carlito"/>
            </a:endParaRPr>
          </a:p>
          <a:p>
            <a:pPr marL="141605">
              <a:lnSpc>
                <a:spcPts val="2930"/>
              </a:lnSpc>
            </a:pP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АК +</a:t>
            </a:r>
            <a:r>
              <a:rPr dirty="0" sz="2500" spc="5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276851" y="7353232"/>
            <a:ext cx="10219690" cy="3502025"/>
            <a:chOff x="1276851" y="7353232"/>
            <a:chExt cx="10219690" cy="3502025"/>
          </a:xfrm>
        </p:grpSpPr>
        <p:sp>
          <p:nvSpPr>
            <p:cNvPr id="60" name="object 60"/>
            <p:cNvSpPr/>
            <p:nvPr/>
          </p:nvSpPr>
          <p:spPr>
            <a:xfrm>
              <a:off x="8651306" y="9966015"/>
              <a:ext cx="2838450" cy="883285"/>
            </a:xfrm>
            <a:custGeom>
              <a:avLst/>
              <a:gdLst/>
              <a:ahLst/>
              <a:cxnLst/>
              <a:rect l="l" t="t" r="r" b="b"/>
              <a:pathLst>
                <a:path w="2838450" h="883284">
                  <a:moveTo>
                    <a:pt x="0" y="882868"/>
                  </a:moveTo>
                  <a:lnTo>
                    <a:pt x="2838418" y="882868"/>
                  </a:lnTo>
                  <a:lnTo>
                    <a:pt x="2838418" y="0"/>
                  </a:lnTo>
                  <a:lnTo>
                    <a:pt x="0" y="0"/>
                  </a:lnTo>
                  <a:lnTo>
                    <a:pt x="0" y="882868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276851" y="7353232"/>
              <a:ext cx="2094864" cy="883285"/>
            </a:xfrm>
            <a:custGeom>
              <a:avLst/>
              <a:gdLst/>
              <a:ahLst/>
              <a:cxnLst/>
              <a:rect l="l" t="t" r="r" b="b"/>
              <a:pathLst>
                <a:path w="2094864" h="883284">
                  <a:moveTo>
                    <a:pt x="2094431" y="0"/>
                  </a:moveTo>
                  <a:lnTo>
                    <a:pt x="0" y="0"/>
                  </a:lnTo>
                  <a:lnTo>
                    <a:pt x="0" y="882868"/>
                  </a:lnTo>
                  <a:lnTo>
                    <a:pt x="2094431" y="882868"/>
                  </a:lnTo>
                  <a:lnTo>
                    <a:pt x="2094431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17617600" y="11450500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5" b="1">
                <a:solidFill>
                  <a:srgbClr val="4C4C4C"/>
                </a:solidFill>
                <a:latin typeface="Carlito"/>
                <a:cs typeface="Carlito"/>
              </a:rPr>
              <a:t>3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7617600" y="10098567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2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7617600" y="8746658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2120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</a:t>
            </a:r>
            <a:r>
              <a:rPr dirty="0" sz="2500" spc="-3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434" b="1">
                <a:solidFill>
                  <a:srgbClr val="4C4C4C"/>
                </a:solidFill>
                <a:latin typeface="Carlito"/>
                <a:cs typeface="Carlito"/>
              </a:rPr>
              <a:t>1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71320" y="7394490"/>
            <a:ext cx="1487805" cy="7689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50800" marR="5080" indent="-38735">
              <a:lnSpc>
                <a:spcPts val="2860"/>
              </a:lnSpc>
              <a:spcBef>
                <a:spcPts val="305"/>
              </a:spcBef>
            </a:pPr>
            <a:r>
              <a:rPr dirty="0" sz="2500" spc="-25" b="1">
                <a:solidFill>
                  <a:srgbClr val="4C4C4C"/>
                </a:solidFill>
                <a:latin typeface="Carlito"/>
                <a:cs typeface="Carlito"/>
              </a:rPr>
              <a:t>Т</a:t>
            </a:r>
            <a:r>
              <a:rPr dirty="0" sz="2500" spc="-70" b="1">
                <a:solidFill>
                  <a:srgbClr val="4C4C4C"/>
                </a:solidFill>
                <a:latin typeface="Carlito"/>
                <a:cs typeface="Carlito"/>
              </a:rPr>
              <a:t>иа</a:t>
            </a:r>
            <a:r>
              <a:rPr dirty="0" sz="2500" spc="-50" b="1">
                <a:solidFill>
                  <a:srgbClr val="4C4C4C"/>
                </a:solidFill>
                <a:latin typeface="Carlito"/>
                <a:cs typeface="Carlito"/>
              </a:rPr>
              <a:t>з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и</a:t>
            </a:r>
            <a:r>
              <a:rPr dirty="0" sz="2500" spc="-165" b="1">
                <a:solidFill>
                  <a:srgbClr val="4C4C4C"/>
                </a:solidFill>
                <a:latin typeface="Carlito"/>
                <a:cs typeface="Carlito"/>
              </a:rPr>
              <a:t>д</a:t>
            </a:r>
            <a:r>
              <a:rPr dirty="0" sz="2500" spc="-65" b="1">
                <a:solidFill>
                  <a:srgbClr val="4C4C4C"/>
                </a:solidFill>
                <a:latin typeface="Carlito"/>
                <a:cs typeface="Carlito"/>
              </a:rPr>
              <a:t>н</a:t>
            </a:r>
            <a:r>
              <a:rPr dirty="0" sz="2500" spc="-210" b="1">
                <a:solidFill>
                  <a:srgbClr val="4C4C4C"/>
                </a:solidFill>
                <a:latin typeface="Carlito"/>
                <a:cs typeface="Carlito"/>
              </a:rPr>
              <a:t>ы</a:t>
            </a:r>
            <a:r>
              <a:rPr dirty="0" sz="2500" spc="5" b="1">
                <a:solidFill>
                  <a:srgbClr val="4C4C4C"/>
                </a:solidFill>
                <a:latin typeface="Carlito"/>
                <a:cs typeface="Carlito"/>
              </a:rPr>
              <a:t>е 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диуретики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270501" y="7346882"/>
            <a:ext cx="4352290" cy="895985"/>
            <a:chOff x="1270501" y="7346882"/>
            <a:chExt cx="4352290" cy="895985"/>
          </a:xfrm>
        </p:grpSpPr>
        <p:sp>
          <p:nvSpPr>
            <p:cNvPr id="67" name="object 67"/>
            <p:cNvSpPr/>
            <p:nvPr/>
          </p:nvSpPr>
          <p:spPr>
            <a:xfrm>
              <a:off x="1276851" y="7353232"/>
              <a:ext cx="2094864" cy="883285"/>
            </a:xfrm>
            <a:custGeom>
              <a:avLst/>
              <a:gdLst/>
              <a:ahLst/>
              <a:cxnLst/>
              <a:rect l="l" t="t" r="r" b="b"/>
              <a:pathLst>
                <a:path w="2094864" h="883284">
                  <a:moveTo>
                    <a:pt x="0" y="882868"/>
                  </a:moveTo>
                  <a:lnTo>
                    <a:pt x="2094431" y="882868"/>
                  </a:lnTo>
                  <a:lnTo>
                    <a:pt x="2094431" y="0"/>
                  </a:lnTo>
                  <a:lnTo>
                    <a:pt x="0" y="0"/>
                  </a:lnTo>
                  <a:lnTo>
                    <a:pt x="0" y="882868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4529158" y="7353232"/>
              <a:ext cx="1094105" cy="520700"/>
            </a:xfrm>
            <a:custGeom>
              <a:avLst/>
              <a:gdLst/>
              <a:ahLst/>
              <a:cxnLst/>
              <a:rect l="l" t="t" r="r" b="b"/>
              <a:pathLst>
                <a:path w="1094104" h="520700">
                  <a:moveTo>
                    <a:pt x="1093550" y="0"/>
                  </a:moveTo>
                  <a:lnTo>
                    <a:pt x="0" y="0"/>
                  </a:lnTo>
                  <a:lnTo>
                    <a:pt x="0" y="520156"/>
                  </a:lnTo>
                  <a:lnTo>
                    <a:pt x="1093550" y="520156"/>
                  </a:lnTo>
                  <a:lnTo>
                    <a:pt x="1093550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4667548" y="7394490"/>
            <a:ext cx="83375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0" b="1">
                <a:solidFill>
                  <a:srgbClr val="4C4C4C"/>
                </a:solidFill>
                <a:latin typeface="Carlito"/>
                <a:cs typeface="Carlito"/>
              </a:rPr>
              <a:t>ИА</a:t>
            </a:r>
            <a:r>
              <a:rPr dirty="0" sz="2500" spc="-90" b="1">
                <a:solidFill>
                  <a:srgbClr val="4C4C4C"/>
                </a:solidFill>
                <a:latin typeface="Carlito"/>
                <a:cs typeface="Carlito"/>
              </a:rPr>
              <a:t>П</a:t>
            </a:r>
            <a:r>
              <a:rPr dirty="0" sz="2500" spc="10" b="1">
                <a:solidFill>
                  <a:srgbClr val="4C4C4C"/>
                </a:solidFill>
                <a:latin typeface="Carlito"/>
                <a:cs typeface="Carlito"/>
              </a:rPr>
              <a:t>Ф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522808" y="7346882"/>
            <a:ext cx="3062605" cy="533400"/>
            <a:chOff x="4522808" y="7346882"/>
            <a:chExt cx="3062605" cy="533400"/>
          </a:xfrm>
        </p:grpSpPr>
        <p:sp>
          <p:nvSpPr>
            <p:cNvPr id="71" name="object 71"/>
            <p:cNvSpPr/>
            <p:nvPr/>
          </p:nvSpPr>
          <p:spPr>
            <a:xfrm>
              <a:off x="4529158" y="7353232"/>
              <a:ext cx="1094105" cy="520700"/>
            </a:xfrm>
            <a:custGeom>
              <a:avLst/>
              <a:gdLst/>
              <a:ahLst/>
              <a:cxnLst/>
              <a:rect l="l" t="t" r="r" b="b"/>
              <a:pathLst>
                <a:path w="1094104" h="520700">
                  <a:moveTo>
                    <a:pt x="0" y="520156"/>
                  </a:moveTo>
                  <a:lnTo>
                    <a:pt x="1093550" y="520156"/>
                  </a:lnTo>
                  <a:lnTo>
                    <a:pt x="1093550" y="0"/>
                  </a:lnTo>
                  <a:lnTo>
                    <a:pt x="0" y="0"/>
                  </a:lnTo>
                  <a:lnTo>
                    <a:pt x="0" y="52015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6780595" y="7353232"/>
              <a:ext cx="804545" cy="520700"/>
            </a:xfrm>
            <a:custGeom>
              <a:avLst/>
              <a:gdLst/>
              <a:ahLst/>
              <a:cxnLst/>
              <a:rect l="l" t="t" r="r" b="b"/>
              <a:pathLst>
                <a:path w="804545" h="520700">
                  <a:moveTo>
                    <a:pt x="804383" y="0"/>
                  </a:moveTo>
                  <a:lnTo>
                    <a:pt x="0" y="0"/>
                  </a:lnTo>
                  <a:lnTo>
                    <a:pt x="0" y="520156"/>
                  </a:lnTo>
                  <a:lnTo>
                    <a:pt x="804383" y="520156"/>
                  </a:lnTo>
                  <a:lnTo>
                    <a:pt x="804383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6918985" y="7394490"/>
            <a:ext cx="52387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20" b="1">
                <a:solidFill>
                  <a:srgbClr val="4C4C4C"/>
                </a:solidFill>
                <a:latin typeface="Carlito"/>
                <a:cs typeface="Carlito"/>
              </a:rPr>
              <a:t>БРА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6774245" y="7346882"/>
            <a:ext cx="4715510" cy="889635"/>
            <a:chOff x="6774245" y="7346882"/>
            <a:chExt cx="4715510" cy="889635"/>
          </a:xfrm>
        </p:grpSpPr>
        <p:sp>
          <p:nvSpPr>
            <p:cNvPr id="75" name="object 75"/>
            <p:cNvSpPr/>
            <p:nvPr/>
          </p:nvSpPr>
          <p:spPr>
            <a:xfrm>
              <a:off x="6780595" y="7353232"/>
              <a:ext cx="804545" cy="520700"/>
            </a:xfrm>
            <a:custGeom>
              <a:avLst/>
              <a:gdLst/>
              <a:ahLst/>
              <a:cxnLst/>
              <a:rect l="l" t="t" r="r" b="b"/>
              <a:pathLst>
                <a:path w="804545" h="520700">
                  <a:moveTo>
                    <a:pt x="0" y="520156"/>
                  </a:moveTo>
                  <a:lnTo>
                    <a:pt x="804383" y="520156"/>
                  </a:lnTo>
                  <a:lnTo>
                    <a:pt x="804383" y="0"/>
                  </a:lnTo>
                  <a:lnTo>
                    <a:pt x="0" y="0"/>
                  </a:lnTo>
                  <a:lnTo>
                    <a:pt x="0" y="52015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8651306" y="7353232"/>
              <a:ext cx="2838450" cy="883285"/>
            </a:xfrm>
            <a:custGeom>
              <a:avLst/>
              <a:gdLst/>
              <a:ahLst/>
              <a:cxnLst/>
              <a:rect l="l" t="t" r="r" b="b"/>
              <a:pathLst>
                <a:path w="2838450" h="883284">
                  <a:moveTo>
                    <a:pt x="2838418" y="0"/>
                  </a:moveTo>
                  <a:lnTo>
                    <a:pt x="0" y="0"/>
                  </a:lnTo>
                  <a:lnTo>
                    <a:pt x="0" y="882868"/>
                  </a:lnTo>
                  <a:lnTo>
                    <a:pt x="2838418" y="882868"/>
                  </a:lnTo>
                  <a:lnTo>
                    <a:pt x="2838418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 txBox="1"/>
          <p:nvPr/>
        </p:nvSpPr>
        <p:spPr>
          <a:xfrm>
            <a:off x="8936115" y="7394490"/>
            <a:ext cx="2287905" cy="7689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 indent="410209">
              <a:lnSpc>
                <a:spcPts val="2860"/>
              </a:lnSpc>
              <a:spcBef>
                <a:spcPts val="305"/>
              </a:spcBef>
            </a:pP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Длительно  </a:t>
            </a:r>
            <a:r>
              <a:rPr dirty="0" sz="2500" spc="-55" b="1">
                <a:solidFill>
                  <a:srgbClr val="4C4C4C"/>
                </a:solidFill>
                <a:latin typeface="Carlito"/>
                <a:cs typeface="Carlito"/>
              </a:rPr>
              <a:t>действующие </a:t>
            </a:r>
            <a:r>
              <a:rPr dirty="0" sz="2500" spc="-90" b="1">
                <a:solidFill>
                  <a:srgbClr val="4C4C4C"/>
                </a:solidFill>
                <a:latin typeface="Carlito"/>
                <a:cs typeface="Carlito"/>
              </a:rPr>
              <a:t>АК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8644956" y="7346882"/>
            <a:ext cx="4562475" cy="895985"/>
            <a:chOff x="8644956" y="7346882"/>
            <a:chExt cx="4562475" cy="895985"/>
          </a:xfrm>
        </p:grpSpPr>
        <p:sp>
          <p:nvSpPr>
            <p:cNvPr id="79" name="object 79"/>
            <p:cNvSpPr/>
            <p:nvPr/>
          </p:nvSpPr>
          <p:spPr>
            <a:xfrm>
              <a:off x="8651306" y="7353232"/>
              <a:ext cx="2838450" cy="883285"/>
            </a:xfrm>
            <a:custGeom>
              <a:avLst/>
              <a:gdLst/>
              <a:ahLst/>
              <a:cxnLst/>
              <a:rect l="l" t="t" r="r" b="b"/>
              <a:pathLst>
                <a:path w="2838450" h="883284">
                  <a:moveTo>
                    <a:pt x="0" y="882868"/>
                  </a:moveTo>
                  <a:lnTo>
                    <a:pt x="2838418" y="882868"/>
                  </a:lnTo>
                  <a:lnTo>
                    <a:pt x="2838418" y="0"/>
                  </a:lnTo>
                  <a:lnTo>
                    <a:pt x="0" y="0"/>
                  </a:lnTo>
                  <a:lnTo>
                    <a:pt x="0" y="882868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12556174" y="7353232"/>
              <a:ext cx="650875" cy="520700"/>
            </a:xfrm>
            <a:custGeom>
              <a:avLst/>
              <a:gdLst/>
              <a:ahLst/>
              <a:cxnLst/>
              <a:rect l="l" t="t" r="r" b="b"/>
              <a:pathLst>
                <a:path w="650875" h="520700">
                  <a:moveTo>
                    <a:pt x="650805" y="0"/>
                  </a:moveTo>
                  <a:lnTo>
                    <a:pt x="0" y="0"/>
                  </a:lnTo>
                  <a:lnTo>
                    <a:pt x="0" y="520156"/>
                  </a:lnTo>
                  <a:lnTo>
                    <a:pt x="650805" y="520156"/>
                  </a:lnTo>
                  <a:lnTo>
                    <a:pt x="650805" y="0"/>
                  </a:lnTo>
                  <a:close/>
                </a:path>
              </a:pathLst>
            </a:custGeom>
            <a:solidFill>
              <a:srgbClr val="A3D2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12694589" y="7394490"/>
            <a:ext cx="37528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5" b="1">
                <a:solidFill>
                  <a:srgbClr val="4C4C4C"/>
                </a:solidFill>
                <a:latin typeface="Carlito"/>
                <a:cs typeface="Carlito"/>
              </a:rPr>
              <a:t>ББ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2307254" y="7346932"/>
            <a:ext cx="10906125" cy="1388110"/>
            <a:chOff x="2307254" y="7346932"/>
            <a:chExt cx="10906125" cy="1388110"/>
          </a:xfrm>
        </p:grpSpPr>
        <p:sp>
          <p:nvSpPr>
            <p:cNvPr id="83" name="object 83"/>
            <p:cNvSpPr/>
            <p:nvPr/>
          </p:nvSpPr>
          <p:spPr>
            <a:xfrm>
              <a:off x="12556174" y="7353232"/>
              <a:ext cx="650875" cy="520700"/>
            </a:xfrm>
            <a:custGeom>
              <a:avLst/>
              <a:gdLst/>
              <a:ahLst/>
              <a:cxnLst/>
              <a:rect l="l" t="t" r="r" b="b"/>
              <a:pathLst>
                <a:path w="650875" h="520700">
                  <a:moveTo>
                    <a:pt x="0" y="520156"/>
                  </a:moveTo>
                  <a:lnTo>
                    <a:pt x="650805" y="520156"/>
                  </a:lnTo>
                  <a:lnTo>
                    <a:pt x="650805" y="0"/>
                  </a:lnTo>
                  <a:lnTo>
                    <a:pt x="0" y="0"/>
                  </a:lnTo>
                  <a:lnTo>
                    <a:pt x="0" y="520156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319847" y="8242430"/>
              <a:ext cx="6988809" cy="480059"/>
            </a:xfrm>
            <a:custGeom>
              <a:avLst/>
              <a:gdLst/>
              <a:ahLst/>
              <a:cxnLst/>
              <a:rect l="l" t="t" r="r" b="b"/>
              <a:pathLst>
                <a:path w="6988809" h="480059">
                  <a:moveTo>
                    <a:pt x="0" y="0"/>
                  </a:moveTo>
                  <a:lnTo>
                    <a:pt x="0" y="249833"/>
                  </a:lnTo>
                  <a:lnTo>
                    <a:pt x="6988191" y="249833"/>
                  </a:lnTo>
                  <a:lnTo>
                    <a:pt x="6988191" y="479481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9249629" y="865906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36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0796012" y="7879731"/>
              <a:ext cx="2073275" cy="842644"/>
            </a:xfrm>
            <a:custGeom>
              <a:avLst/>
              <a:gdLst/>
              <a:ahLst/>
              <a:cxnLst/>
              <a:rect l="l" t="t" r="r" b="b"/>
              <a:pathLst>
                <a:path w="2073275" h="842645">
                  <a:moveTo>
                    <a:pt x="2073002" y="0"/>
                  </a:moveTo>
                  <a:lnTo>
                    <a:pt x="2073002" y="612544"/>
                  </a:lnTo>
                  <a:lnTo>
                    <a:pt x="0" y="612544"/>
                  </a:lnTo>
                  <a:lnTo>
                    <a:pt x="0" y="84218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10737615" y="865906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0" y="0"/>
                  </a:moveTo>
                  <a:lnTo>
                    <a:pt x="58409" y="62836"/>
                  </a:lnTo>
                  <a:lnTo>
                    <a:pt x="116818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3380" y="708850"/>
            <a:ext cx="72199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60"/>
              <a:t>34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1878632"/>
            <a:ext cx="13482319" cy="1844039"/>
          </a:xfrm>
          <a:prstGeom prst="rect">
            <a:avLst/>
          </a:prstGeom>
        </p:spPr>
        <p:txBody>
          <a:bodyPr wrap="square" lIns="0" tIns="213995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1685"/>
              </a:spcBef>
            </a:pP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Стратегия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лекарственной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сочетании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dirty="0" sz="4100" spc="-8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3345"/>
              </a:lnSpc>
              <a:spcBef>
                <a:spcPts val="1120"/>
              </a:spcBef>
            </a:pPr>
            <a:r>
              <a:rPr dirty="0" sz="2850" spc="-320">
                <a:latin typeface="Arial"/>
                <a:cs typeface="Arial"/>
              </a:rPr>
              <a:t>ЦЕЛЬ: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260">
                <a:latin typeface="Arial"/>
                <a:cs typeface="Arial"/>
              </a:rPr>
              <a:t>130-139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пациента любого</a:t>
            </a:r>
            <a:r>
              <a:rPr dirty="0" sz="2850" spc="365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возраста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ts val="3345"/>
              </a:lnSpc>
            </a:pPr>
            <a:r>
              <a:rPr dirty="0" sz="2850" spc="-220">
                <a:latin typeface="Arial"/>
                <a:cs typeface="Arial"/>
              </a:rPr>
              <a:t>Каждый </a:t>
            </a:r>
            <a:r>
              <a:rPr dirty="0" sz="2850" spc="-210">
                <a:latin typeface="Arial"/>
                <a:cs typeface="Arial"/>
              </a:rPr>
              <a:t>шаг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75">
                <a:latin typeface="Arial"/>
                <a:cs typeface="Arial"/>
              </a:rPr>
              <a:t>2-4 </a:t>
            </a:r>
            <a:r>
              <a:rPr dirty="0" sz="2850" spc="-235">
                <a:latin typeface="Arial"/>
                <a:cs typeface="Arial"/>
              </a:rPr>
              <a:t>недели, </a:t>
            </a:r>
            <a:r>
              <a:rPr dirty="0" sz="2850" spc="-195">
                <a:latin typeface="Arial"/>
                <a:cs typeface="Arial"/>
              </a:rPr>
              <a:t>достижение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190">
                <a:latin typeface="Arial"/>
                <a:cs typeface="Arial"/>
              </a:rPr>
              <a:t>3</a:t>
            </a:r>
            <a:r>
              <a:rPr dirty="0" sz="2850" spc="3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месяца</a:t>
            </a:r>
            <a:endParaRPr sz="2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1306" y="4204035"/>
            <a:ext cx="2838450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420"/>
              </a:spcBef>
            </a:pPr>
            <a:r>
              <a:rPr dirty="0" sz="2500" spc="-5" b="1">
                <a:solidFill>
                  <a:srgbClr val="4C4C4C"/>
                </a:solidFill>
                <a:latin typeface="Carlito"/>
                <a:cs typeface="Carlito"/>
              </a:rPr>
              <a:t>Стартовая</a:t>
            </a:r>
            <a:r>
              <a:rPr dirty="0" sz="2500" spc="-2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терапия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2255" y="5544296"/>
            <a:ext cx="8376920" cy="890269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7150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450"/>
              </a:spcBef>
            </a:pPr>
            <a:r>
              <a:rPr dirty="0" sz="2500" spc="-45" b="1">
                <a:solidFill>
                  <a:srgbClr val="4C4C4C"/>
                </a:solidFill>
                <a:latin typeface="Carlito"/>
                <a:cs typeface="Carlito"/>
              </a:rPr>
              <a:t>ИАПФ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БРА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 </a:t>
            </a:r>
            <a:r>
              <a:rPr dirty="0" sz="2500" spc="-50" b="1">
                <a:solidFill>
                  <a:srgbClr val="4C4C4C"/>
                </a:solidFill>
                <a:latin typeface="Carlito"/>
                <a:cs typeface="Carlito"/>
              </a:rPr>
              <a:t>БКК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</a:t>
            </a:r>
            <a:r>
              <a:rPr dirty="0" sz="2500" spc="295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</a:t>
            </a:r>
            <a:endParaRPr sz="2500">
              <a:latin typeface="Carlito"/>
              <a:cs typeface="Carlito"/>
            </a:endParaRPr>
          </a:p>
          <a:p>
            <a:pPr algn="ctr" marL="3810">
              <a:lnSpc>
                <a:spcPts val="2930"/>
              </a:lnSpc>
            </a:pPr>
            <a:r>
              <a:rPr dirty="0" sz="2500" spc="-204">
                <a:solidFill>
                  <a:srgbClr val="4C4C4C"/>
                </a:solidFill>
                <a:latin typeface="Arial"/>
                <a:cs typeface="Arial"/>
              </a:rPr>
              <a:t>(возможно петлевой </a:t>
            </a:r>
            <a:r>
              <a:rPr dirty="0" sz="2500" spc="-165">
                <a:solidFill>
                  <a:srgbClr val="4C4C4C"/>
                </a:solidFill>
                <a:latin typeface="Arial"/>
                <a:cs typeface="Arial"/>
              </a:rPr>
              <a:t>диуретик </a:t>
            </a:r>
            <a:r>
              <a:rPr dirty="0" sz="2500" spc="-114">
                <a:solidFill>
                  <a:srgbClr val="4C4C4C"/>
                </a:solidFill>
                <a:latin typeface="Arial"/>
                <a:cs typeface="Arial"/>
              </a:rPr>
              <a:t>при </a:t>
            </a:r>
            <a:r>
              <a:rPr dirty="0" sz="2500" spc="-245">
                <a:solidFill>
                  <a:srgbClr val="4C4C4C"/>
                </a:solidFill>
                <a:latin typeface="Arial"/>
                <a:cs typeface="Arial"/>
              </a:rPr>
              <a:t>СКФ </a:t>
            </a:r>
            <a:r>
              <a:rPr dirty="0" sz="2500" spc="-200">
                <a:solidFill>
                  <a:srgbClr val="4C4C4C"/>
                </a:solidFill>
                <a:latin typeface="Arial"/>
                <a:cs typeface="Arial"/>
              </a:rPr>
              <a:t>&lt;30</a:t>
            </a:r>
            <a:r>
              <a:rPr dirty="0" sz="2500" spc="-2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мл/мин/1,73м</a:t>
            </a:r>
            <a:r>
              <a:rPr dirty="0" baseline="32567" sz="2175" spc="-315">
                <a:solidFill>
                  <a:srgbClr val="4C4C4C"/>
                </a:solidFill>
                <a:latin typeface="Arial"/>
                <a:cs typeface="Arial"/>
              </a:rPr>
              <a:t>2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)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32255" y="7254538"/>
            <a:ext cx="8376920" cy="890269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7150" rIns="0" bIns="0" rtlCol="0" vert="horz">
            <a:spAutoFit/>
          </a:bodyPr>
          <a:lstStyle/>
          <a:p>
            <a:pPr algn="ctr">
              <a:lnSpc>
                <a:spcPts val="2930"/>
              </a:lnSpc>
              <a:spcBef>
                <a:spcPts val="450"/>
              </a:spcBef>
            </a:pPr>
            <a:r>
              <a:rPr dirty="0" sz="2500" spc="-45" b="1">
                <a:solidFill>
                  <a:srgbClr val="4C4C4C"/>
                </a:solidFill>
                <a:latin typeface="Carlito"/>
                <a:cs typeface="Carlito"/>
              </a:rPr>
              <a:t>ИАПФ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БРА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 </a:t>
            </a:r>
            <a:r>
              <a:rPr dirty="0" sz="2500" spc="-50" b="1">
                <a:solidFill>
                  <a:srgbClr val="4C4C4C"/>
                </a:solidFill>
                <a:latin typeface="Carlito"/>
                <a:cs typeface="Carlito"/>
              </a:rPr>
              <a:t>БКК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</a:t>
            </a:r>
            <a:r>
              <a:rPr dirty="0" sz="2500" spc="295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</a:t>
            </a:r>
            <a:endParaRPr sz="2500">
              <a:latin typeface="Carlito"/>
              <a:cs typeface="Carlito"/>
            </a:endParaRPr>
          </a:p>
          <a:p>
            <a:pPr algn="ctr" marL="3810">
              <a:lnSpc>
                <a:spcPts val="2930"/>
              </a:lnSpc>
            </a:pPr>
            <a:r>
              <a:rPr dirty="0" sz="2500" spc="-204">
                <a:solidFill>
                  <a:srgbClr val="4C4C4C"/>
                </a:solidFill>
                <a:latin typeface="Arial"/>
                <a:cs typeface="Arial"/>
              </a:rPr>
              <a:t>(возможно петлевой </a:t>
            </a:r>
            <a:r>
              <a:rPr dirty="0" sz="2500" spc="-165">
                <a:solidFill>
                  <a:srgbClr val="4C4C4C"/>
                </a:solidFill>
                <a:latin typeface="Arial"/>
                <a:cs typeface="Arial"/>
              </a:rPr>
              <a:t>диуретик </a:t>
            </a:r>
            <a:r>
              <a:rPr dirty="0" sz="2500" spc="-114">
                <a:solidFill>
                  <a:srgbClr val="4C4C4C"/>
                </a:solidFill>
                <a:latin typeface="Arial"/>
                <a:cs typeface="Arial"/>
              </a:rPr>
              <a:t>при </a:t>
            </a:r>
            <a:r>
              <a:rPr dirty="0" sz="2500" spc="-245">
                <a:solidFill>
                  <a:srgbClr val="4C4C4C"/>
                </a:solidFill>
                <a:latin typeface="Arial"/>
                <a:cs typeface="Arial"/>
              </a:rPr>
              <a:t>СКФ </a:t>
            </a:r>
            <a:r>
              <a:rPr dirty="0" sz="2500" spc="-200">
                <a:solidFill>
                  <a:srgbClr val="4C4C4C"/>
                </a:solidFill>
                <a:latin typeface="Arial"/>
                <a:cs typeface="Arial"/>
              </a:rPr>
              <a:t>&lt;30</a:t>
            </a:r>
            <a:r>
              <a:rPr dirty="0" sz="2500" spc="-2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мл/мин/1,73м</a:t>
            </a:r>
            <a:r>
              <a:rPr dirty="0" baseline="32567" sz="2175" spc="-315">
                <a:solidFill>
                  <a:srgbClr val="4C4C4C"/>
                </a:solidFill>
                <a:latin typeface="Arial"/>
                <a:cs typeface="Arial"/>
              </a:rPr>
              <a:t>2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)</a:t>
            </a:r>
            <a:endParaRPr sz="2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6352" y="8964768"/>
            <a:ext cx="6531609" cy="1245870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algn="ctr" marL="47625">
              <a:lnSpc>
                <a:spcPts val="2930"/>
              </a:lnSpc>
              <a:spcBef>
                <a:spcPts val="420"/>
              </a:spcBef>
            </a:pPr>
            <a:r>
              <a:rPr dirty="0" sz="2500" spc="-15" b="1">
                <a:solidFill>
                  <a:srgbClr val="4C4C4C"/>
                </a:solidFill>
                <a:latin typeface="Carlito"/>
                <a:cs typeface="Carlito"/>
              </a:rPr>
              <a:t>Резистентная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b="1">
                <a:solidFill>
                  <a:srgbClr val="4C4C4C"/>
                </a:solidFill>
                <a:latin typeface="Carlito"/>
                <a:cs typeface="Carlito"/>
              </a:rPr>
              <a:t>АГ</a:t>
            </a:r>
            <a:endParaRPr sz="2500">
              <a:latin typeface="Carlito"/>
              <a:cs typeface="Carlito"/>
            </a:endParaRPr>
          </a:p>
          <a:p>
            <a:pPr algn="ctr" marL="499745" marR="483870">
              <a:lnSpc>
                <a:spcPts val="2860"/>
              </a:lnSpc>
              <a:spcBef>
                <a:spcPts val="140"/>
              </a:spcBef>
            </a:pPr>
            <a:r>
              <a:rPr dirty="0" sz="2500" spc="-215">
                <a:solidFill>
                  <a:srgbClr val="4C4C4C"/>
                </a:solidFill>
                <a:latin typeface="Arial"/>
                <a:cs typeface="Arial"/>
              </a:rPr>
              <a:t>Добавить </a:t>
            </a:r>
            <a:r>
              <a:rPr dirty="0" sz="2500" spc="-160">
                <a:solidFill>
                  <a:srgbClr val="4C4C4C"/>
                </a:solidFill>
                <a:latin typeface="Arial"/>
                <a:cs typeface="Arial"/>
              </a:rPr>
              <a:t>спиронолактон </a:t>
            </a:r>
            <a:r>
              <a:rPr dirty="0" sz="2500" spc="-125">
                <a:solidFill>
                  <a:srgbClr val="4C4C4C"/>
                </a:solidFill>
                <a:latin typeface="Arial"/>
                <a:cs typeface="Arial"/>
              </a:rPr>
              <a:t>(25-50 мг 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2500" spc="-145">
                <a:solidFill>
                  <a:srgbClr val="4C4C4C"/>
                </a:solidFill>
                <a:latin typeface="Arial"/>
                <a:cs typeface="Arial"/>
              </a:rPr>
              <a:t>сутки)  </a:t>
            </a:r>
            <a:r>
              <a:rPr dirty="0" sz="2500" spc="-18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00" spc="-145">
                <a:solidFill>
                  <a:srgbClr val="4C4C4C"/>
                </a:solidFill>
                <a:latin typeface="Arial"/>
                <a:cs typeface="Arial"/>
              </a:rPr>
              <a:t>другой </a:t>
            </a:r>
            <a:r>
              <a:rPr dirty="0" sz="2500" spc="-165">
                <a:solidFill>
                  <a:srgbClr val="4C4C4C"/>
                </a:solidFill>
                <a:latin typeface="Arial"/>
                <a:cs typeface="Arial"/>
              </a:rPr>
              <a:t>диуретик </a:t>
            </a:r>
            <a:r>
              <a:rPr dirty="0" sz="2500" spc="-18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00" spc="-295">
                <a:solidFill>
                  <a:srgbClr val="4C4C4C"/>
                </a:solidFill>
                <a:latin typeface="Arial"/>
                <a:cs typeface="Arial"/>
              </a:rPr>
              <a:t>ББ </a:t>
            </a:r>
            <a:r>
              <a:rPr dirty="0" sz="2500" spc="-180">
                <a:solidFill>
                  <a:srgbClr val="4C4C4C"/>
                </a:solidFill>
                <a:latin typeface="Arial"/>
                <a:cs typeface="Arial"/>
              </a:rPr>
              <a:t>или</a:t>
            </a:r>
            <a:r>
              <a:rPr dirty="0" sz="2500" spc="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245">
                <a:solidFill>
                  <a:srgbClr val="4C4C4C"/>
                </a:solidFill>
                <a:latin typeface="Arial"/>
                <a:cs typeface="Arial"/>
              </a:rPr>
              <a:t>альфа-АБ</a:t>
            </a:r>
            <a:endParaRPr sz="2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76839" y="5630574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6839" y="7341938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6839" y="9229871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311150" marR="235585" indent="-5715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двух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таблетках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93206" y="9327467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5" b="1">
                <a:solidFill>
                  <a:srgbClr val="4C4C4C"/>
                </a:solidFill>
                <a:latin typeface="Carlito"/>
                <a:cs typeface="Carlito"/>
              </a:rPr>
              <a:t>3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593206" y="7481844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2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56890" y="6559008"/>
            <a:ext cx="314642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224790">
              <a:lnSpc>
                <a:spcPct val="100000"/>
              </a:lnSpc>
              <a:spcBef>
                <a:spcPts val="420"/>
              </a:spcBef>
            </a:pPr>
            <a:r>
              <a:rPr dirty="0" sz="2500" spc="-200">
                <a:solidFill>
                  <a:srgbClr val="4C4C4C"/>
                </a:solidFill>
                <a:latin typeface="Arial"/>
                <a:cs typeface="Arial"/>
              </a:rPr>
              <a:t>Двойная</a:t>
            </a:r>
            <a:r>
              <a:rPr dirty="0" sz="2500" spc="-17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185">
                <a:solidFill>
                  <a:srgbClr val="4C4C4C"/>
                </a:solidFill>
                <a:latin typeface="Arial"/>
                <a:cs typeface="Arial"/>
              </a:rPr>
              <a:t>комбинация</a:t>
            </a:r>
            <a:endParaRPr sz="2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56890" y="8404631"/>
            <a:ext cx="314642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219075">
              <a:lnSpc>
                <a:spcPct val="100000"/>
              </a:lnSpc>
              <a:spcBef>
                <a:spcPts val="420"/>
              </a:spcBef>
            </a:pPr>
            <a:r>
              <a:rPr dirty="0" sz="2500" spc="-225">
                <a:solidFill>
                  <a:srgbClr val="4C4C4C"/>
                </a:solidFill>
                <a:latin typeface="Arial"/>
                <a:cs typeface="Arial"/>
              </a:rPr>
              <a:t>Тройная</a:t>
            </a:r>
            <a:r>
              <a:rPr dirty="0" sz="2500" spc="-17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185">
                <a:solidFill>
                  <a:srgbClr val="4C4C4C"/>
                </a:solidFill>
                <a:latin typeface="Arial"/>
                <a:cs typeface="Arial"/>
              </a:rPr>
              <a:t>комбинация</a:t>
            </a:r>
            <a:endParaRPr sz="2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593206" y="5636245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2120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</a:t>
            </a:r>
            <a:r>
              <a:rPr dirty="0" sz="2500" spc="-3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434" b="1">
                <a:solidFill>
                  <a:srgbClr val="4C4C4C"/>
                </a:solidFill>
                <a:latin typeface="Carlito"/>
                <a:cs typeface="Carlito"/>
              </a:rPr>
              <a:t>1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968827" y="4730485"/>
            <a:ext cx="142240" cy="802005"/>
            <a:chOff x="9968827" y="4730485"/>
            <a:chExt cx="142240" cy="802005"/>
          </a:xfrm>
        </p:grpSpPr>
        <p:sp>
          <p:nvSpPr>
            <p:cNvPr id="20" name="object 20"/>
            <p:cNvSpPr/>
            <p:nvPr/>
          </p:nvSpPr>
          <p:spPr>
            <a:xfrm>
              <a:off x="10039829" y="4730485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981420" y="5456677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4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9968827" y="6440739"/>
            <a:ext cx="142240" cy="802005"/>
            <a:chOff x="9968827" y="6440739"/>
            <a:chExt cx="142240" cy="802005"/>
          </a:xfrm>
        </p:grpSpPr>
        <p:sp>
          <p:nvSpPr>
            <p:cNvPr id="23" name="object 23"/>
            <p:cNvSpPr/>
            <p:nvPr/>
          </p:nvSpPr>
          <p:spPr>
            <a:xfrm>
              <a:off x="10039829" y="6440739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981420" y="716691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9968827" y="8149981"/>
            <a:ext cx="142240" cy="802005"/>
            <a:chOff x="9968827" y="8149981"/>
            <a:chExt cx="142240" cy="802005"/>
          </a:xfrm>
        </p:grpSpPr>
        <p:sp>
          <p:nvSpPr>
            <p:cNvPr id="26" name="object 26"/>
            <p:cNvSpPr/>
            <p:nvPr/>
          </p:nvSpPr>
          <p:spPr>
            <a:xfrm>
              <a:off x="10039829" y="8149981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981420" y="887617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9478" y="708850"/>
            <a:ext cx="72707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45"/>
              <a:t>35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1843669"/>
            <a:ext cx="13515975" cy="2416175"/>
          </a:xfrm>
          <a:prstGeom prst="rect">
            <a:avLst/>
          </a:prstGeom>
        </p:spPr>
        <p:txBody>
          <a:bodyPr wrap="square" lIns="0" tIns="24892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1960"/>
              </a:spcBef>
            </a:pP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Стратегия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лекарственной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сочетании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dirty="0" sz="4100" spc="-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00" b="1">
                <a:solidFill>
                  <a:srgbClr val="333333"/>
                </a:solidFill>
                <a:latin typeface="Arial"/>
                <a:cs typeface="Arial"/>
              </a:rPr>
              <a:t>ИБС</a:t>
            </a:r>
            <a:endParaRPr sz="4100">
              <a:latin typeface="Arial"/>
              <a:cs typeface="Arial"/>
            </a:endParaRPr>
          </a:p>
          <a:p>
            <a:pPr marL="12700" marR="626110">
              <a:lnSpc>
                <a:spcPts val="3270"/>
              </a:lnSpc>
              <a:spcBef>
                <a:spcPts val="1550"/>
              </a:spcBef>
            </a:pPr>
            <a:r>
              <a:rPr dirty="0" sz="2850" spc="-320">
                <a:latin typeface="Arial"/>
                <a:cs typeface="Arial"/>
              </a:rPr>
              <a:t>ЦЕЛЬ: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250">
                <a:latin typeface="Arial"/>
                <a:cs typeface="Arial"/>
              </a:rPr>
              <a:t>моложе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254">
                <a:latin typeface="Arial"/>
                <a:cs typeface="Arial"/>
              </a:rPr>
              <a:t>ХБП-САД </a:t>
            </a:r>
            <a:r>
              <a:rPr dirty="0" sz="2850" spc="-240">
                <a:latin typeface="Arial"/>
                <a:cs typeface="Arial"/>
              </a:rPr>
              <a:t>120-130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5">
                <a:latin typeface="Arial"/>
                <a:cs typeface="Arial"/>
              </a:rPr>
              <a:t>переносимости 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4">
                <a:latin typeface="Arial"/>
                <a:cs typeface="Arial"/>
              </a:rPr>
              <a:t>возрасте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350">
                <a:latin typeface="Arial"/>
                <a:cs typeface="Arial"/>
              </a:rPr>
              <a:t>ХБП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260">
                <a:latin typeface="Arial"/>
                <a:cs typeface="Arial"/>
              </a:rPr>
              <a:t>130-139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-185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2850" spc="-220">
                <a:latin typeface="Arial"/>
                <a:cs typeface="Arial"/>
              </a:rPr>
              <a:t>Каждый </a:t>
            </a:r>
            <a:r>
              <a:rPr dirty="0" sz="2850" spc="-210">
                <a:latin typeface="Arial"/>
                <a:cs typeface="Arial"/>
              </a:rPr>
              <a:t>шаг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75">
                <a:latin typeface="Arial"/>
                <a:cs typeface="Arial"/>
              </a:rPr>
              <a:t>2-4 </a:t>
            </a:r>
            <a:r>
              <a:rPr dirty="0" sz="2850" spc="-235">
                <a:latin typeface="Arial"/>
                <a:cs typeface="Arial"/>
              </a:rPr>
              <a:t>недели, </a:t>
            </a:r>
            <a:r>
              <a:rPr dirty="0" sz="2850" spc="-195">
                <a:latin typeface="Arial"/>
                <a:cs typeface="Arial"/>
              </a:rPr>
              <a:t>достижение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190">
                <a:latin typeface="Arial"/>
                <a:cs typeface="Arial"/>
              </a:rPr>
              <a:t>3</a:t>
            </a:r>
            <a:r>
              <a:rPr dirty="0" sz="2850" spc="3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месяца</a:t>
            </a:r>
            <a:endParaRPr sz="2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1306" y="5228541"/>
            <a:ext cx="2838450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420"/>
              </a:spcBef>
            </a:pPr>
            <a:r>
              <a:rPr dirty="0" sz="2500" spc="-5" b="1">
                <a:solidFill>
                  <a:srgbClr val="4C4C4C"/>
                </a:solidFill>
                <a:latin typeface="Carlito"/>
                <a:cs typeface="Carlito"/>
              </a:rPr>
              <a:t>Стартовая</a:t>
            </a:r>
            <a:r>
              <a:rPr dirty="0" sz="2500" spc="-2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терапия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2286" y="6568790"/>
            <a:ext cx="6513195" cy="88328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0010" rIns="0" bIns="0" rtlCol="0" vert="horz">
            <a:spAutoFit/>
          </a:bodyPr>
          <a:lstStyle/>
          <a:p>
            <a:pPr marL="2016760" marR="207010" indent="-1830070">
              <a:lnSpc>
                <a:spcPts val="2860"/>
              </a:lnSpc>
              <a:spcBef>
                <a:spcPts val="630"/>
              </a:spcBef>
            </a:pPr>
            <a:r>
              <a:rPr dirty="0" sz="2500" spc="-45" b="1">
                <a:solidFill>
                  <a:srgbClr val="4C4C4C"/>
                </a:solidFill>
                <a:latin typeface="Carlito"/>
                <a:cs typeface="Carlito"/>
              </a:rPr>
              <a:t>ИАПФ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БРА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 </a:t>
            </a:r>
            <a:r>
              <a:rPr dirty="0" sz="2500" b="1">
                <a:solidFill>
                  <a:srgbClr val="4C4C4C"/>
                </a:solidFill>
                <a:latin typeface="Carlito"/>
                <a:cs typeface="Carlito"/>
              </a:rPr>
              <a:t>ББ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АК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АК +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  </a:t>
            </a:r>
            <a:r>
              <a:rPr dirty="0" sz="2500" spc="-75" b="1">
                <a:solidFill>
                  <a:srgbClr val="4C4C4C"/>
                </a:solidFill>
                <a:latin typeface="Carlito"/>
                <a:cs typeface="Carlito"/>
              </a:rPr>
              <a:t>или </a:t>
            </a:r>
            <a:r>
              <a:rPr dirty="0" sz="2500" b="1">
                <a:solidFill>
                  <a:srgbClr val="4C4C4C"/>
                </a:solidFill>
                <a:latin typeface="Carlito"/>
                <a:cs typeface="Carlito"/>
              </a:rPr>
              <a:t>ББ </a:t>
            </a:r>
            <a:r>
              <a:rPr dirty="0" sz="2500" spc="-85" b="1">
                <a:solidFill>
                  <a:srgbClr val="4C4C4C"/>
                </a:solidFill>
                <a:latin typeface="Carlito"/>
                <a:cs typeface="Carlito"/>
              </a:rPr>
              <a:t>+</a:t>
            </a:r>
            <a:r>
              <a:rPr dirty="0" sz="2500" spc="55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диуретик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82286" y="8279044"/>
            <a:ext cx="6513195" cy="883285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80010" rIns="0" bIns="0" rtlCol="0" vert="horz">
            <a:spAutoFit/>
          </a:bodyPr>
          <a:lstStyle/>
          <a:p>
            <a:pPr marL="690880" marR="661670" indent="140335">
              <a:lnSpc>
                <a:spcPts val="2860"/>
              </a:lnSpc>
              <a:spcBef>
                <a:spcPts val="630"/>
              </a:spcBef>
            </a:pPr>
            <a:r>
              <a:rPr dirty="0" sz="2500" spc="-55" b="1">
                <a:solidFill>
                  <a:srgbClr val="4C4C4C"/>
                </a:solidFill>
                <a:latin typeface="Carlito"/>
                <a:cs typeface="Carlito"/>
              </a:rPr>
              <a:t>Тройная </a:t>
            </a:r>
            <a:r>
              <a:rPr dirty="0" sz="2500" spc="-95" b="1">
                <a:solidFill>
                  <a:srgbClr val="4C4C4C"/>
                </a:solidFill>
                <a:latin typeface="Carlito"/>
                <a:cs typeface="Carlito"/>
              </a:rPr>
              <a:t>комбинация </a:t>
            </a:r>
            <a:r>
              <a:rPr dirty="0" sz="2500" spc="-55" b="1">
                <a:solidFill>
                  <a:srgbClr val="4C4C4C"/>
                </a:solidFill>
                <a:latin typeface="Carlito"/>
                <a:cs typeface="Carlito"/>
              </a:rPr>
              <a:t>из </a:t>
            </a:r>
            <a:r>
              <a:rPr dirty="0" sz="2500" spc="-40" b="1">
                <a:solidFill>
                  <a:srgbClr val="4C4C4C"/>
                </a:solidFill>
                <a:latin typeface="Carlito"/>
                <a:cs typeface="Carlito"/>
              </a:rPr>
              <a:t>препаратов  </a:t>
            </a:r>
            <a:r>
              <a:rPr dirty="0" sz="2500" spc="-60" b="1">
                <a:solidFill>
                  <a:srgbClr val="4C4C4C"/>
                </a:solidFill>
                <a:latin typeface="Carlito"/>
                <a:cs typeface="Carlito"/>
              </a:rPr>
              <a:t>использованных на </a:t>
            </a:r>
            <a:r>
              <a:rPr dirty="0" sz="2500" spc="-105" b="1">
                <a:solidFill>
                  <a:srgbClr val="4C4C4C"/>
                </a:solidFill>
                <a:latin typeface="Carlito"/>
                <a:cs typeface="Carlito"/>
              </a:rPr>
              <a:t>предыдущем</a:t>
            </a:r>
            <a:r>
              <a:rPr dirty="0" sz="2500" spc="85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40" b="1">
                <a:solidFill>
                  <a:srgbClr val="4C4C4C"/>
                </a:solidFill>
                <a:latin typeface="Carlito"/>
                <a:cs typeface="Carlito"/>
              </a:rPr>
              <a:t>шаге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2286" y="9989274"/>
            <a:ext cx="6513195" cy="1245870"/>
          </a:xfrm>
          <a:prstGeom prst="rect">
            <a:avLst/>
          </a:prstGeom>
          <a:solidFill>
            <a:srgbClr val="A3D2D8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algn="ctr" marL="74295">
              <a:lnSpc>
                <a:spcPts val="2930"/>
              </a:lnSpc>
              <a:spcBef>
                <a:spcPts val="420"/>
              </a:spcBef>
            </a:pPr>
            <a:r>
              <a:rPr dirty="0" sz="2500" spc="-15" b="1">
                <a:solidFill>
                  <a:srgbClr val="4C4C4C"/>
                </a:solidFill>
                <a:latin typeface="Carlito"/>
                <a:cs typeface="Carlito"/>
              </a:rPr>
              <a:t>Резистентная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b="1">
                <a:solidFill>
                  <a:srgbClr val="4C4C4C"/>
                </a:solidFill>
                <a:latin typeface="Carlito"/>
                <a:cs typeface="Carlito"/>
              </a:rPr>
              <a:t>АГ</a:t>
            </a:r>
            <a:endParaRPr sz="2500">
              <a:latin typeface="Carlito"/>
              <a:cs typeface="Carlito"/>
            </a:endParaRPr>
          </a:p>
          <a:p>
            <a:pPr algn="ctr" marL="504190" marR="461645">
              <a:lnSpc>
                <a:spcPts val="2860"/>
              </a:lnSpc>
              <a:spcBef>
                <a:spcPts val="140"/>
              </a:spcBef>
            </a:pPr>
            <a:r>
              <a:rPr dirty="0" sz="2500" spc="-215">
                <a:solidFill>
                  <a:srgbClr val="4C4C4C"/>
                </a:solidFill>
                <a:latin typeface="Arial"/>
                <a:cs typeface="Arial"/>
              </a:rPr>
              <a:t>Добавить </a:t>
            </a:r>
            <a:r>
              <a:rPr dirty="0" sz="2500" spc="-160">
                <a:solidFill>
                  <a:srgbClr val="4C4C4C"/>
                </a:solidFill>
                <a:latin typeface="Arial"/>
                <a:cs typeface="Arial"/>
              </a:rPr>
              <a:t>спиронолактон </a:t>
            </a:r>
            <a:r>
              <a:rPr dirty="0" sz="2500" spc="-125">
                <a:solidFill>
                  <a:srgbClr val="4C4C4C"/>
                </a:solidFill>
                <a:latin typeface="Arial"/>
                <a:cs typeface="Arial"/>
              </a:rPr>
              <a:t>(25-50 мг </a:t>
            </a:r>
            <a:r>
              <a:rPr dirty="0" sz="2500" spc="-21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2500" spc="-145">
                <a:solidFill>
                  <a:srgbClr val="4C4C4C"/>
                </a:solidFill>
                <a:latin typeface="Arial"/>
                <a:cs typeface="Arial"/>
              </a:rPr>
              <a:t>сутки)  </a:t>
            </a:r>
            <a:r>
              <a:rPr dirty="0" sz="2500" spc="-180">
                <a:solidFill>
                  <a:srgbClr val="4C4C4C"/>
                </a:solidFill>
                <a:latin typeface="Arial"/>
                <a:cs typeface="Arial"/>
              </a:rPr>
              <a:t>или </a:t>
            </a:r>
            <a:r>
              <a:rPr dirty="0" sz="2500" spc="-145">
                <a:solidFill>
                  <a:srgbClr val="4C4C4C"/>
                </a:solidFill>
                <a:latin typeface="Arial"/>
                <a:cs typeface="Arial"/>
              </a:rPr>
              <a:t>другой </a:t>
            </a:r>
            <a:r>
              <a:rPr dirty="0" sz="2500" spc="-165">
                <a:solidFill>
                  <a:srgbClr val="4C4C4C"/>
                </a:solidFill>
                <a:latin typeface="Arial"/>
                <a:cs typeface="Arial"/>
              </a:rPr>
              <a:t>диуретик </a:t>
            </a:r>
            <a:r>
              <a:rPr dirty="0" sz="2500" spc="-180">
                <a:solidFill>
                  <a:srgbClr val="4C4C4C"/>
                </a:solidFill>
                <a:latin typeface="Arial"/>
                <a:cs typeface="Arial"/>
              </a:rPr>
              <a:t>или</a:t>
            </a:r>
            <a:r>
              <a:rPr dirty="0" sz="2500" spc="-155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2500" spc="-245">
                <a:solidFill>
                  <a:srgbClr val="4C4C4C"/>
                </a:solidFill>
                <a:latin typeface="Arial"/>
                <a:cs typeface="Arial"/>
              </a:rPr>
              <a:t>альфа-АБ</a:t>
            </a:r>
            <a:endParaRPr sz="2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76839" y="6655080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6839" y="8366444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288290" marR="235585" indent="-3429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одной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таблетке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6839" y="10254377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311150" marR="235585" indent="-5715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двух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таблетках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93206" y="10351973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5" b="1">
                <a:solidFill>
                  <a:srgbClr val="4C4C4C"/>
                </a:solidFill>
                <a:latin typeface="Carlito"/>
                <a:cs typeface="Carlito"/>
              </a:rPr>
              <a:t>3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593206" y="8506350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2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593206" y="6660752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2120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</a:t>
            </a:r>
            <a:r>
              <a:rPr dirty="0" sz="2500" spc="-3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434" b="1">
                <a:solidFill>
                  <a:srgbClr val="4C4C4C"/>
                </a:solidFill>
                <a:latin typeface="Carlito"/>
                <a:cs typeface="Carlito"/>
              </a:rPr>
              <a:t>1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968827" y="5754991"/>
            <a:ext cx="142240" cy="802005"/>
            <a:chOff x="9968827" y="5754991"/>
            <a:chExt cx="142240" cy="802005"/>
          </a:xfrm>
        </p:grpSpPr>
        <p:sp>
          <p:nvSpPr>
            <p:cNvPr id="18" name="object 18"/>
            <p:cNvSpPr/>
            <p:nvPr/>
          </p:nvSpPr>
          <p:spPr>
            <a:xfrm>
              <a:off x="10039829" y="5754991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981420" y="6481183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9968827" y="7465245"/>
            <a:ext cx="142240" cy="802005"/>
            <a:chOff x="9968827" y="7465245"/>
            <a:chExt cx="142240" cy="802005"/>
          </a:xfrm>
        </p:grpSpPr>
        <p:sp>
          <p:nvSpPr>
            <p:cNvPr id="21" name="object 21"/>
            <p:cNvSpPr/>
            <p:nvPr/>
          </p:nvSpPr>
          <p:spPr>
            <a:xfrm>
              <a:off x="10039829" y="7465245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981420" y="8191436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9968827" y="9174487"/>
            <a:ext cx="142240" cy="802005"/>
            <a:chOff x="9968827" y="9174487"/>
            <a:chExt cx="142240" cy="802005"/>
          </a:xfrm>
        </p:grpSpPr>
        <p:sp>
          <p:nvSpPr>
            <p:cNvPr id="24" name="object 24"/>
            <p:cNvSpPr/>
            <p:nvPr/>
          </p:nvSpPr>
          <p:spPr>
            <a:xfrm>
              <a:off x="10039829" y="9174487"/>
              <a:ext cx="0" cy="789305"/>
            </a:xfrm>
            <a:custGeom>
              <a:avLst/>
              <a:gdLst/>
              <a:ahLst/>
              <a:cxnLst/>
              <a:rect l="l" t="t" r="r" b="b"/>
              <a:pathLst>
                <a:path w="0" h="789304">
                  <a:moveTo>
                    <a:pt x="0" y="0"/>
                  </a:moveTo>
                  <a:lnTo>
                    <a:pt x="0" y="789003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981420" y="9900679"/>
              <a:ext cx="116839" cy="62865"/>
            </a:xfrm>
            <a:custGeom>
              <a:avLst/>
              <a:gdLst/>
              <a:ahLst/>
              <a:cxnLst/>
              <a:rect l="l" t="t" r="r" b="b"/>
              <a:pathLst>
                <a:path w="116840" h="62865">
                  <a:moveTo>
                    <a:pt x="116818" y="0"/>
                  </a:moveTo>
                  <a:lnTo>
                    <a:pt x="58409" y="62811"/>
                  </a:lnTo>
                  <a:lnTo>
                    <a:pt x="0" y="0"/>
                  </a:lnTo>
                </a:path>
              </a:pathLst>
            </a:custGeom>
            <a:ln w="25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6184" y="708850"/>
            <a:ext cx="72580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50"/>
              <a:t>36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2076279"/>
            <a:ext cx="16828135" cy="287972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683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Стратегия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лекарственной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сочетании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80" b="1">
                <a:solidFill>
                  <a:srgbClr val="333333"/>
                </a:solidFill>
                <a:latin typeface="Arial"/>
                <a:cs typeface="Arial"/>
              </a:rPr>
              <a:t>ХСН </a:t>
            </a:r>
            <a:r>
              <a:rPr dirty="0" sz="4100" spc="-265" b="1">
                <a:solidFill>
                  <a:srgbClr val="333333"/>
                </a:solidFill>
                <a:latin typeface="Arial"/>
                <a:cs typeface="Arial"/>
              </a:rPr>
              <a:t>со </a:t>
            </a: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сниженной  </a:t>
            </a:r>
            <a:r>
              <a:rPr dirty="0" sz="4100" spc="-520" b="1">
                <a:solidFill>
                  <a:srgbClr val="333333"/>
                </a:solidFill>
                <a:latin typeface="Arial"/>
                <a:cs typeface="Arial"/>
              </a:rPr>
              <a:t>ФВ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левого</a:t>
            </a:r>
            <a:r>
              <a:rPr dirty="0" sz="4100" spc="-48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желудочка</a:t>
            </a:r>
            <a:endParaRPr sz="4100">
              <a:latin typeface="Arial"/>
              <a:cs typeface="Arial"/>
            </a:endParaRPr>
          </a:p>
          <a:p>
            <a:pPr marL="12700" marR="3938904">
              <a:lnSpc>
                <a:spcPts val="3270"/>
              </a:lnSpc>
              <a:spcBef>
                <a:spcPts val="2775"/>
              </a:spcBef>
            </a:pPr>
            <a:r>
              <a:rPr dirty="0" sz="2850" spc="-320">
                <a:latin typeface="Arial"/>
                <a:cs typeface="Arial"/>
              </a:rPr>
              <a:t>ЦЕЛЬ: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250">
                <a:latin typeface="Arial"/>
                <a:cs typeface="Arial"/>
              </a:rPr>
              <a:t>моложе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254">
                <a:latin typeface="Arial"/>
                <a:cs typeface="Arial"/>
              </a:rPr>
              <a:t>ХБП-САД </a:t>
            </a:r>
            <a:r>
              <a:rPr dirty="0" sz="2850" spc="-240">
                <a:latin typeface="Arial"/>
                <a:cs typeface="Arial"/>
              </a:rPr>
              <a:t>120-130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5">
                <a:latin typeface="Arial"/>
                <a:cs typeface="Arial"/>
              </a:rPr>
              <a:t>переносимости 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4">
                <a:latin typeface="Arial"/>
                <a:cs typeface="Arial"/>
              </a:rPr>
              <a:t>возрасте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350">
                <a:latin typeface="Arial"/>
                <a:cs typeface="Arial"/>
              </a:rPr>
              <a:t>ХБП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260">
                <a:latin typeface="Arial"/>
                <a:cs typeface="Arial"/>
              </a:rPr>
              <a:t>130-139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-185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2850" spc="-220">
                <a:latin typeface="Arial"/>
                <a:cs typeface="Arial"/>
              </a:rPr>
              <a:t>Каждый </a:t>
            </a:r>
            <a:r>
              <a:rPr dirty="0" sz="2850" spc="-210">
                <a:latin typeface="Arial"/>
                <a:cs typeface="Arial"/>
              </a:rPr>
              <a:t>шаг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75">
                <a:latin typeface="Arial"/>
                <a:cs typeface="Arial"/>
              </a:rPr>
              <a:t>2-4 </a:t>
            </a:r>
            <a:r>
              <a:rPr dirty="0" sz="2850" spc="-235">
                <a:latin typeface="Arial"/>
                <a:cs typeface="Arial"/>
              </a:rPr>
              <a:t>недели, </a:t>
            </a:r>
            <a:r>
              <a:rPr dirty="0" sz="2850" spc="-195">
                <a:latin typeface="Arial"/>
                <a:cs typeface="Arial"/>
              </a:rPr>
              <a:t>достижение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190">
                <a:latin typeface="Arial"/>
                <a:cs typeface="Arial"/>
              </a:rPr>
              <a:t>3</a:t>
            </a:r>
            <a:r>
              <a:rPr dirty="0" sz="2850" spc="25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месяца</a:t>
            </a:r>
            <a:endParaRPr sz="285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780052" y="6759000"/>
          <a:ext cx="6523355" cy="2968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3740"/>
                <a:gridCol w="3250565"/>
              </a:tblGrid>
              <a:tr h="882868">
                <a:tc gridSpan="2">
                  <a:txBody>
                    <a:bodyPr/>
                    <a:lstStyle/>
                    <a:p>
                      <a:pPr marL="1610995" marR="746760" indent="-837565">
                        <a:lnSpc>
                          <a:spcPts val="2860"/>
                        </a:lnSpc>
                        <a:spcBef>
                          <a:spcPts val="630"/>
                        </a:spcBef>
                      </a:pP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ИАПФ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БРА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 </a:t>
                      </a:r>
                      <a:r>
                        <a:rPr dirty="0" sz="2500" spc="-114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(возможно  </a:t>
                      </a: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петлевой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диуретик)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2500" spc="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</a:t>
                      </a:r>
                      <a:endParaRPr sz="2500">
                        <a:latin typeface="Carlito"/>
                        <a:cs typeface="Carlito"/>
                      </a:endParaRPr>
                    </a:p>
                  </a:txBody>
                  <a:tcPr marL="0" marR="0" marB="0" marT="800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27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5567">
                <a:tc gridSpan="2">
                  <a:txBody>
                    <a:bodyPr/>
                    <a:lstStyle/>
                    <a:p>
                      <a:pPr algn="ctr" marL="433070" marR="419734" indent="13335">
                        <a:lnSpc>
                          <a:spcPts val="2860"/>
                        </a:lnSpc>
                        <a:spcBef>
                          <a:spcPts val="630"/>
                        </a:spcBef>
                      </a:pP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ИАПФ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БРА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spc="-3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 </a:t>
                      </a:r>
                      <a:r>
                        <a:rPr dirty="0" sz="2500" spc="-114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(возможно  </a:t>
                      </a:r>
                      <a:r>
                        <a:rPr dirty="0" sz="2500" spc="-5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петлевой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диуретик)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spc="-3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спиронолактон 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</a:t>
                      </a:r>
                      <a:r>
                        <a:rPr dirty="0" sz="2500" spc="-1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2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эплеренон</a:t>
                      </a:r>
                      <a:endParaRPr sz="2500">
                        <a:latin typeface="Carlito"/>
                        <a:cs typeface="Carlito"/>
                      </a:endParaRPr>
                    </a:p>
                  </a:txBody>
                  <a:tcPr marL="0" marR="0" marB="0" marT="800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9981420" y="8387959"/>
            <a:ext cx="116839" cy="62865"/>
          </a:xfrm>
          <a:custGeom>
            <a:avLst/>
            <a:gdLst/>
            <a:ahLst/>
            <a:cxnLst/>
            <a:rect l="l" t="t" r="r" b="b"/>
            <a:pathLst>
              <a:path w="116840" h="62865">
                <a:moveTo>
                  <a:pt x="116818" y="0"/>
                </a:moveTo>
                <a:lnTo>
                  <a:pt x="58409" y="62811"/>
                </a:lnTo>
                <a:lnTo>
                  <a:pt x="0" y="0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76839" y="6849054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311150" marR="235585" indent="-5715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двух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таблетках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93206" y="8838254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2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964365" y="6932953"/>
            <a:ext cx="2838450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420"/>
              </a:spcBef>
            </a:pPr>
            <a:r>
              <a:rPr dirty="0" sz="2500" spc="-5" b="1">
                <a:solidFill>
                  <a:srgbClr val="4C4C4C"/>
                </a:solidFill>
                <a:latin typeface="Carlito"/>
                <a:cs typeface="Carlito"/>
              </a:rPr>
              <a:t>Стартовая</a:t>
            </a:r>
            <a:r>
              <a:rPr dirty="0" sz="2500" spc="-2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терапия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46069" y="708850"/>
            <a:ext cx="64833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50"/>
              <a:t>37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1740685"/>
            <a:ext cx="13270865" cy="2688590"/>
          </a:xfrm>
          <a:prstGeom prst="rect">
            <a:avLst/>
          </a:prstGeom>
        </p:spPr>
        <p:txBody>
          <a:bodyPr wrap="square" lIns="0" tIns="35179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2770"/>
              </a:spcBef>
            </a:pP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Стратегия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лекарственной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терапии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сочетании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dirty="0" sz="4100" spc="-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ФП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dirty="0" sz="2850" spc="-320">
                <a:latin typeface="Arial"/>
                <a:cs typeface="Arial"/>
              </a:rPr>
              <a:t>ЦЕЛЬ: </a:t>
            </a:r>
            <a:r>
              <a:rPr dirty="0" sz="2850" spc="-220">
                <a:latin typeface="Arial"/>
                <a:cs typeface="Arial"/>
              </a:rPr>
              <a:t>целевой </a:t>
            </a:r>
            <a:r>
              <a:rPr dirty="0" sz="2850" spc="-190">
                <a:latin typeface="Arial"/>
                <a:cs typeface="Arial"/>
              </a:rPr>
              <a:t>уровень </a:t>
            </a:r>
            <a:r>
              <a:rPr dirty="0" sz="2850" spc="-240">
                <a:latin typeface="Arial"/>
                <a:cs typeface="Arial"/>
              </a:rPr>
              <a:t>САД 120-130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250">
                <a:latin typeface="Arial"/>
                <a:cs typeface="Arial"/>
              </a:rPr>
              <a:t>моложе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</a:t>
            </a:r>
            <a:r>
              <a:rPr dirty="0" sz="2850" spc="-50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355">
                <a:latin typeface="Arial"/>
                <a:cs typeface="Arial"/>
              </a:rPr>
              <a:t>ХБП.</a:t>
            </a:r>
            <a:endParaRPr sz="2850">
              <a:latin typeface="Arial"/>
              <a:cs typeface="Arial"/>
            </a:endParaRPr>
          </a:p>
          <a:p>
            <a:pPr marL="12700" marR="83185">
              <a:lnSpc>
                <a:spcPct val="117900"/>
              </a:lnSpc>
            </a:pPr>
            <a:r>
              <a:rPr dirty="0" sz="2850" spc="-290">
                <a:latin typeface="Arial"/>
                <a:cs typeface="Arial"/>
              </a:rPr>
              <a:t>В </a:t>
            </a:r>
            <a:r>
              <a:rPr dirty="0" sz="2850" spc="-204">
                <a:latin typeface="Arial"/>
                <a:cs typeface="Arial"/>
              </a:rPr>
              <a:t>возрасте </a:t>
            </a:r>
            <a:r>
              <a:rPr dirty="0" sz="2850" spc="-165">
                <a:latin typeface="Arial"/>
                <a:cs typeface="Arial"/>
              </a:rPr>
              <a:t>65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350">
                <a:latin typeface="Arial"/>
                <a:cs typeface="Arial"/>
              </a:rPr>
              <a:t>ХБП </a:t>
            </a:r>
            <a:r>
              <a:rPr dirty="0" sz="2850" spc="-220">
                <a:latin typeface="Arial"/>
                <a:cs typeface="Arial"/>
              </a:rPr>
              <a:t>целевой </a:t>
            </a:r>
            <a:r>
              <a:rPr dirty="0" sz="2850" spc="-190">
                <a:latin typeface="Arial"/>
                <a:cs typeface="Arial"/>
              </a:rPr>
              <a:t>уровень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260">
                <a:latin typeface="Arial"/>
                <a:cs typeface="Arial"/>
              </a:rPr>
              <a:t>130-139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 </a:t>
            </a:r>
            <a:r>
              <a:rPr dirty="0" sz="2850" spc="-220">
                <a:latin typeface="Arial"/>
                <a:cs typeface="Arial"/>
              </a:rPr>
              <a:t>Каждый </a:t>
            </a:r>
            <a:r>
              <a:rPr dirty="0" sz="2850" spc="-210">
                <a:latin typeface="Arial"/>
                <a:cs typeface="Arial"/>
              </a:rPr>
              <a:t>шаг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75">
                <a:latin typeface="Arial"/>
                <a:cs typeface="Arial"/>
              </a:rPr>
              <a:t>2-4 </a:t>
            </a:r>
            <a:r>
              <a:rPr dirty="0" sz="2850" spc="-235">
                <a:latin typeface="Arial"/>
                <a:cs typeface="Arial"/>
              </a:rPr>
              <a:t>недели, </a:t>
            </a:r>
            <a:r>
              <a:rPr dirty="0" sz="2850" spc="-195">
                <a:latin typeface="Arial"/>
                <a:cs typeface="Arial"/>
              </a:rPr>
              <a:t>достижение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0">
                <a:latin typeface="Arial"/>
                <a:cs typeface="Arial"/>
              </a:rPr>
              <a:t>за </a:t>
            </a:r>
            <a:r>
              <a:rPr dirty="0" sz="2850" spc="-190">
                <a:latin typeface="Arial"/>
                <a:cs typeface="Arial"/>
              </a:rPr>
              <a:t>3</a:t>
            </a:r>
            <a:r>
              <a:rPr dirty="0" sz="2850" spc="3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месяца</a:t>
            </a:r>
            <a:endParaRPr sz="28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81420" y="6903742"/>
            <a:ext cx="116839" cy="62865"/>
          </a:xfrm>
          <a:custGeom>
            <a:avLst/>
            <a:gdLst/>
            <a:ahLst/>
            <a:cxnLst/>
            <a:rect l="l" t="t" r="r" b="b"/>
            <a:pathLst>
              <a:path w="116840" h="62865">
                <a:moveTo>
                  <a:pt x="116818" y="0"/>
                </a:moveTo>
                <a:lnTo>
                  <a:pt x="58409" y="62811"/>
                </a:lnTo>
                <a:lnTo>
                  <a:pt x="0" y="0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780052" y="5274808"/>
          <a:ext cx="6523355" cy="6277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3740"/>
                <a:gridCol w="3250565"/>
              </a:tblGrid>
              <a:tr h="882868">
                <a:tc gridSpan="2">
                  <a:txBody>
                    <a:bodyPr/>
                    <a:lstStyle/>
                    <a:p>
                      <a:pPr marL="586740" marR="563880" indent="1083310">
                        <a:lnSpc>
                          <a:spcPts val="2860"/>
                        </a:lnSpc>
                        <a:spcBef>
                          <a:spcPts val="630"/>
                        </a:spcBef>
                      </a:pP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ИАПФ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БРА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 недигидропиридиновый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</a:t>
                      </a:r>
                      <a:r>
                        <a:rPr dirty="0" sz="2500" spc="19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</a:t>
                      </a:r>
                      <a:endParaRPr sz="2500">
                        <a:latin typeface="Carlito"/>
                        <a:cs typeface="Carlito"/>
                      </a:endParaRPr>
                    </a:p>
                  </a:txBody>
                  <a:tcPr marL="0" marR="0" marB="0" marT="800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273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08267">
                <a:tc gridSpan="2">
                  <a:txBody>
                    <a:bodyPr/>
                    <a:lstStyle/>
                    <a:p>
                      <a:pPr algn="ctr" marL="27940">
                        <a:lnSpc>
                          <a:spcPts val="2930"/>
                        </a:lnSpc>
                        <a:spcBef>
                          <a:spcPts val="420"/>
                        </a:spcBef>
                      </a:pP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ИАПФ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БРА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</a:t>
                      </a:r>
                      <a:r>
                        <a:rPr dirty="0" sz="2500" spc="2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</a:t>
                      </a:r>
                      <a:endParaRPr sz="2500">
                        <a:latin typeface="Carlito"/>
                        <a:cs typeface="Carlito"/>
                      </a:endParaRPr>
                    </a:p>
                    <a:p>
                      <a:pPr algn="ctr" marL="620395" marR="607695">
                        <a:lnSpc>
                          <a:spcPts val="2860"/>
                        </a:lnSpc>
                        <a:spcBef>
                          <a:spcPts val="140"/>
                        </a:spcBef>
                      </a:pPr>
                      <a:r>
                        <a:rPr dirty="0" sz="2500" spc="-8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дигидропиридиновый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 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</a:t>
                      </a:r>
                      <a:endParaRPr sz="250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ts val="2780"/>
                        </a:lnSpc>
                      </a:pP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spc="-8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дигидропиридиновый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 +</a:t>
                      </a:r>
                      <a:r>
                        <a:rPr dirty="0" sz="2500" spc="21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</a:t>
                      </a:r>
                      <a:endParaRPr sz="2500">
                        <a:latin typeface="Carlito"/>
                        <a:cs typeface="Carlito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2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26240">
                <a:tc gridSpan="2">
                  <a:txBody>
                    <a:bodyPr/>
                    <a:lstStyle/>
                    <a:p>
                      <a:pPr algn="ctr" marL="673100" marR="655955" indent="-7620">
                        <a:lnSpc>
                          <a:spcPts val="2860"/>
                        </a:lnSpc>
                        <a:spcBef>
                          <a:spcPts val="1245"/>
                        </a:spcBef>
                      </a:pPr>
                      <a:r>
                        <a:rPr dirty="0" sz="2500" spc="-4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ИАПФ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БРА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 </a:t>
                      </a:r>
                      <a:r>
                        <a:rPr dirty="0" sz="2500" spc="-8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дигидропиридиновый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 +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 </a:t>
                      </a:r>
                      <a:r>
                        <a:rPr dirty="0" sz="2500" spc="-3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спиронолактон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 </a:t>
                      </a:r>
                      <a:r>
                        <a:rPr dirty="0" sz="2500" spc="-2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эплеренон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</a:t>
                      </a:r>
                      <a:r>
                        <a:rPr dirty="0" sz="2500" spc="114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ББ</a:t>
                      </a:r>
                      <a:endParaRPr sz="2500">
                        <a:latin typeface="Carlito"/>
                        <a:cs typeface="Carlito"/>
                      </a:endParaRPr>
                    </a:p>
                    <a:p>
                      <a:pPr algn="ctr" marL="9525">
                        <a:lnSpc>
                          <a:spcPts val="2705"/>
                        </a:lnSpc>
                      </a:pP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 </a:t>
                      </a:r>
                      <a:r>
                        <a:rPr dirty="0" sz="2500" spc="-8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дигидропиридиновый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АК + </a:t>
                      </a:r>
                      <a:r>
                        <a:rPr dirty="0" sz="2500" spc="-6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диуретик</a:t>
                      </a:r>
                      <a:r>
                        <a:rPr dirty="0" sz="2500" spc="30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8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+</a:t>
                      </a:r>
                      <a:endParaRPr sz="250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ts val="2930"/>
                        </a:lnSpc>
                      </a:pPr>
                      <a:r>
                        <a:rPr dirty="0" sz="2500" spc="-3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спиронолактон </a:t>
                      </a:r>
                      <a:r>
                        <a:rPr dirty="0" sz="2500" spc="-75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или</a:t>
                      </a:r>
                      <a:r>
                        <a:rPr dirty="0" sz="2500" spc="2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500" spc="-20" b="1">
                          <a:solidFill>
                            <a:srgbClr val="4C4C4C"/>
                          </a:solidFill>
                          <a:latin typeface="Carlito"/>
                          <a:cs typeface="Carlito"/>
                        </a:rPr>
                        <a:t>эплеренон</a:t>
                      </a:r>
                      <a:endParaRPr sz="2500">
                        <a:latin typeface="Carlito"/>
                        <a:cs typeface="Carlito"/>
                      </a:endParaRPr>
                    </a:p>
                  </a:txBody>
                  <a:tcPr marL="0" marR="0" marB="0" marT="158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3D2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9981420" y="9332090"/>
            <a:ext cx="116839" cy="62865"/>
          </a:xfrm>
          <a:custGeom>
            <a:avLst/>
            <a:gdLst/>
            <a:ahLst/>
            <a:cxnLst/>
            <a:rect l="l" t="t" r="r" b="b"/>
            <a:pathLst>
              <a:path w="116840" h="62865">
                <a:moveTo>
                  <a:pt x="116818" y="0"/>
                </a:moveTo>
                <a:lnTo>
                  <a:pt x="58409" y="62811"/>
                </a:lnTo>
                <a:lnTo>
                  <a:pt x="0" y="0"/>
                </a:lnTo>
              </a:path>
            </a:pathLst>
          </a:custGeom>
          <a:ln w="251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76839" y="5364873"/>
            <a:ext cx="2073275" cy="715645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311150" marR="235585" indent="-57150">
              <a:lnSpc>
                <a:spcPct val="101699"/>
              </a:lnSpc>
              <a:spcBef>
                <a:spcPts val="650"/>
              </a:spcBef>
            </a:pP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55">
                <a:solidFill>
                  <a:srgbClr val="4C4C4C"/>
                </a:solidFill>
                <a:latin typeface="Arial"/>
                <a:cs typeface="Arial"/>
              </a:rPr>
              <a:t>р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55">
                <a:solidFill>
                  <a:srgbClr val="4C4C4C"/>
                </a:solidFill>
                <a:latin typeface="Arial"/>
                <a:cs typeface="Arial"/>
              </a:rPr>
              <a:t>д</a:t>
            </a:r>
            <a:r>
              <a:rPr dirty="0" sz="1700" spc="-50">
                <a:solidFill>
                  <a:srgbClr val="4C4C4C"/>
                </a:solidFill>
                <a:latin typeface="Arial"/>
                <a:cs typeface="Arial"/>
              </a:rPr>
              <a:t>п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о</a:t>
            </a:r>
            <a:r>
              <a:rPr dirty="0" sz="1700" spc="-75">
                <a:solidFill>
                  <a:srgbClr val="4C4C4C"/>
                </a:solidFill>
                <a:latin typeface="Arial"/>
                <a:cs typeface="Arial"/>
              </a:rPr>
              <a:t>ч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14">
                <a:solidFill>
                  <a:srgbClr val="4C4C4C"/>
                </a:solidFill>
                <a:latin typeface="Arial"/>
                <a:cs typeface="Arial"/>
              </a:rPr>
              <a:t>и</a:t>
            </a:r>
            <a:r>
              <a:rPr dirty="0" sz="1700" spc="-105">
                <a:solidFill>
                  <a:srgbClr val="4C4C4C"/>
                </a:solidFill>
                <a:latin typeface="Arial"/>
                <a:cs typeface="Arial"/>
              </a:rPr>
              <a:t>т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е</a:t>
            </a:r>
            <a:r>
              <a:rPr dirty="0" sz="1700" spc="-180">
                <a:solidFill>
                  <a:srgbClr val="4C4C4C"/>
                </a:solidFill>
                <a:latin typeface="Arial"/>
                <a:cs typeface="Arial"/>
              </a:rPr>
              <a:t>л</a:t>
            </a:r>
            <a:r>
              <a:rPr dirty="0" sz="1700" spc="-165">
                <a:solidFill>
                  <a:srgbClr val="4C4C4C"/>
                </a:solidFill>
                <a:latin typeface="Arial"/>
                <a:cs typeface="Arial"/>
              </a:rPr>
              <a:t>ь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н</a:t>
            </a:r>
            <a:r>
              <a:rPr dirty="0" sz="1700" spc="-70">
                <a:solidFill>
                  <a:srgbClr val="4C4C4C"/>
                </a:solidFill>
                <a:latin typeface="Arial"/>
                <a:cs typeface="Arial"/>
              </a:rPr>
              <a:t>о  </a:t>
            </a:r>
            <a:r>
              <a:rPr dirty="0" sz="1700" spc="-130">
                <a:solidFill>
                  <a:srgbClr val="4C4C4C"/>
                </a:solidFill>
                <a:latin typeface="Arial"/>
                <a:cs typeface="Arial"/>
              </a:rPr>
              <a:t>в </a:t>
            </a:r>
            <a:r>
              <a:rPr dirty="0" sz="1700" spc="-125">
                <a:solidFill>
                  <a:srgbClr val="4C4C4C"/>
                </a:solidFill>
                <a:latin typeface="Arial"/>
                <a:cs typeface="Arial"/>
              </a:rPr>
              <a:t>двух</a:t>
            </a:r>
            <a:r>
              <a:rPr dirty="0" sz="1700" spc="-10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dirty="0" sz="1700" spc="-135">
                <a:solidFill>
                  <a:srgbClr val="4C4C4C"/>
                </a:solidFill>
                <a:latin typeface="Arial"/>
                <a:cs typeface="Arial"/>
              </a:rPr>
              <a:t>таблетках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93206" y="7354049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-10" b="1">
                <a:solidFill>
                  <a:srgbClr val="4C4C4C"/>
                </a:solidFill>
                <a:latin typeface="Carlito"/>
                <a:cs typeface="Carlito"/>
              </a:rPr>
              <a:t>2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593206" y="9963759"/>
            <a:ext cx="1209675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420"/>
              </a:spcBef>
            </a:pP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ШАГ </a:t>
            </a:r>
            <a:r>
              <a:rPr dirty="0" sz="2500" spc="5" b="1">
                <a:solidFill>
                  <a:srgbClr val="4C4C4C"/>
                </a:solidFill>
                <a:latin typeface="Carlito"/>
                <a:cs typeface="Carlito"/>
              </a:rPr>
              <a:t>3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64365" y="5448773"/>
            <a:ext cx="2838450" cy="520700"/>
          </a:xfrm>
          <a:prstGeom prst="rect">
            <a:avLst/>
          </a:prstGeom>
          <a:solidFill>
            <a:srgbClr val="FEEDA5"/>
          </a:solidFill>
          <a:ln w="12598">
            <a:solidFill>
              <a:srgbClr val="000000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420"/>
              </a:spcBef>
            </a:pPr>
            <a:r>
              <a:rPr dirty="0" sz="2500" spc="-5" b="1">
                <a:solidFill>
                  <a:srgbClr val="4C4C4C"/>
                </a:solidFill>
                <a:latin typeface="Carlito"/>
                <a:cs typeface="Carlito"/>
              </a:rPr>
              <a:t>Стартовая</a:t>
            </a:r>
            <a:r>
              <a:rPr dirty="0" sz="2500" spc="-20" b="1">
                <a:solidFill>
                  <a:srgbClr val="4C4C4C"/>
                </a:solidFill>
                <a:latin typeface="Carlito"/>
                <a:cs typeface="Carlito"/>
              </a:rPr>
              <a:t> </a:t>
            </a:r>
            <a:r>
              <a:rPr dirty="0" sz="2500" spc="-35" b="1">
                <a:solidFill>
                  <a:srgbClr val="4C4C4C"/>
                </a:solidFill>
                <a:latin typeface="Carlito"/>
                <a:cs typeface="Carlito"/>
              </a:rPr>
              <a:t>терапия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2892" y="708850"/>
            <a:ext cx="72707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40"/>
              <a:t>38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97165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Противопоказания </a:t>
            </a:r>
            <a:r>
              <a:rPr dirty="0" sz="4100" spc="-95" b="1">
                <a:solidFill>
                  <a:srgbClr val="333333"/>
                </a:solidFill>
                <a:latin typeface="Arial"/>
                <a:cs typeface="Arial"/>
              </a:rPr>
              <a:t>к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назначению </a:t>
            </a:r>
            <a:r>
              <a:rPr dirty="0" sz="4100" spc="-434" b="1">
                <a:solidFill>
                  <a:srgbClr val="333333"/>
                </a:solidFill>
                <a:latin typeface="Arial"/>
                <a:cs typeface="Arial"/>
              </a:rPr>
              <a:t>отдельных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классов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4938" y="3627287"/>
          <a:ext cx="17552035" cy="8986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0185"/>
                <a:gridCol w="7171690"/>
                <a:gridCol w="6346190"/>
              </a:tblGrid>
              <a:tr h="50005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85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Препараты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44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Противопоказания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000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Абсолютные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Относительные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</a:tr>
              <a:tr h="2305211">
                <a:tc>
                  <a:txBody>
                    <a:bodyPr/>
                    <a:lstStyle/>
                    <a:p>
                      <a:pPr marL="121920" marR="320040">
                        <a:lnSpc>
                          <a:spcPts val="3270"/>
                        </a:lnSpc>
                        <a:spcBef>
                          <a:spcPts val="935"/>
                        </a:spcBef>
                      </a:pPr>
                      <a:r>
                        <a:rPr dirty="0" sz="2850" spc="-160">
                          <a:latin typeface="Arial"/>
                          <a:cs typeface="Arial"/>
                        </a:rPr>
                        <a:t>Диуретики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(тиазидовые/ 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тиазидоподобные,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например,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хлорталидон 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индапамид)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Подагра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ts val="3345"/>
                        </a:lnSpc>
                        <a:spcBef>
                          <a:spcPts val="70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Метаболический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синдром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26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Нарушение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толерантности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глюкозе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26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Беременность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26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Гиперкальциемия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34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9">
                          <a:latin typeface="Arial"/>
                          <a:cs typeface="Arial"/>
                        </a:rPr>
                        <a:t>Гипокалиемия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89053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Бета-адреноблокаторы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ts val="3345"/>
                        </a:lnSpc>
                        <a:spcBef>
                          <a:spcPts val="70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Бронхиальная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астма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123189" indent="-463550">
                        <a:lnSpc>
                          <a:spcPts val="3270"/>
                        </a:lnSpc>
                        <a:spcBef>
                          <a:spcPts val="16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  <a:tab pos="3195320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Синоатриальная	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атриовентрикулярная 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блокада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2–3-й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степеней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17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Брадикардия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(ЧСС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&lt;60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минуту)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ts val="3345"/>
                        </a:lnSpc>
                        <a:spcBef>
                          <a:spcPts val="70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Метаболический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синдром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26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Нарушение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толерантности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28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глюкозе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488950" indent="-463550">
                        <a:lnSpc>
                          <a:spcPts val="3270"/>
                        </a:lnSpc>
                        <a:spcBef>
                          <a:spcPts val="16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Спортсмены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физически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активные 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лица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890530">
                <a:tc>
                  <a:txBody>
                    <a:bodyPr/>
                    <a:lstStyle/>
                    <a:p>
                      <a:pPr marL="200025" marR="748030" indent="-78740">
                        <a:lnSpc>
                          <a:spcPts val="3270"/>
                        </a:lnSpc>
                        <a:spcBef>
                          <a:spcPts val="93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Антагонисты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кальция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(дигидропиридины)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ts val="3345"/>
                        </a:lnSpc>
                        <a:spcBef>
                          <a:spcPts val="70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Тахиаритмии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84835" marR="1591310" indent="-463550">
                        <a:lnSpc>
                          <a:spcPts val="3270"/>
                        </a:lnSpc>
                        <a:spcBef>
                          <a:spcPts val="16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Сердечная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недостаточность 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(с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низкой 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ФВ,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ФК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III—IV)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17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Существующие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выраженные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отеки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65">
                          <a:latin typeface="Arial"/>
                          <a:cs typeface="Arial"/>
                        </a:rPr>
                        <a:t>н/к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890528">
                <a:tc>
                  <a:txBody>
                    <a:bodyPr/>
                    <a:lstStyle/>
                    <a:p>
                      <a:pPr marL="121920" marR="426084">
                        <a:lnSpc>
                          <a:spcPts val="3270"/>
                        </a:lnSpc>
                        <a:spcBef>
                          <a:spcPts val="935"/>
                        </a:spcBef>
                      </a:pPr>
                      <a:r>
                        <a:rPr dirty="0" sz="2850" spc="-195">
                          <a:latin typeface="Arial"/>
                          <a:cs typeface="Arial"/>
                        </a:rPr>
                        <a:t>Антагонисты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кальция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(верапамил,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дилтиазем)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84835" marR="224154" indent="-463550">
                        <a:lnSpc>
                          <a:spcPts val="3270"/>
                        </a:lnSpc>
                        <a:spcBef>
                          <a:spcPts val="93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Синоатриальная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атриовентрикулярная 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блокада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высокой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100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Выраженная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дисфункция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ЛЖ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(ФВ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ЛЖ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&lt;40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530">
                          <a:latin typeface="Arial"/>
                          <a:cs typeface="Arial"/>
                        </a:rPr>
                        <a:t>%)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ts val="3345"/>
                        </a:lnSpc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Брадикардия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(ЧСС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&lt;60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минуту)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Запоры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1795" y="708850"/>
            <a:ext cx="71437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90"/>
              <a:t>39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97165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Противопоказания </a:t>
            </a:r>
            <a:r>
              <a:rPr dirty="0" sz="4100" spc="-95" b="1">
                <a:solidFill>
                  <a:srgbClr val="333333"/>
                </a:solidFill>
                <a:latin typeface="Arial"/>
                <a:cs typeface="Arial"/>
              </a:rPr>
              <a:t>к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назначению </a:t>
            </a:r>
            <a:r>
              <a:rPr dirty="0" sz="4100" spc="-434" b="1">
                <a:solidFill>
                  <a:srgbClr val="333333"/>
                </a:solidFill>
                <a:latin typeface="Arial"/>
                <a:cs typeface="Arial"/>
              </a:rPr>
              <a:t>отдельных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классов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62923" y="7554694"/>
          <a:ext cx="17575530" cy="5059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96155"/>
                <a:gridCol w="7708265"/>
                <a:gridCol w="5057139"/>
              </a:tblGrid>
              <a:tr h="50005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850" spc="-3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Препараты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44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Противопоказания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0005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Абсолютные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85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Относительные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B="0" marT="158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AFC5BE"/>
                    </a:solidFill>
                  </a:tcPr>
                </a:tc>
              </a:tr>
              <a:tr h="2280818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5">
                          <a:latin typeface="Arial"/>
                          <a:cs typeface="Arial"/>
                        </a:rPr>
                        <a:t>Ингибиторы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АПФ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108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Беременность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65">
                          <a:latin typeface="Arial"/>
                          <a:cs typeface="Arial"/>
                        </a:rPr>
                        <a:t>Ангионевротический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отек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анамнезе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Гиперкалиемия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(уровень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калия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&gt;5,5</a:t>
                      </a:r>
                      <a:r>
                        <a:rPr dirty="0" sz="28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ммоль/л)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0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75">
                          <a:latin typeface="Arial"/>
                          <a:cs typeface="Arial"/>
                        </a:rPr>
                        <a:t>Двусторонний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стеноз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почечных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99441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75">
                          <a:latin typeface="Arial"/>
                          <a:cs typeface="Arial"/>
                        </a:rPr>
                        <a:t>Женщины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детородного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возраста,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получающие 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адекватную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контрацепцию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768563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70">
                          <a:latin typeface="Arial"/>
                          <a:cs typeface="Arial"/>
                        </a:rPr>
                        <a:t>БРА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108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Беременность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Гиперкалиемия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(уровень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калия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&gt;5,5</a:t>
                      </a:r>
                      <a:r>
                        <a:rPr dirty="0" sz="28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ммоль/л)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566420" indent="-445134">
                        <a:lnSpc>
                          <a:spcPct val="100000"/>
                        </a:lnSpc>
                        <a:spcBef>
                          <a:spcPts val="615"/>
                        </a:spcBef>
                        <a:buClr>
                          <a:srgbClr val="608B7E"/>
                        </a:buClr>
                        <a:buChar char="→"/>
                        <a:tabLst>
                          <a:tab pos="567055" algn="l"/>
                        </a:tabLst>
                      </a:pPr>
                      <a:r>
                        <a:rPr dirty="0" sz="2850" spc="-175">
                          <a:latin typeface="Arial"/>
                          <a:cs typeface="Arial"/>
                        </a:rPr>
                        <a:t>Двусторонний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стеноз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почечных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артерий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99441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75">
                          <a:latin typeface="Arial"/>
                          <a:cs typeface="Arial"/>
                        </a:rPr>
                        <a:t>Женщины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детородного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возраста,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получающие 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адекватную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контрацепцию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6943070">
              <a:lnSpc>
                <a:spcPct val="100000"/>
              </a:lnSpc>
              <a:spcBef>
                <a:spcPts val="135"/>
              </a:spcBef>
            </a:pPr>
            <a:r>
              <a:rPr dirty="0" spc="-790"/>
              <a:t>4</a:t>
            </a:r>
            <a:r>
              <a:rPr dirty="0" spc="-295"/>
              <a:t>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186817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1-й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</a:t>
            </a:r>
            <a:r>
              <a:rPr dirty="0" sz="4100" spc="-6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575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10112553"/>
            <a:ext cx="14264640" cy="239204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Регулярность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 посещений</a:t>
            </a:r>
            <a:endParaRPr sz="2850">
              <a:latin typeface="Arial"/>
              <a:cs typeface="Arial"/>
            </a:endParaRPr>
          </a:p>
          <a:p>
            <a:pPr marL="475615" marR="1140460" indent="-46355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Font typeface="Arial"/>
              <a:buChar char="→"/>
              <a:tabLst>
                <a:tab pos="535305" algn="l"/>
                <a:tab pos="535940" algn="l"/>
              </a:tabLst>
            </a:pPr>
            <a:r>
              <a:rPr dirty="0"/>
              <a:t>	</a:t>
            </a:r>
            <a:r>
              <a:rPr dirty="0" sz="2850" spc="-26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менее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контроле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75">
                <a:latin typeface="Arial"/>
                <a:cs typeface="Arial"/>
              </a:rPr>
              <a:t>уровне </a:t>
            </a:r>
            <a:r>
              <a:rPr dirty="0" sz="2850" spc="-254">
                <a:latin typeface="Arial"/>
                <a:cs typeface="Arial"/>
              </a:rPr>
              <a:t>целевых </a:t>
            </a:r>
            <a:r>
              <a:rPr dirty="0" sz="2850" spc="-204">
                <a:latin typeface="Arial"/>
                <a:cs typeface="Arial"/>
              </a:rPr>
              <a:t>значений. </a:t>
            </a:r>
            <a:r>
              <a:rPr dirty="0" sz="2850" spc="-180">
                <a:latin typeface="Arial"/>
                <a:cs typeface="Arial"/>
              </a:rPr>
              <a:t>При </a:t>
            </a:r>
            <a:r>
              <a:rPr dirty="0" sz="2850" spc="-215">
                <a:latin typeface="Arial"/>
                <a:cs typeface="Arial"/>
              </a:rPr>
              <a:t>стабильном  </a:t>
            </a:r>
            <a:r>
              <a:rPr dirty="0" sz="2850" spc="-185">
                <a:latin typeface="Arial"/>
                <a:cs typeface="Arial"/>
              </a:rPr>
              <a:t>течении </a:t>
            </a:r>
            <a:r>
              <a:rPr dirty="0" sz="2850" spc="-210">
                <a:latin typeface="Arial"/>
                <a:cs typeface="Arial"/>
              </a:rPr>
              <a:t>возможно </a:t>
            </a:r>
            <a:r>
              <a:rPr dirty="0" sz="2850" spc="-229">
                <a:latin typeface="Arial"/>
                <a:cs typeface="Arial"/>
              </a:rPr>
              <a:t>наблюдение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4">
                <a:latin typeface="Arial"/>
                <a:cs typeface="Arial"/>
              </a:rPr>
              <a:t>отделении/кабинете </a:t>
            </a:r>
            <a:r>
              <a:rPr dirty="0" sz="2850" spc="-175">
                <a:latin typeface="Arial"/>
                <a:cs typeface="Arial"/>
              </a:rPr>
              <a:t>медицинской</a:t>
            </a:r>
            <a:r>
              <a:rPr dirty="0" sz="2850" spc="25">
                <a:latin typeface="Arial"/>
                <a:cs typeface="Arial"/>
              </a:rPr>
              <a:t> </a:t>
            </a:r>
            <a:r>
              <a:rPr dirty="0" sz="2850" spc="-170">
                <a:latin typeface="Arial"/>
                <a:cs typeface="Arial"/>
              </a:rPr>
              <a:t>профилактики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рефрактерной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295">
                <a:latin typeface="Arial"/>
                <a:cs typeface="Arial"/>
              </a:rPr>
              <a:t>I—II </a:t>
            </a:r>
            <a:r>
              <a:rPr dirty="0" sz="2850" spc="-170">
                <a:latin typeface="Arial"/>
                <a:cs typeface="Arial"/>
              </a:rPr>
              <a:t>степени </a:t>
            </a:r>
            <a:r>
              <a:rPr dirty="0" sz="2850" spc="-185">
                <a:latin typeface="Arial"/>
                <a:cs typeface="Arial"/>
              </a:rPr>
              <a:t>пациент </a:t>
            </a:r>
            <a:r>
              <a:rPr dirty="0" sz="2850" spc="-240">
                <a:latin typeface="Arial"/>
                <a:cs typeface="Arial"/>
              </a:rPr>
              <a:t>наблюдается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врача-кардиолога;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75">
                <a:latin typeface="Arial"/>
                <a:cs typeface="Arial"/>
              </a:rPr>
              <a:t>отсутствии  </a:t>
            </a:r>
            <a:r>
              <a:rPr dirty="0" sz="2850" spc="-195">
                <a:latin typeface="Arial"/>
                <a:cs typeface="Arial"/>
              </a:rPr>
              <a:t>возможности </a:t>
            </a:r>
            <a:r>
              <a:rPr dirty="0" sz="2850" spc="-229">
                <a:latin typeface="Arial"/>
                <a:cs typeface="Arial"/>
              </a:rPr>
              <a:t>наблюдения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90">
                <a:latin typeface="Arial"/>
                <a:cs typeface="Arial"/>
              </a:rPr>
              <a:t>врача-кардиолога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85">
                <a:latin typeface="Arial"/>
                <a:cs typeface="Arial"/>
              </a:rPr>
              <a:t>врача-терапевта/участкового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врача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38885" y="708850"/>
            <a:ext cx="55499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420"/>
              <a:t>41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2076279"/>
            <a:ext cx="17092930" cy="104279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6830" marR="7214234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1-й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</a:t>
            </a:r>
            <a:r>
              <a:rPr dirty="0" sz="4100" spc="-6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</a:t>
            </a:r>
            <a:endParaRPr sz="4100">
              <a:latin typeface="Arial"/>
              <a:cs typeface="Arial"/>
            </a:endParaRPr>
          </a:p>
          <a:p>
            <a:pPr marL="36830">
              <a:lnSpc>
                <a:spcPts val="3850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-2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36830">
              <a:lnSpc>
                <a:spcPts val="4575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41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45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110489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0">
                <a:latin typeface="Arial"/>
                <a:cs typeface="Arial"/>
              </a:rPr>
              <a:t>Сбор </a:t>
            </a:r>
            <a:r>
              <a:rPr dirty="0" sz="2850" spc="-240">
                <a:latin typeface="Arial"/>
                <a:cs typeface="Arial"/>
              </a:rPr>
              <a:t>жалоб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40">
                <a:latin typeface="Arial"/>
                <a:cs typeface="Arial"/>
              </a:rPr>
              <a:t>анамнеза, </a:t>
            </a:r>
            <a:r>
              <a:rPr dirty="0" sz="2850" spc="-195">
                <a:latin typeface="Arial"/>
                <a:cs typeface="Arial"/>
              </a:rPr>
              <a:t>активный </a:t>
            </a:r>
            <a:r>
              <a:rPr dirty="0" sz="2850" spc="-135">
                <a:latin typeface="Arial"/>
                <a:cs typeface="Arial"/>
              </a:rPr>
              <a:t>опрос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0">
                <a:latin typeface="Arial"/>
                <a:cs typeface="Arial"/>
              </a:rPr>
              <a:t>наличие, </a:t>
            </a:r>
            <a:r>
              <a:rPr dirty="0" sz="2850" spc="-195">
                <a:latin typeface="Arial"/>
                <a:cs typeface="Arial"/>
              </a:rPr>
              <a:t>характер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выраженность </a:t>
            </a:r>
            <a:r>
              <a:rPr dirty="0" sz="2850" spc="-215">
                <a:latin typeface="Arial"/>
                <a:cs typeface="Arial"/>
              </a:rPr>
              <a:t>боли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65">
                <a:latin typeface="Arial"/>
                <a:cs typeface="Arial"/>
              </a:rPr>
              <a:t>грудной </a:t>
            </a:r>
            <a:r>
              <a:rPr dirty="0" sz="2850" spc="-185">
                <a:latin typeface="Arial"/>
                <a:cs typeface="Arial"/>
              </a:rPr>
              <a:t>клетке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одышки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0">
                <a:latin typeface="Arial"/>
                <a:cs typeface="Arial"/>
              </a:rPr>
              <a:t>физической </a:t>
            </a:r>
            <a:r>
              <a:rPr dirty="0" sz="2850" spc="-190">
                <a:latin typeface="Arial"/>
                <a:cs typeface="Arial"/>
              </a:rPr>
              <a:t>нагрузке, </a:t>
            </a:r>
            <a:r>
              <a:rPr dirty="0" sz="2850" spc="-195">
                <a:latin typeface="Arial"/>
                <a:cs typeface="Arial"/>
              </a:rPr>
              <a:t>эпизодов </a:t>
            </a:r>
            <a:r>
              <a:rPr dirty="0" sz="2850" spc="-180">
                <a:latin typeface="Arial"/>
                <a:cs typeface="Arial"/>
              </a:rPr>
              <a:t>кратковременной </a:t>
            </a:r>
            <a:r>
              <a:rPr dirty="0" sz="2850" spc="-190">
                <a:latin typeface="Arial"/>
                <a:cs typeface="Arial"/>
              </a:rPr>
              <a:t>слабости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90">
                <a:latin typeface="Arial"/>
                <a:cs typeface="Arial"/>
              </a:rPr>
              <a:t>конечностях, </a:t>
            </a:r>
            <a:r>
              <a:rPr dirty="0" sz="2850" spc="-200">
                <a:latin typeface="Arial"/>
                <a:cs typeface="Arial"/>
              </a:rPr>
              <a:t>онемения </a:t>
            </a:r>
            <a:r>
              <a:rPr dirty="0" sz="2850" spc="-210">
                <a:latin typeface="Arial"/>
                <a:cs typeface="Arial"/>
              </a:rPr>
              <a:t>половины </a:t>
            </a:r>
            <a:r>
              <a:rPr dirty="0" sz="2850" spc="-225">
                <a:latin typeface="Arial"/>
                <a:cs typeface="Arial"/>
              </a:rPr>
              <a:t>лица </a:t>
            </a:r>
            <a:r>
              <a:rPr dirty="0" sz="2850" spc="-190">
                <a:latin typeface="Arial"/>
                <a:cs typeface="Arial"/>
              </a:rPr>
              <a:t>или  </a:t>
            </a:r>
            <a:r>
              <a:rPr dirty="0" sz="2850" spc="-185">
                <a:latin typeface="Arial"/>
                <a:cs typeface="Arial"/>
              </a:rPr>
              <a:t>конечностей, </a:t>
            </a:r>
            <a:r>
              <a:rPr dirty="0" sz="2850" spc="-200">
                <a:latin typeface="Arial"/>
                <a:cs typeface="Arial"/>
              </a:rPr>
              <a:t>об </a:t>
            </a:r>
            <a:r>
              <a:rPr dirty="0" sz="2850" spc="-265">
                <a:latin typeface="Arial"/>
                <a:cs typeface="Arial"/>
              </a:rPr>
              <a:t>объеме</a:t>
            </a:r>
            <a:r>
              <a:rPr dirty="0" sz="2850" spc="-14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диуреза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190">
                <a:latin typeface="Arial"/>
                <a:cs typeface="Arial"/>
              </a:rPr>
              <a:t>приема антигипертензивных</a:t>
            </a:r>
            <a:r>
              <a:rPr dirty="0" sz="2850" spc="-8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препаратов</a:t>
            </a:r>
            <a:endParaRPr sz="2850">
              <a:latin typeface="Arial"/>
              <a:cs typeface="Arial"/>
            </a:endParaRPr>
          </a:p>
          <a:p>
            <a:pPr marL="457200" marR="10668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90">
                <a:latin typeface="Arial"/>
                <a:cs typeface="Arial"/>
              </a:rPr>
              <a:t>приема </a:t>
            </a:r>
            <a:r>
              <a:rPr dirty="0" sz="2850" spc="-175">
                <a:latin typeface="Arial"/>
                <a:cs typeface="Arial"/>
              </a:rPr>
              <a:t>гиполипидемических, </a:t>
            </a:r>
            <a:r>
              <a:rPr dirty="0" sz="2850" spc="-190">
                <a:latin typeface="Arial"/>
                <a:cs typeface="Arial"/>
              </a:rPr>
              <a:t>антиагрегантных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0">
                <a:latin typeface="Arial"/>
                <a:cs typeface="Arial"/>
              </a:rPr>
              <a:t>гипогликемических </a:t>
            </a:r>
            <a:r>
              <a:rPr dirty="0" sz="2850" spc="-195">
                <a:latin typeface="Arial"/>
                <a:cs typeface="Arial"/>
              </a:rPr>
              <a:t>препаратов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 </a:t>
            </a:r>
            <a:r>
              <a:rPr dirty="0" sz="2850" spc="-180">
                <a:latin typeface="Arial"/>
                <a:cs typeface="Arial"/>
              </a:rPr>
              <a:t>показаний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65">
                <a:latin typeface="Arial"/>
                <a:cs typeface="Arial"/>
              </a:rPr>
              <a:t>Опрос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краткое </a:t>
            </a:r>
            <a:r>
              <a:rPr dirty="0" sz="2850" spc="-204">
                <a:latin typeface="Arial"/>
                <a:cs typeface="Arial"/>
              </a:rPr>
              <a:t>консультирование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поводу </a:t>
            </a:r>
            <a:r>
              <a:rPr dirty="0" sz="2850" spc="-170">
                <a:latin typeface="Arial"/>
                <a:cs typeface="Arial"/>
              </a:rPr>
              <a:t>курения,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204">
                <a:latin typeface="Arial"/>
                <a:cs typeface="Arial"/>
              </a:rPr>
              <a:t>питания, </a:t>
            </a:r>
            <a:r>
              <a:rPr dirty="0" sz="2850" spc="-180">
                <a:latin typeface="Arial"/>
                <a:cs typeface="Arial"/>
              </a:rPr>
              <a:t>физической </a:t>
            </a:r>
            <a:r>
              <a:rPr dirty="0" sz="2850" spc="-170">
                <a:latin typeface="Arial"/>
                <a:cs typeface="Arial"/>
              </a:rPr>
              <a:t>активности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измерение 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200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235">
                <a:latin typeface="Arial"/>
                <a:cs typeface="Arial"/>
              </a:rPr>
              <a:t>данных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225">
                <a:latin typeface="Arial"/>
                <a:cs typeface="Arial"/>
              </a:rPr>
              <a:t>ДМАД</a:t>
            </a:r>
            <a:endParaRPr sz="2850">
              <a:latin typeface="Arial"/>
              <a:cs typeface="Arial"/>
            </a:endParaRPr>
          </a:p>
          <a:p>
            <a:pPr marL="457200" marR="569595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180">
                <a:latin typeface="Arial"/>
                <a:cs typeface="Arial"/>
              </a:rPr>
              <a:t>осмотр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объективное </a:t>
            </a:r>
            <a:r>
              <a:rPr dirty="0" sz="2850" spc="-225">
                <a:latin typeface="Arial"/>
                <a:cs typeface="Arial"/>
              </a:rPr>
              <a:t>обследование, </a:t>
            </a:r>
            <a:r>
              <a:rPr dirty="0" sz="2850" spc="-210">
                <a:latin typeface="Arial"/>
                <a:cs typeface="Arial"/>
              </a:rPr>
              <a:t>включая </a:t>
            </a:r>
            <a:r>
              <a:rPr dirty="0" sz="2850" spc="-215">
                <a:latin typeface="Arial"/>
                <a:cs typeface="Arial"/>
              </a:rPr>
              <a:t>пальпацию </a:t>
            </a:r>
            <a:r>
              <a:rPr dirty="0" sz="2850" spc="-170">
                <a:latin typeface="Arial"/>
                <a:cs typeface="Arial"/>
              </a:rPr>
              <a:t>периферических </a:t>
            </a:r>
            <a:r>
              <a:rPr dirty="0" sz="2850" spc="-190">
                <a:latin typeface="Arial"/>
                <a:cs typeface="Arial"/>
              </a:rPr>
              <a:t>сосудов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аускультацию  </a:t>
            </a:r>
            <a:r>
              <a:rPr dirty="0" sz="2850" spc="-200">
                <a:latin typeface="Arial"/>
                <a:cs typeface="Arial"/>
              </a:rPr>
              <a:t>подключичных, сонных, </a:t>
            </a:r>
            <a:r>
              <a:rPr dirty="0" sz="2850" spc="-195">
                <a:latin typeface="Arial"/>
                <a:cs typeface="Arial"/>
              </a:rPr>
              <a:t>почечных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бедренных </a:t>
            </a:r>
            <a:r>
              <a:rPr dirty="0" sz="2850" spc="-204">
                <a:latin typeface="Arial"/>
                <a:cs typeface="Arial"/>
              </a:rPr>
              <a:t>артерий, </a:t>
            </a:r>
            <a:r>
              <a:rPr dirty="0" sz="2850" spc="-190">
                <a:latin typeface="Arial"/>
                <a:cs typeface="Arial"/>
              </a:rPr>
              <a:t>измерение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10">
                <a:latin typeface="Arial"/>
                <a:cs typeface="Arial"/>
              </a:rPr>
              <a:t>массы </a:t>
            </a:r>
            <a:r>
              <a:rPr dirty="0" sz="2850" spc="-260">
                <a:latin typeface="Arial"/>
                <a:cs typeface="Arial"/>
              </a:rPr>
              <a:t>тела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5">
                <a:latin typeface="Arial"/>
                <a:cs typeface="Arial"/>
              </a:rPr>
              <a:t>окружности </a:t>
            </a:r>
            <a:r>
              <a:rPr dirty="0" sz="2850" spc="-220">
                <a:latin typeface="Arial"/>
                <a:cs typeface="Arial"/>
              </a:rPr>
              <a:t>талии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23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85">
                <a:latin typeface="Arial"/>
                <a:cs typeface="Arial"/>
              </a:rPr>
              <a:t>Глюкоза </a:t>
            </a:r>
            <a:r>
              <a:rPr dirty="0" sz="2850" spc="-245">
                <a:latin typeface="Arial"/>
                <a:cs typeface="Arial"/>
              </a:rPr>
              <a:t>плазмы </a:t>
            </a:r>
            <a:r>
              <a:rPr dirty="0" sz="2850" spc="-145">
                <a:latin typeface="Arial"/>
                <a:cs typeface="Arial"/>
              </a:rPr>
              <a:t>крови </a:t>
            </a:r>
            <a:r>
              <a:rPr dirty="0" sz="2850" spc="-225">
                <a:latin typeface="Arial"/>
                <a:cs typeface="Arial"/>
              </a:rPr>
              <a:t>натощак </a:t>
            </a:r>
            <a:r>
              <a:rPr dirty="0" sz="2850" spc="-180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10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-3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035145">
              <a:lnSpc>
                <a:spcPct val="100000"/>
              </a:lnSpc>
              <a:spcBef>
                <a:spcPts val="135"/>
              </a:spcBef>
            </a:pPr>
            <a:r>
              <a:rPr dirty="0" spc="-880"/>
              <a:t>4</a:t>
            </a:r>
            <a:r>
              <a:rPr dirty="0" spc="-930"/>
              <a:t>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186817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1-й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</a:t>
            </a:r>
            <a:r>
              <a:rPr dirty="0" sz="4100" spc="-6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575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③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258459"/>
            <a:ext cx="12766675" cy="644080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4280535">
              <a:lnSpc>
                <a:spcPts val="3270"/>
              </a:lnSpc>
              <a:spcBef>
                <a:spcPts val="36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0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Оценка </a:t>
            </a:r>
            <a:r>
              <a:rPr dirty="0" sz="2850" spc="-175">
                <a:latin typeface="Arial"/>
                <a:cs typeface="Arial"/>
              </a:rPr>
              <a:t>суммарного </a:t>
            </a:r>
            <a:r>
              <a:rPr dirty="0" sz="2850" spc="-160">
                <a:latin typeface="Arial"/>
                <a:cs typeface="Arial"/>
              </a:rPr>
              <a:t>сердечно-сосудистого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45">
                <a:latin typeface="Arial"/>
                <a:cs typeface="Arial"/>
              </a:rPr>
              <a:t>шкале</a:t>
            </a:r>
            <a:r>
              <a:rPr dirty="0" sz="2850" spc="-215">
                <a:latin typeface="Arial"/>
                <a:cs typeface="Arial"/>
              </a:rPr>
              <a:t> </a:t>
            </a:r>
            <a:r>
              <a:rPr dirty="0" sz="2850" spc="-400">
                <a:latin typeface="Arial"/>
                <a:cs typeface="Arial"/>
              </a:rPr>
              <a:t>SCORE</a:t>
            </a:r>
            <a:endParaRPr sz="2850">
              <a:latin typeface="Arial"/>
              <a:cs typeface="Arial"/>
            </a:endParaRPr>
          </a:p>
          <a:p>
            <a:pPr marL="457200" marR="29845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60">
                <a:latin typeface="Arial"/>
                <a:cs typeface="Arial"/>
              </a:rPr>
              <a:t>низкой </a:t>
            </a:r>
            <a:r>
              <a:rPr dirty="0" sz="2850" spc="-195">
                <a:latin typeface="Arial"/>
                <a:cs typeface="Arial"/>
              </a:rPr>
              <a:t>плотности,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95">
                <a:latin typeface="Arial"/>
                <a:cs typeface="Arial"/>
              </a:rPr>
              <a:t>высокой  плотности, триглицериды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0">
                <a:latin typeface="Arial"/>
                <a:cs typeface="Arial"/>
              </a:rPr>
              <a:t>сыворотке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40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975994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5">
                <a:latin typeface="Arial"/>
                <a:cs typeface="Arial"/>
              </a:rPr>
              <a:t>Калий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натрий сыворотки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Креатинин сыворотки </a:t>
            </a:r>
            <a:r>
              <a:rPr dirty="0" sz="2850" spc="-195">
                <a:latin typeface="Arial"/>
                <a:cs typeface="Arial"/>
              </a:rPr>
              <a:t>(с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275">
                <a:latin typeface="Arial"/>
                <a:cs typeface="Arial"/>
              </a:rPr>
              <a:t>СКФ)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40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354965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185">
                <a:latin typeface="Arial"/>
                <a:cs typeface="Arial"/>
              </a:rPr>
              <a:t>мочи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5">
                <a:latin typeface="Arial"/>
                <a:cs typeface="Arial"/>
              </a:rPr>
              <a:t>микроальбуминурию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40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1326515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60">
                <a:latin typeface="Arial"/>
                <a:cs typeface="Arial"/>
              </a:rPr>
              <a:t>ЭКГ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475">
                <a:latin typeface="Arial"/>
                <a:cs typeface="Arial"/>
              </a:rPr>
              <a:t>12 </a:t>
            </a:r>
            <a:r>
              <a:rPr dirty="0" sz="2850" spc="-225">
                <a:latin typeface="Arial"/>
                <a:cs typeface="Arial"/>
              </a:rPr>
              <a:t>отведениях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04">
                <a:latin typeface="Arial"/>
                <a:cs typeface="Arial"/>
              </a:rPr>
              <a:t>Соколова-Лайона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Корнельского  </a:t>
            </a:r>
            <a:r>
              <a:rPr dirty="0" sz="2850" spc="-220">
                <a:latin typeface="Arial"/>
                <a:cs typeface="Arial"/>
              </a:rPr>
              <a:t>показателя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114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9233" y="708850"/>
            <a:ext cx="73088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25"/>
              <a:t>43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186817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1-й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</a:t>
            </a:r>
            <a:r>
              <a:rPr dirty="0" sz="4100" spc="-6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575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④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5526669"/>
            <a:ext cx="14808835" cy="7172959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6322695">
              <a:lnSpc>
                <a:spcPts val="3270"/>
              </a:lnSpc>
              <a:spcBef>
                <a:spcPts val="36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0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75615" marR="550545" indent="-46355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Font typeface="Arial"/>
              <a:buChar char="→"/>
              <a:tabLst>
                <a:tab pos="535305" algn="l"/>
                <a:tab pos="535940" algn="l"/>
              </a:tabLst>
            </a:pPr>
            <a:r>
              <a:rPr dirty="0"/>
              <a:t>	</a:t>
            </a:r>
            <a:r>
              <a:rPr dirty="0" sz="2850" spc="-250">
                <a:latin typeface="Arial"/>
                <a:cs typeface="Arial"/>
              </a:rPr>
              <a:t>ЭхоКГ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4">
                <a:latin typeface="Arial"/>
                <a:cs typeface="Arial"/>
              </a:rPr>
              <a:t>определением </a:t>
            </a:r>
            <a:r>
              <a:rPr dirty="0" sz="2850" spc="-285">
                <a:latin typeface="Arial"/>
                <a:cs typeface="Arial"/>
              </a:rPr>
              <a:t>ИММЛЖ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диастолической </a:t>
            </a:r>
            <a:r>
              <a:rPr dirty="0" sz="2850" spc="-170">
                <a:latin typeface="Arial"/>
                <a:cs typeface="Arial"/>
              </a:rPr>
              <a:t>функции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25">
                <a:latin typeface="Arial"/>
                <a:cs typeface="Arial"/>
              </a:rPr>
              <a:t>последующем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менее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 </a:t>
            </a:r>
            <a:r>
              <a:rPr dirty="0" sz="2850" spc="-190">
                <a:latin typeface="Arial"/>
                <a:cs typeface="Arial"/>
              </a:rPr>
              <a:t>года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75">
                <a:latin typeface="Arial"/>
                <a:cs typeface="Arial"/>
              </a:rPr>
              <a:t>отсутствии  </a:t>
            </a:r>
            <a:r>
              <a:rPr dirty="0" sz="2850" spc="-195">
                <a:latin typeface="Arial"/>
                <a:cs typeface="Arial"/>
              </a:rPr>
              <a:t>достижения </a:t>
            </a:r>
            <a:r>
              <a:rPr dirty="0" sz="2850" spc="-254">
                <a:latin typeface="Arial"/>
                <a:cs typeface="Arial"/>
              </a:rPr>
              <a:t>целевых </a:t>
            </a:r>
            <a:r>
              <a:rPr dirty="0" sz="2850" spc="-185">
                <a:latin typeface="Arial"/>
                <a:cs typeface="Arial"/>
              </a:rPr>
              <a:t>значений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признаков </a:t>
            </a:r>
            <a:r>
              <a:rPr dirty="0" sz="2850" spc="-155">
                <a:latin typeface="Arial"/>
                <a:cs typeface="Arial"/>
              </a:rPr>
              <a:t>прогрессирования </a:t>
            </a:r>
            <a:r>
              <a:rPr dirty="0" sz="2850" spc="-165">
                <a:latin typeface="Arial"/>
                <a:cs typeface="Arial"/>
              </a:rPr>
              <a:t>гипертрофии  </a:t>
            </a:r>
            <a:r>
              <a:rPr dirty="0" sz="2850" spc="-200">
                <a:latin typeface="Arial"/>
                <a:cs typeface="Arial"/>
              </a:rPr>
              <a:t>левого </a:t>
            </a:r>
            <a:r>
              <a:rPr dirty="0" sz="2850" spc="-225">
                <a:latin typeface="Arial"/>
                <a:cs typeface="Arial"/>
              </a:rPr>
              <a:t>желудочка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35">
                <a:latin typeface="Arial"/>
                <a:cs typeface="Arial"/>
              </a:rPr>
              <a:t>данным </a:t>
            </a:r>
            <a:r>
              <a:rPr dirty="0" sz="2850" spc="-200">
                <a:latin typeface="Arial"/>
                <a:cs typeface="Arial"/>
              </a:rPr>
              <a:t>расчета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25">
                <a:latin typeface="Arial"/>
                <a:cs typeface="Arial"/>
              </a:rPr>
              <a:t>Соколова–Лайона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Корнелльского</a:t>
            </a:r>
            <a:r>
              <a:rPr dirty="0" sz="2850" spc="6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показателя</a:t>
            </a:r>
            <a:endParaRPr sz="2850">
              <a:latin typeface="Arial"/>
              <a:cs typeface="Arial"/>
            </a:endParaRPr>
          </a:p>
          <a:p>
            <a:pPr marL="457200" marR="845819" indent="-457200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Дуплексное сканирование </a:t>
            </a:r>
            <a:r>
              <a:rPr dirty="0" sz="2850" spc="-190">
                <a:latin typeface="Arial"/>
                <a:cs typeface="Arial"/>
              </a:rPr>
              <a:t>сонных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60">
                <a:latin typeface="Arial"/>
                <a:cs typeface="Arial"/>
              </a:rPr>
              <a:t>мужчин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95">
                <a:latin typeface="Arial"/>
                <a:cs typeface="Arial"/>
              </a:rPr>
              <a:t>40 </a:t>
            </a:r>
            <a:r>
              <a:rPr dirty="0" sz="2850" spc="-310">
                <a:latin typeface="Arial"/>
                <a:cs typeface="Arial"/>
              </a:rPr>
              <a:t>лет, </a:t>
            </a:r>
            <a:r>
              <a:rPr dirty="0" sz="2850" spc="-210">
                <a:latin typeface="Arial"/>
                <a:cs typeface="Arial"/>
              </a:rPr>
              <a:t>женщин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75">
                <a:latin typeface="Arial"/>
                <a:cs typeface="Arial"/>
              </a:rPr>
              <a:t>50 </a:t>
            </a:r>
            <a:r>
              <a:rPr dirty="0" sz="2850" spc="-254">
                <a:latin typeface="Arial"/>
                <a:cs typeface="Arial"/>
              </a:rPr>
              <a:t>лет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300">
                <a:latin typeface="Arial"/>
                <a:cs typeface="Arial"/>
              </a:rPr>
              <a:t>ИМТ&gt;30 </a:t>
            </a:r>
            <a:r>
              <a:rPr dirty="0" sz="2850" spc="-135">
                <a:latin typeface="Arial"/>
                <a:cs typeface="Arial"/>
              </a:rPr>
              <a:t>кг/м²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более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54">
                <a:latin typeface="Arial"/>
                <a:cs typeface="Arial"/>
              </a:rPr>
              <a:t>общем </a:t>
            </a:r>
            <a:r>
              <a:rPr dirty="0" sz="2850" spc="-204">
                <a:latin typeface="Arial"/>
                <a:cs typeface="Arial"/>
              </a:rPr>
              <a:t>холестерине </a:t>
            </a:r>
            <a:r>
              <a:rPr dirty="0" sz="2850" spc="-310">
                <a:latin typeface="Arial"/>
                <a:cs typeface="Arial"/>
              </a:rPr>
              <a:t>&gt;5 </a:t>
            </a:r>
            <a:r>
              <a:rPr dirty="0" sz="2850" spc="-229">
                <a:latin typeface="Arial"/>
                <a:cs typeface="Arial"/>
              </a:rPr>
              <a:t>ммоль/л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более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90">
                <a:latin typeface="Arial"/>
                <a:cs typeface="Arial"/>
              </a:rPr>
              <a:t>3 года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54">
                <a:latin typeface="Arial"/>
                <a:cs typeface="Arial"/>
              </a:rPr>
              <a:t>целью  </a:t>
            </a:r>
            <a:r>
              <a:rPr dirty="0" sz="2850" spc="-204">
                <a:latin typeface="Arial"/>
                <a:cs typeface="Arial"/>
              </a:rPr>
              <a:t>определения </a:t>
            </a:r>
            <a:r>
              <a:rPr dirty="0" sz="2850" spc="-300">
                <a:latin typeface="Arial"/>
                <a:cs typeface="Arial"/>
              </a:rPr>
              <a:t>ТИМ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75">
                <a:latin typeface="Arial"/>
                <a:cs typeface="Arial"/>
              </a:rPr>
              <a:t>атеросклеротических</a:t>
            </a:r>
            <a:r>
              <a:rPr dirty="0" sz="2850" spc="-45">
                <a:latin typeface="Arial"/>
                <a:cs typeface="Arial"/>
              </a:rPr>
              <a:t> </a:t>
            </a:r>
            <a:r>
              <a:rPr dirty="0" sz="2850" spc="-235">
                <a:latin typeface="Arial"/>
                <a:cs typeface="Arial"/>
              </a:rPr>
              <a:t>бляшек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Измерение </a:t>
            </a:r>
            <a:r>
              <a:rPr dirty="0" sz="2850" spc="-150">
                <a:latin typeface="Arial"/>
                <a:cs typeface="Arial"/>
              </a:rPr>
              <a:t>скорости </a:t>
            </a:r>
            <a:r>
              <a:rPr dirty="0" sz="2850" spc="-195">
                <a:latin typeface="Arial"/>
                <a:cs typeface="Arial"/>
              </a:rPr>
              <a:t>пульсовой </a:t>
            </a:r>
            <a:r>
              <a:rPr dirty="0" sz="2850" spc="-245">
                <a:latin typeface="Arial"/>
                <a:cs typeface="Arial"/>
              </a:rPr>
              <a:t>волны </a:t>
            </a:r>
            <a:r>
              <a:rPr dirty="0" sz="2850" spc="-200">
                <a:latin typeface="Arial"/>
                <a:cs typeface="Arial"/>
              </a:rPr>
              <a:t>на каротидно-феморальном </a:t>
            </a:r>
            <a:r>
              <a:rPr dirty="0" sz="2850" spc="-180">
                <a:latin typeface="Arial"/>
                <a:cs typeface="Arial"/>
              </a:rPr>
              <a:t>участке </a:t>
            </a:r>
            <a:r>
              <a:rPr dirty="0" sz="2850" spc="-195">
                <a:latin typeface="Arial"/>
                <a:cs typeface="Arial"/>
              </a:rPr>
              <a:t>артериального </a:t>
            </a:r>
            <a:r>
              <a:rPr dirty="0" sz="2850" spc="-200">
                <a:latin typeface="Arial"/>
                <a:cs typeface="Arial"/>
              </a:rPr>
              <a:t>русла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25">
                <a:latin typeface="Arial"/>
                <a:cs typeface="Arial"/>
              </a:rPr>
              <a:t>последующем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</a:t>
            </a:r>
            <a:r>
              <a:rPr dirty="0" sz="2850" spc="-95">
                <a:latin typeface="Arial"/>
                <a:cs typeface="Arial"/>
              </a:rPr>
              <a:t>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175"/>
              </a:lnSpc>
            </a:pP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90">
                <a:latin typeface="Arial"/>
                <a:cs typeface="Arial"/>
              </a:rPr>
              <a:t>3 года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75">
                <a:latin typeface="Arial"/>
                <a:cs typeface="Arial"/>
              </a:rPr>
              <a:t>отсутствии </a:t>
            </a:r>
            <a:r>
              <a:rPr dirty="0" sz="2850" spc="-195">
                <a:latin typeface="Arial"/>
                <a:cs typeface="Arial"/>
              </a:rPr>
              <a:t>достижения </a:t>
            </a:r>
            <a:r>
              <a:rPr dirty="0" sz="2850" spc="-254">
                <a:latin typeface="Arial"/>
                <a:cs typeface="Arial"/>
              </a:rPr>
              <a:t>целевых </a:t>
            </a:r>
            <a:r>
              <a:rPr dirty="0" sz="2850" spc="-185">
                <a:latin typeface="Arial"/>
                <a:cs typeface="Arial"/>
              </a:rPr>
              <a:t>значений</a:t>
            </a:r>
            <a:r>
              <a:rPr dirty="0" sz="2850" spc="-6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АД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75">
                <a:latin typeface="Arial"/>
                <a:cs typeface="Arial"/>
              </a:rPr>
              <a:t>Корректировка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165">
                <a:latin typeface="Arial"/>
                <a:cs typeface="Arial"/>
              </a:rPr>
              <a:t>(при </a:t>
            </a:r>
            <a:r>
              <a:rPr dirty="0" sz="2850" spc="-215">
                <a:latin typeface="Arial"/>
                <a:cs typeface="Arial"/>
              </a:rPr>
              <a:t>необходимости)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ts val="3345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Объяснение </a:t>
            </a:r>
            <a:r>
              <a:rPr dirty="0" sz="2850" spc="-170">
                <a:latin typeface="Arial"/>
                <a:cs typeface="Arial"/>
              </a:rPr>
              <a:t>пациенту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0">
                <a:latin typeface="Arial"/>
                <a:cs typeface="Arial"/>
              </a:rPr>
              <a:t>обеспечение </a:t>
            </a:r>
            <a:r>
              <a:rPr dirty="0" sz="2850" spc="-150">
                <a:latin typeface="Arial"/>
                <a:cs typeface="Arial"/>
              </a:rPr>
              <a:t>его </a:t>
            </a:r>
            <a:r>
              <a:rPr dirty="0" sz="2850" spc="-200">
                <a:latin typeface="Arial"/>
                <a:cs typeface="Arial"/>
              </a:rPr>
              <a:t>памяткой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185">
                <a:latin typeface="Arial"/>
                <a:cs typeface="Arial"/>
              </a:rPr>
              <a:t>алгоритму </a:t>
            </a:r>
            <a:r>
              <a:rPr dirty="0" sz="2850" spc="-235">
                <a:latin typeface="Arial"/>
                <a:cs typeface="Arial"/>
              </a:rPr>
              <a:t>неотложных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действий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345"/>
              </a:lnSpc>
            </a:pP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10">
                <a:latin typeface="Arial"/>
                <a:cs typeface="Arial"/>
              </a:rPr>
              <a:t>жизнеугрожающем </a:t>
            </a:r>
            <a:r>
              <a:rPr dirty="0" sz="2850" spc="-185">
                <a:latin typeface="Arial"/>
                <a:cs typeface="Arial"/>
              </a:rPr>
              <a:t>состоянии, </a:t>
            </a:r>
            <a:r>
              <a:rPr dirty="0" sz="2850" spc="-200">
                <a:latin typeface="Arial"/>
                <a:cs typeface="Arial"/>
              </a:rPr>
              <a:t>вероятность </a:t>
            </a:r>
            <a:r>
              <a:rPr dirty="0" sz="2850" spc="-204">
                <a:latin typeface="Arial"/>
                <a:cs typeface="Arial"/>
              </a:rPr>
              <a:t>развития </a:t>
            </a:r>
            <a:r>
              <a:rPr dirty="0" sz="2850" spc="-165">
                <a:latin typeface="Arial"/>
                <a:cs typeface="Arial"/>
              </a:rPr>
              <a:t>которого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пациента </a:t>
            </a:r>
            <a:r>
              <a:rPr dirty="0" sz="2850" spc="-220">
                <a:latin typeface="Arial"/>
                <a:cs typeface="Arial"/>
              </a:rPr>
              <a:t>наиболее</a:t>
            </a:r>
            <a:r>
              <a:rPr dirty="0" sz="2850" spc="-15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высокая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5818" y="708850"/>
            <a:ext cx="73406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15"/>
              <a:t>44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643255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2—3-й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но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20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0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575568"/>
            <a:ext cx="15064740" cy="61239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Регулярность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 </a:t>
            </a:r>
            <a:r>
              <a:rPr dirty="0" sz="2850" spc="30">
                <a:solidFill>
                  <a:srgbClr val="608B7E"/>
                </a:solidFill>
                <a:latin typeface="Arial"/>
                <a:cs typeface="Arial"/>
              </a:rPr>
              <a:t>→ </a:t>
            </a:r>
            <a:r>
              <a:rPr dirty="0" sz="2850" spc="-26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менее </a:t>
            </a:r>
            <a:r>
              <a:rPr dirty="0" sz="2850" spc="-204">
                <a:latin typeface="Arial"/>
                <a:cs typeface="Arial"/>
              </a:rPr>
              <a:t>2 </a:t>
            </a:r>
            <a:r>
              <a:rPr dirty="0" sz="2850" spc="-200">
                <a:latin typeface="Arial"/>
                <a:cs typeface="Arial"/>
              </a:rPr>
              <a:t>раз </a:t>
            </a:r>
            <a:r>
              <a:rPr dirty="0" sz="2850" spc="-220">
                <a:latin typeface="Arial"/>
                <a:cs typeface="Arial"/>
              </a:rPr>
              <a:t>в</a:t>
            </a:r>
            <a:r>
              <a:rPr dirty="0" sz="2850" spc="-215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Arial"/>
              <a:cs typeface="Arial"/>
            </a:endParaRPr>
          </a:p>
          <a:p>
            <a:pPr marL="12700" marR="6579234">
              <a:lnSpc>
                <a:spcPts val="3270"/>
              </a:lnSpc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0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447675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0">
                <a:latin typeface="Arial"/>
                <a:cs typeface="Arial"/>
              </a:rPr>
              <a:t>Сбор </a:t>
            </a:r>
            <a:r>
              <a:rPr dirty="0" sz="2850" spc="-240">
                <a:latin typeface="Arial"/>
                <a:cs typeface="Arial"/>
              </a:rPr>
              <a:t>жалоб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40">
                <a:latin typeface="Arial"/>
                <a:cs typeface="Arial"/>
              </a:rPr>
              <a:t>анамнеза, </a:t>
            </a:r>
            <a:r>
              <a:rPr dirty="0" sz="2850" spc="-195">
                <a:latin typeface="Arial"/>
                <a:cs typeface="Arial"/>
              </a:rPr>
              <a:t>активный </a:t>
            </a:r>
            <a:r>
              <a:rPr dirty="0" sz="2850" spc="-135">
                <a:latin typeface="Arial"/>
                <a:cs typeface="Arial"/>
              </a:rPr>
              <a:t>опрос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0">
                <a:latin typeface="Arial"/>
                <a:cs typeface="Arial"/>
              </a:rPr>
              <a:t>наличие, </a:t>
            </a:r>
            <a:r>
              <a:rPr dirty="0" sz="2850" spc="-195">
                <a:latin typeface="Arial"/>
                <a:cs typeface="Arial"/>
              </a:rPr>
              <a:t>характер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выраженность </a:t>
            </a:r>
            <a:r>
              <a:rPr dirty="0" sz="2850" spc="-215">
                <a:latin typeface="Arial"/>
                <a:cs typeface="Arial"/>
              </a:rPr>
              <a:t>боли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65">
                <a:latin typeface="Arial"/>
                <a:cs typeface="Arial"/>
              </a:rPr>
              <a:t>грудной  </a:t>
            </a:r>
            <a:r>
              <a:rPr dirty="0" sz="2850" spc="-185">
                <a:latin typeface="Arial"/>
                <a:cs typeface="Arial"/>
              </a:rPr>
              <a:t>клетке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одышки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0">
                <a:latin typeface="Arial"/>
                <a:cs typeface="Arial"/>
              </a:rPr>
              <a:t>физической </a:t>
            </a:r>
            <a:r>
              <a:rPr dirty="0" sz="2850" spc="-190">
                <a:latin typeface="Arial"/>
                <a:cs typeface="Arial"/>
              </a:rPr>
              <a:t>нагрузке, </a:t>
            </a:r>
            <a:r>
              <a:rPr dirty="0" sz="2850" spc="-195">
                <a:latin typeface="Arial"/>
                <a:cs typeface="Arial"/>
              </a:rPr>
              <a:t>эпизодов </a:t>
            </a:r>
            <a:r>
              <a:rPr dirty="0" sz="2850" spc="-180">
                <a:latin typeface="Arial"/>
                <a:cs typeface="Arial"/>
              </a:rPr>
              <a:t>кратковременной </a:t>
            </a:r>
            <a:r>
              <a:rPr dirty="0" sz="2850" spc="-190">
                <a:latin typeface="Arial"/>
                <a:cs typeface="Arial"/>
              </a:rPr>
              <a:t>слабости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90">
                <a:latin typeface="Arial"/>
                <a:cs typeface="Arial"/>
              </a:rPr>
              <a:t>конечностях,  </a:t>
            </a:r>
            <a:r>
              <a:rPr dirty="0" sz="2850" spc="-200">
                <a:latin typeface="Arial"/>
                <a:cs typeface="Arial"/>
              </a:rPr>
              <a:t>онемения </a:t>
            </a:r>
            <a:r>
              <a:rPr dirty="0" sz="2850" spc="-210">
                <a:latin typeface="Arial"/>
                <a:cs typeface="Arial"/>
              </a:rPr>
              <a:t>половины </a:t>
            </a:r>
            <a:r>
              <a:rPr dirty="0" sz="2850" spc="-225">
                <a:latin typeface="Arial"/>
                <a:cs typeface="Arial"/>
              </a:rPr>
              <a:t>лица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85">
                <a:latin typeface="Arial"/>
                <a:cs typeface="Arial"/>
              </a:rPr>
              <a:t>конечностей, </a:t>
            </a:r>
            <a:r>
              <a:rPr dirty="0" sz="2850" spc="-200">
                <a:latin typeface="Arial"/>
                <a:cs typeface="Arial"/>
              </a:rPr>
              <a:t>об </a:t>
            </a:r>
            <a:r>
              <a:rPr dirty="0" sz="2850" spc="-265">
                <a:latin typeface="Arial"/>
                <a:cs typeface="Arial"/>
              </a:rPr>
              <a:t>объеме</a:t>
            </a:r>
            <a:r>
              <a:rPr dirty="0" sz="2850" spc="-1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диуреза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190">
                <a:latin typeface="Arial"/>
                <a:cs typeface="Arial"/>
              </a:rPr>
              <a:t>приема антигипертензивных</a:t>
            </a:r>
            <a:r>
              <a:rPr dirty="0" sz="2850" spc="-8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препаратов</a:t>
            </a:r>
            <a:endParaRPr sz="2850">
              <a:latin typeface="Arial"/>
              <a:cs typeface="Arial"/>
            </a:endParaRPr>
          </a:p>
          <a:p>
            <a:pPr marL="457200" marR="37465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90">
                <a:latin typeface="Arial"/>
                <a:cs typeface="Arial"/>
              </a:rPr>
              <a:t>приема </a:t>
            </a:r>
            <a:r>
              <a:rPr dirty="0" sz="2850" spc="-175">
                <a:latin typeface="Arial"/>
                <a:cs typeface="Arial"/>
              </a:rPr>
              <a:t>гиполипидемических, </a:t>
            </a:r>
            <a:r>
              <a:rPr dirty="0" sz="2850" spc="-190">
                <a:latin typeface="Arial"/>
                <a:cs typeface="Arial"/>
              </a:rPr>
              <a:t>антиагрегантных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0">
                <a:latin typeface="Arial"/>
                <a:cs typeface="Arial"/>
              </a:rPr>
              <a:t>гипогликемических </a:t>
            </a:r>
            <a:r>
              <a:rPr dirty="0" sz="2850" spc="-195">
                <a:latin typeface="Arial"/>
                <a:cs typeface="Arial"/>
              </a:rPr>
              <a:t>препаратов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</a:t>
            </a:r>
            <a:r>
              <a:rPr dirty="0" sz="2850" spc="-235">
                <a:latin typeface="Arial"/>
                <a:cs typeface="Arial"/>
              </a:rPr>
              <a:t> </a:t>
            </a:r>
            <a:r>
              <a:rPr dirty="0" sz="2850" spc="-180">
                <a:latin typeface="Arial"/>
                <a:cs typeface="Arial"/>
              </a:rPr>
              <a:t>показаний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65">
                <a:latin typeface="Arial"/>
                <a:cs typeface="Arial"/>
              </a:rPr>
              <a:t>Опрос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краткое </a:t>
            </a:r>
            <a:r>
              <a:rPr dirty="0" sz="2850" spc="-204">
                <a:latin typeface="Arial"/>
                <a:cs typeface="Arial"/>
              </a:rPr>
              <a:t>консультирование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поводу </a:t>
            </a:r>
            <a:r>
              <a:rPr dirty="0" sz="2850" spc="-170">
                <a:latin typeface="Arial"/>
                <a:cs typeface="Arial"/>
              </a:rPr>
              <a:t>курения,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204">
                <a:latin typeface="Arial"/>
                <a:cs typeface="Arial"/>
              </a:rPr>
              <a:t>питания, </a:t>
            </a:r>
            <a:r>
              <a:rPr dirty="0" sz="2850" spc="-180">
                <a:latin typeface="Arial"/>
                <a:cs typeface="Arial"/>
              </a:rPr>
              <a:t>физической</a:t>
            </a:r>
            <a:r>
              <a:rPr dirty="0" sz="2850" spc="-20">
                <a:latin typeface="Arial"/>
                <a:cs typeface="Arial"/>
              </a:rPr>
              <a:t> </a:t>
            </a:r>
            <a:r>
              <a:rPr dirty="0" sz="2850" spc="-170">
                <a:latin typeface="Arial"/>
                <a:cs typeface="Arial"/>
              </a:rPr>
              <a:t>активности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Измерение АД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235">
                <a:latin typeface="Arial"/>
                <a:cs typeface="Arial"/>
              </a:rPr>
              <a:t>данных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225">
                <a:latin typeface="Arial"/>
                <a:cs typeface="Arial"/>
              </a:rPr>
              <a:t>ДМАД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5697" y="708850"/>
            <a:ext cx="73088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30"/>
              <a:t>45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643255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2—3-й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но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20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0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5746206"/>
            <a:ext cx="14524990" cy="695325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just" marL="12700" marR="6039485">
              <a:lnSpc>
                <a:spcPts val="3270"/>
              </a:lnSpc>
              <a:spcBef>
                <a:spcPts val="36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0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algn="just" marL="475615" marR="413384" indent="-46355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Font typeface="Arial"/>
              <a:buChar char="→"/>
              <a:tabLst>
                <a:tab pos="535940" algn="l"/>
              </a:tabLst>
            </a:pPr>
            <a:r>
              <a:rPr dirty="0"/>
              <a:t>	</a:t>
            </a: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180">
                <a:latin typeface="Arial"/>
                <a:cs typeface="Arial"/>
              </a:rPr>
              <a:t>осмотр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объективное </a:t>
            </a:r>
            <a:r>
              <a:rPr dirty="0" sz="2850" spc="-225">
                <a:latin typeface="Arial"/>
                <a:cs typeface="Arial"/>
              </a:rPr>
              <a:t>обследование, </a:t>
            </a:r>
            <a:r>
              <a:rPr dirty="0" sz="2850" spc="-210">
                <a:latin typeface="Arial"/>
                <a:cs typeface="Arial"/>
              </a:rPr>
              <a:t>включая </a:t>
            </a:r>
            <a:r>
              <a:rPr dirty="0" sz="2850" spc="-215">
                <a:latin typeface="Arial"/>
                <a:cs typeface="Arial"/>
              </a:rPr>
              <a:t>пальпацию </a:t>
            </a:r>
            <a:r>
              <a:rPr dirty="0" sz="2850" spc="-170">
                <a:latin typeface="Arial"/>
                <a:cs typeface="Arial"/>
              </a:rPr>
              <a:t>периферических </a:t>
            </a:r>
            <a:r>
              <a:rPr dirty="0" sz="2850" spc="-190">
                <a:latin typeface="Arial"/>
                <a:cs typeface="Arial"/>
              </a:rPr>
              <a:t>сосудов 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аускультацию </a:t>
            </a:r>
            <a:r>
              <a:rPr dirty="0" sz="2850" spc="-200">
                <a:latin typeface="Arial"/>
                <a:cs typeface="Arial"/>
              </a:rPr>
              <a:t>подключичных, сонных, </a:t>
            </a:r>
            <a:r>
              <a:rPr dirty="0" sz="2850" spc="-195">
                <a:latin typeface="Arial"/>
                <a:cs typeface="Arial"/>
              </a:rPr>
              <a:t>почечных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бедренных </a:t>
            </a:r>
            <a:r>
              <a:rPr dirty="0" sz="2850" spc="-204">
                <a:latin typeface="Arial"/>
                <a:cs typeface="Arial"/>
              </a:rPr>
              <a:t>артерий, </a:t>
            </a:r>
            <a:r>
              <a:rPr dirty="0" sz="2850" spc="-190">
                <a:latin typeface="Arial"/>
                <a:cs typeface="Arial"/>
              </a:rPr>
              <a:t>измерение </a:t>
            </a:r>
            <a:r>
              <a:rPr dirty="0" sz="2850" spc="-185">
                <a:latin typeface="Arial"/>
                <a:cs typeface="Arial"/>
              </a:rPr>
              <a:t>индекса  </a:t>
            </a:r>
            <a:r>
              <a:rPr dirty="0" sz="2850" spc="-210">
                <a:latin typeface="Arial"/>
                <a:cs typeface="Arial"/>
              </a:rPr>
              <a:t>массы </a:t>
            </a:r>
            <a:r>
              <a:rPr dirty="0" sz="2850" spc="-260">
                <a:latin typeface="Arial"/>
                <a:cs typeface="Arial"/>
              </a:rPr>
              <a:t>тела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5">
                <a:latin typeface="Arial"/>
                <a:cs typeface="Arial"/>
              </a:rPr>
              <a:t>окружности </a:t>
            </a:r>
            <a:r>
              <a:rPr dirty="0" sz="2850" spc="-220">
                <a:latin typeface="Arial"/>
                <a:cs typeface="Arial"/>
              </a:rPr>
              <a:t>талии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Гемоглобин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0">
                <a:latin typeface="Arial"/>
                <a:cs typeface="Arial"/>
              </a:rPr>
              <a:t>гематокрит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85">
                <a:latin typeface="Arial"/>
                <a:cs typeface="Arial"/>
              </a:rPr>
              <a:t>Глюкоза </a:t>
            </a:r>
            <a:r>
              <a:rPr dirty="0" sz="2850" spc="-245">
                <a:latin typeface="Arial"/>
                <a:cs typeface="Arial"/>
              </a:rPr>
              <a:t>плазмы </a:t>
            </a:r>
            <a:r>
              <a:rPr dirty="0" sz="2850" spc="-225">
                <a:latin typeface="Arial"/>
                <a:cs typeface="Arial"/>
              </a:rPr>
              <a:t>натощак </a:t>
            </a:r>
            <a:r>
              <a:rPr dirty="0" sz="2850" spc="-180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13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-3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  <a:p>
            <a:pPr marL="457200" marR="122555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60">
                <a:latin typeface="Arial"/>
                <a:cs typeface="Arial"/>
              </a:rPr>
              <a:t>низкой </a:t>
            </a:r>
            <a:r>
              <a:rPr dirty="0" sz="2850" spc="-195">
                <a:latin typeface="Arial"/>
                <a:cs typeface="Arial"/>
              </a:rPr>
              <a:t>плотности,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90">
                <a:latin typeface="Arial"/>
                <a:cs typeface="Arial"/>
              </a:rPr>
              <a:t>высокой </a:t>
            </a:r>
            <a:r>
              <a:rPr dirty="0" sz="2850" spc="-195">
                <a:latin typeface="Arial"/>
                <a:cs typeface="Arial"/>
              </a:rPr>
              <a:t>плотности,  триглицериды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0">
                <a:latin typeface="Arial"/>
                <a:cs typeface="Arial"/>
              </a:rPr>
              <a:t>сыворотке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429259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5">
                <a:latin typeface="Arial"/>
                <a:cs typeface="Arial"/>
              </a:rPr>
              <a:t>Калий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натрий сыворотки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Мочевая </a:t>
            </a:r>
            <a:r>
              <a:rPr dirty="0" sz="2850" spc="-185">
                <a:latin typeface="Arial"/>
                <a:cs typeface="Arial"/>
              </a:rPr>
              <a:t>кислота </a:t>
            </a:r>
            <a:r>
              <a:rPr dirty="0" sz="2850" spc="-180">
                <a:latin typeface="Arial"/>
                <a:cs typeface="Arial"/>
              </a:rPr>
              <a:t>сыворотки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</a:t>
            </a:r>
            <a:r>
              <a:rPr dirty="0" sz="2850" spc="10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показаниям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78501" y="708850"/>
            <a:ext cx="73787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00"/>
              <a:t>46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643255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2—3-й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но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20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0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③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8360" y="5868170"/>
            <a:ext cx="14690725" cy="683133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9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75615" marR="906144" indent="-46355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Font typeface="Arial"/>
              <a:buChar char="→"/>
              <a:tabLst>
                <a:tab pos="535305" algn="l"/>
                <a:tab pos="535940" algn="l"/>
              </a:tabLst>
            </a:pPr>
            <a:r>
              <a:rPr dirty="0"/>
              <a:t>	</a:t>
            </a:r>
            <a:r>
              <a:rPr dirty="0" sz="2850" spc="-180">
                <a:latin typeface="Arial"/>
                <a:cs typeface="Arial"/>
              </a:rPr>
              <a:t>Креатинин сыворотки </a:t>
            </a:r>
            <a:r>
              <a:rPr dirty="0" sz="2850" spc="-195">
                <a:latin typeface="Arial"/>
                <a:cs typeface="Arial"/>
              </a:rPr>
              <a:t>(с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275">
                <a:latin typeface="Arial"/>
                <a:cs typeface="Arial"/>
              </a:rPr>
              <a:t>СКФ)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834" marR="1651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185">
                <a:latin typeface="Arial"/>
                <a:cs typeface="Arial"/>
              </a:rPr>
              <a:t>мочи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5">
                <a:latin typeface="Arial"/>
                <a:cs typeface="Arial"/>
              </a:rPr>
              <a:t>микроальбуминурию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130">
                <a:latin typeface="Arial"/>
                <a:cs typeface="Arial"/>
              </a:rPr>
              <a:t>пока-  </a:t>
            </a:r>
            <a:r>
              <a:rPr dirty="0" sz="2850" spc="-235">
                <a:latin typeface="Arial"/>
                <a:cs typeface="Arial"/>
              </a:rPr>
              <a:t>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6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834" marR="250190" indent="-457834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60">
                <a:latin typeface="Arial"/>
                <a:cs typeface="Arial"/>
              </a:rPr>
              <a:t>ЭКГ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475">
                <a:latin typeface="Arial"/>
                <a:cs typeface="Arial"/>
              </a:rPr>
              <a:t>12 </a:t>
            </a:r>
            <a:r>
              <a:rPr dirty="0" sz="2850" spc="-225">
                <a:latin typeface="Arial"/>
                <a:cs typeface="Arial"/>
              </a:rPr>
              <a:t>отведениях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25">
                <a:latin typeface="Arial"/>
                <a:cs typeface="Arial"/>
              </a:rPr>
              <a:t>Соколова–Лайона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Корнельского </a:t>
            </a:r>
            <a:r>
              <a:rPr dirty="0" sz="2850" spc="-220">
                <a:latin typeface="Arial"/>
                <a:cs typeface="Arial"/>
              </a:rPr>
              <a:t>показателя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19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50">
                <a:latin typeface="Arial"/>
                <a:cs typeface="Arial"/>
              </a:rPr>
              <a:t>ЭхоКГ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4">
                <a:latin typeface="Arial"/>
                <a:cs typeface="Arial"/>
              </a:rPr>
              <a:t>определением </a:t>
            </a:r>
            <a:r>
              <a:rPr dirty="0" sz="2850" spc="-285">
                <a:latin typeface="Arial"/>
                <a:cs typeface="Arial"/>
              </a:rPr>
              <a:t>ИММЛЖ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диастолической </a:t>
            </a:r>
            <a:r>
              <a:rPr dirty="0" sz="2850" spc="-170">
                <a:latin typeface="Arial"/>
                <a:cs typeface="Arial"/>
              </a:rPr>
              <a:t>функции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25">
                <a:latin typeface="Arial"/>
                <a:cs typeface="Arial"/>
              </a:rPr>
              <a:t>последующем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75">
                <a:latin typeface="Arial"/>
                <a:cs typeface="Arial"/>
              </a:rPr>
              <a:t>отсутствии </a:t>
            </a:r>
            <a:r>
              <a:rPr dirty="0" sz="2850" spc="-195">
                <a:latin typeface="Arial"/>
                <a:cs typeface="Arial"/>
              </a:rPr>
              <a:t>достижения  </a:t>
            </a:r>
            <a:r>
              <a:rPr dirty="0" sz="2850" spc="-254">
                <a:latin typeface="Arial"/>
                <a:cs typeface="Arial"/>
              </a:rPr>
              <a:t>целевых </a:t>
            </a:r>
            <a:r>
              <a:rPr dirty="0" sz="2850" spc="-185">
                <a:latin typeface="Arial"/>
                <a:cs typeface="Arial"/>
              </a:rPr>
              <a:t>значений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признаков </a:t>
            </a:r>
            <a:r>
              <a:rPr dirty="0" sz="2850" spc="-155">
                <a:latin typeface="Arial"/>
                <a:cs typeface="Arial"/>
              </a:rPr>
              <a:t>прогрессирования </a:t>
            </a:r>
            <a:r>
              <a:rPr dirty="0" sz="2850" spc="-165">
                <a:latin typeface="Arial"/>
                <a:cs typeface="Arial"/>
              </a:rPr>
              <a:t>гипертрофии </a:t>
            </a:r>
            <a:r>
              <a:rPr dirty="0" sz="2850" spc="-200">
                <a:latin typeface="Arial"/>
                <a:cs typeface="Arial"/>
              </a:rPr>
              <a:t>левого </a:t>
            </a:r>
            <a:r>
              <a:rPr dirty="0" sz="2850" spc="-225">
                <a:latin typeface="Arial"/>
                <a:cs typeface="Arial"/>
              </a:rPr>
              <a:t>желудочка 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35">
                <a:latin typeface="Arial"/>
                <a:cs typeface="Arial"/>
              </a:rPr>
              <a:t>данным </a:t>
            </a:r>
            <a:r>
              <a:rPr dirty="0" sz="2850" spc="-200">
                <a:latin typeface="Arial"/>
                <a:cs typeface="Arial"/>
              </a:rPr>
              <a:t>расчета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25">
                <a:latin typeface="Arial"/>
                <a:cs typeface="Arial"/>
              </a:rPr>
              <a:t>Соколова–Лайона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Корнельского</a:t>
            </a:r>
            <a:r>
              <a:rPr dirty="0" sz="2850" spc="-11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показателя</a:t>
            </a:r>
            <a:endParaRPr sz="2850">
              <a:latin typeface="Arial"/>
              <a:cs typeface="Arial"/>
            </a:endParaRPr>
          </a:p>
          <a:p>
            <a:pPr marL="457834" marR="27305" indent="-457834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80">
                <a:latin typeface="Arial"/>
                <a:cs typeface="Arial"/>
              </a:rPr>
              <a:t>Дуплексное сканирование </a:t>
            </a:r>
            <a:r>
              <a:rPr dirty="0" sz="2850" spc="-190">
                <a:latin typeface="Arial"/>
                <a:cs typeface="Arial"/>
              </a:rPr>
              <a:t>сонных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60">
                <a:latin typeface="Arial"/>
                <a:cs typeface="Arial"/>
              </a:rPr>
              <a:t>мужчин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95">
                <a:latin typeface="Arial"/>
                <a:cs typeface="Arial"/>
              </a:rPr>
              <a:t>40 </a:t>
            </a:r>
            <a:r>
              <a:rPr dirty="0" sz="2850" spc="-310">
                <a:latin typeface="Arial"/>
                <a:cs typeface="Arial"/>
              </a:rPr>
              <a:t>лет, </a:t>
            </a:r>
            <a:r>
              <a:rPr dirty="0" sz="2850" spc="-210">
                <a:latin typeface="Arial"/>
                <a:cs typeface="Arial"/>
              </a:rPr>
              <a:t>женщин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75">
                <a:latin typeface="Arial"/>
                <a:cs typeface="Arial"/>
              </a:rPr>
              <a:t>50 </a:t>
            </a:r>
            <a:r>
              <a:rPr dirty="0" sz="2850" spc="-254">
                <a:latin typeface="Arial"/>
                <a:cs typeface="Arial"/>
              </a:rPr>
              <a:t>лет </a:t>
            </a:r>
            <a:r>
              <a:rPr dirty="0" sz="2850" spc="-120">
                <a:latin typeface="Arial"/>
                <a:cs typeface="Arial"/>
              </a:rPr>
              <a:t>при  </a:t>
            </a:r>
            <a:r>
              <a:rPr dirty="0" sz="2850" spc="-300">
                <a:latin typeface="Arial"/>
                <a:cs typeface="Arial"/>
              </a:rPr>
              <a:t>ИМТ&gt;30 </a:t>
            </a:r>
            <a:r>
              <a:rPr dirty="0" sz="2850" spc="-135">
                <a:latin typeface="Arial"/>
                <a:cs typeface="Arial"/>
              </a:rPr>
              <a:t>кг/м²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более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54">
                <a:latin typeface="Arial"/>
                <a:cs typeface="Arial"/>
              </a:rPr>
              <a:t>общем </a:t>
            </a:r>
            <a:r>
              <a:rPr dirty="0" sz="2850" spc="-204">
                <a:latin typeface="Arial"/>
                <a:cs typeface="Arial"/>
              </a:rPr>
              <a:t>холестерине </a:t>
            </a:r>
            <a:r>
              <a:rPr dirty="0" sz="2850" spc="-310">
                <a:latin typeface="Arial"/>
                <a:cs typeface="Arial"/>
              </a:rPr>
              <a:t>&gt;5 </a:t>
            </a:r>
            <a:r>
              <a:rPr dirty="0" sz="2850" spc="-229">
                <a:latin typeface="Arial"/>
                <a:cs typeface="Arial"/>
              </a:rPr>
              <a:t>ммоль/л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более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 </a:t>
            </a:r>
            <a:r>
              <a:rPr dirty="0" sz="2850" spc="-190">
                <a:latin typeface="Arial"/>
                <a:cs typeface="Arial"/>
              </a:rPr>
              <a:t>года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54">
                <a:latin typeface="Arial"/>
                <a:cs typeface="Arial"/>
              </a:rPr>
              <a:t>целью </a:t>
            </a:r>
            <a:r>
              <a:rPr dirty="0" sz="2850" spc="-204">
                <a:latin typeface="Arial"/>
                <a:cs typeface="Arial"/>
              </a:rPr>
              <a:t>определения </a:t>
            </a:r>
            <a:r>
              <a:rPr dirty="0" sz="2850" spc="-300">
                <a:latin typeface="Arial"/>
                <a:cs typeface="Arial"/>
              </a:rPr>
              <a:t>ТИМ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5">
                <a:latin typeface="Arial"/>
                <a:cs typeface="Arial"/>
              </a:rPr>
              <a:t>нали-  </a:t>
            </a:r>
            <a:r>
              <a:rPr dirty="0" sz="2850" spc="-170">
                <a:latin typeface="Arial"/>
                <a:cs typeface="Arial"/>
              </a:rPr>
              <a:t>чия </a:t>
            </a:r>
            <a:r>
              <a:rPr dirty="0" sz="2850" spc="-175">
                <a:latin typeface="Arial"/>
                <a:cs typeface="Arial"/>
              </a:rPr>
              <a:t>атеросклеротических</a:t>
            </a:r>
            <a:r>
              <a:rPr dirty="0" sz="2850" spc="-185">
                <a:latin typeface="Arial"/>
                <a:cs typeface="Arial"/>
              </a:rPr>
              <a:t> </a:t>
            </a:r>
            <a:r>
              <a:rPr dirty="0" sz="2850" spc="-235">
                <a:latin typeface="Arial"/>
                <a:cs typeface="Arial"/>
              </a:rPr>
              <a:t>бляшек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48021" y="708850"/>
            <a:ext cx="64579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85"/>
              <a:t>47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72273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643255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2—3-й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05" b="1">
                <a:solidFill>
                  <a:srgbClr val="333333"/>
                </a:solidFill>
                <a:latin typeface="Arial"/>
                <a:cs typeface="Arial"/>
              </a:rPr>
              <a:t>ПОМ,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но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без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</a:t>
            </a:r>
            <a:r>
              <a:rPr dirty="0" sz="4100" spc="20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ts val="4190"/>
              </a:lnSpc>
            </a:pP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④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917070"/>
            <a:ext cx="15088869" cy="568515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7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0">
                <a:latin typeface="Arial"/>
                <a:cs typeface="Arial"/>
              </a:rPr>
              <a:t>УЗИ </a:t>
            </a:r>
            <a:r>
              <a:rPr dirty="0" sz="2850" spc="-150">
                <a:latin typeface="Arial"/>
                <a:cs typeface="Arial"/>
              </a:rPr>
              <a:t>почек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дуплексное </a:t>
            </a:r>
            <a:r>
              <a:rPr dirty="0" sz="2850" spc="-180">
                <a:latin typeface="Arial"/>
                <a:cs typeface="Arial"/>
              </a:rPr>
              <a:t>сканирование </a:t>
            </a:r>
            <a:r>
              <a:rPr dirty="0" sz="2850" spc="-195">
                <a:latin typeface="Arial"/>
                <a:cs typeface="Arial"/>
              </a:rPr>
              <a:t>почечных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90">
                <a:latin typeface="Arial"/>
                <a:cs typeface="Arial"/>
              </a:rPr>
              <a:t>подозрения 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0">
                <a:latin typeface="Arial"/>
                <a:cs typeface="Arial"/>
              </a:rPr>
              <a:t>их</a:t>
            </a:r>
            <a:r>
              <a:rPr dirty="0" sz="2850" spc="-15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патологию</a:t>
            </a:r>
            <a:endParaRPr sz="2850">
              <a:latin typeface="Arial"/>
              <a:cs typeface="Arial"/>
            </a:endParaRPr>
          </a:p>
          <a:p>
            <a:pPr marL="457200" marR="25654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5">
                <a:latin typeface="Arial"/>
                <a:cs typeface="Arial"/>
              </a:rPr>
              <a:t>Лодыжечно-плечевой </a:t>
            </a:r>
            <a:r>
              <a:rPr dirty="0" sz="2850" spc="-170">
                <a:latin typeface="Arial"/>
                <a:cs typeface="Arial"/>
              </a:rPr>
              <a:t>индекс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90">
                <a:latin typeface="Arial"/>
                <a:cs typeface="Arial"/>
              </a:rPr>
              <a:t>подозрения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85">
                <a:latin typeface="Arial"/>
                <a:cs typeface="Arial"/>
              </a:rPr>
              <a:t>стеноз </a:t>
            </a:r>
            <a:r>
              <a:rPr dirty="0" sz="2850" spc="-190">
                <a:latin typeface="Arial"/>
                <a:cs typeface="Arial"/>
              </a:rPr>
              <a:t>сосудов </a:t>
            </a:r>
            <a:r>
              <a:rPr dirty="0" sz="2850" spc="-165">
                <a:latin typeface="Arial"/>
                <a:cs typeface="Arial"/>
              </a:rPr>
              <a:t>нижних  </a:t>
            </a:r>
            <a:r>
              <a:rPr dirty="0" sz="2850" spc="-170">
                <a:latin typeface="Arial"/>
                <a:cs typeface="Arial"/>
              </a:rPr>
              <a:t>конечностей</a:t>
            </a:r>
            <a:endParaRPr sz="2850">
              <a:latin typeface="Arial"/>
              <a:cs typeface="Arial"/>
            </a:endParaRPr>
          </a:p>
          <a:p>
            <a:pPr marL="457200" marR="450850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Консультация </a:t>
            </a:r>
            <a:r>
              <a:rPr dirty="0" sz="2850" spc="-185">
                <a:latin typeface="Arial"/>
                <a:cs typeface="Arial"/>
              </a:rPr>
              <a:t>окулиста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04">
                <a:latin typeface="Arial"/>
                <a:cs typeface="Arial"/>
              </a:rPr>
              <a:t>предмет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75">
                <a:latin typeface="Arial"/>
                <a:cs typeface="Arial"/>
              </a:rPr>
              <a:t>кровоизлияний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00">
                <a:latin typeface="Arial"/>
                <a:cs typeface="Arial"/>
              </a:rPr>
              <a:t>экссудата на </a:t>
            </a:r>
            <a:r>
              <a:rPr dirty="0" sz="2850" spc="-210">
                <a:latin typeface="Arial"/>
                <a:cs typeface="Arial"/>
              </a:rPr>
              <a:t>глазном </a:t>
            </a:r>
            <a:r>
              <a:rPr dirty="0" sz="2850" spc="-250">
                <a:latin typeface="Arial"/>
                <a:cs typeface="Arial"/>
              </a:rPr>
              <a:t>дне, </a:t>
            </a:r>
            <a:r>
              <a:rPr dirty="0" sz="2850" spc="-210">
                <a:latin typeface="Arial"/>
                <a:cs typeface="Arial"/>
              </a:rPr>
              <a:t>отека  </a:t>
            </a:r>
            <a:r>
              <a:rPr dirty="0" sz="2850" spc="-145">
                <a:latin typeface="Arial"/>
                <a:cs typeface="Arial"/>
              </a:rPr>
              <a:t>соска </a:t>
            </a:r>
            <a:r>
              <a:rPr dirty="0" sz="2850" spc="-190">
                <a:latin typeface="Arial"/>
                <a:cs typeface="Arial"/>
              </a:rPr>
              <a:t>зрительного </a:t>
            </a:r>
            <a:r>
              <a:rPr dirty="0" sz="2850" spc="-200">
                <a:latin typeface="Arial"/>
                <a:cs typeface="Arial"/>
              </a:rPr>
              <a:t>нерва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254">
                <a:latin typeface="Arial"/>
                <a:cs typeface="Arial"/>
              </a:rPr>
              <a:t>ДН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0">
                <a:latin typeface="Arial"/>
                <a:cs typeface="Arial"/>
              </a:rPr>
              <a:t>по</a:t>
            </a:r>
            <a:r>
              <a:rPr dirty="0" sz="2850" spc="-14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показаниям</a:t>
            </a:r>
            <a:endParaRPr sz="2850">
              <a:latin typeface="Arial"/>
              <a:cs typeface="Arial"/>
            </a:endParaRPr>
          </a:p>
          <a:p>
            <a:pPr marL="457200" marR="365760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Оценка </a:t>
            </a:r>
            <a:r>
              <a:rPr dirty="0" sz="2850" spc="-175">
                <a:latin typeface="Arial"/>
                <a:cs typeface="Arial"/>
              </a:rPr>
              <a:t>суммарного </a:t>
            </a:r>
            <a:r>
              <a:rPr dirty="0" sz="2850" spc="-160">
                <a:latin typeface="Arial"/>
                <a:cs typeface="Arial"/>
              </a:rPr>
              <a:t>сердечно-сосудистого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29">
                <a:latin typeface="Arial"/>
                <a:cs typeface="Arial"/>
              </a:rPr>
              <a:t>таблице </a:t>
            </a:r>
            <a:r>
              <a:rPr dirty="0" sz="2850" spc="-215">
                <a:latin typeface="Arial"/>
                <a:cs typeface="Arial"/>
              </a:rPr>
              <a:t>величины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45">
                <a:latin typeface="Arial"/>
                <a:cs typeface="Arial"/>
              </a:rPr>
              <a:t>шкале  </a:t>
            </a:r>
            <a:r>
              <a:rPr dirty="0" sz="2850" spc="-400">
                <a:latin typeface="Arial"/>
                <a:cs typeface="Arial"/>
              </a:rPr>
              <a:t>SCORE </a:t>
            </a:r>
            <a:r>
              <a:rPr dirty="0" sz="2850" spc="-165">
                <a:latin typeface="Arial"/>
                <a:cs typeface="Arial"/>
              </a:rPr>
              <a:t>(при </a:t>
            </a:r>
            <a:r>
              <a:rPr dirty="0" sz="2850" spc="-180">
                <a:latin typeface="Arial"/>
                <a:cs typeface="Arial"/>
              </a:rPr>
              <a:t>интерпретации уровня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70">
                <a:latin typeface="Arial"/>
                <a:cs typeface="Arial"/>
              </a:rPr>
              <a:t>приоритет </a:t>
            </a:r>
            <a:r>
              <a:rPr dirty="0" sz="2850" spc="-235">
                <a:latin typeface="Arial"/>
                <a:cs typeface="Arial"/>
              </a:rPr>
              <a:t>отдается более </a:t>
            </a:r>
            <a:r>
              <a:rPr dirty="0" sz="2850" spc="-200">
                <a:latin typeface="Arial"/>
                <a:cs typeface="Arial"/>
              </a:rPr>
              <a:t>высокому</a:t>
            </a:r>
            <a:r>
              <a:rPr dirty="0" sz="2850" spc="-235">
                <a:latin typeface="Arial"/>
                <a:cs typeface="Arial"/>
              </a:rPr>
              <a:t> </a:t>
            </a:r>
            <a:r>
              <a:rPr dirty="0" sz="2850" spc="-229">
                <a:latin typeface="Arial"/>
                <a:cs typeface="Arial"/>
              </a:rPr>
              <a:t>показателю)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75">
                <a:latin typeface="Arial"/>
                <a:cs typeface="Arial"/>
              </a:rPr>
              <a:t>Корректировка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165">
                <a:latin typeface="Arial"/>
                <a:cs typeface="Arial"/>
              </a:rPr>
              <a:t>(при </a:t>
            </a:r>
            <a:r>
              <a:rPr dirty="0" sz="2850" spc="-215">
                <a:latin typeface="Arial"/>
                <a:cs typeface="Arial"/>
              </a:rPr>
              <a:t>необходимости)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ts val="3345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Объяснение </a:t>
            </a:r>
            <a:r>
              <a:rPr dirty="0" sz="2850" spc="-170">
                <a:latin typeface="Arial"/>
                <a:cs typeface="Arial"/>
              </a:rPr>
              <a:t>пациенту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0">
                <a:latin typeface="Arial"/>
                <a:cs typeface="Arial"/>
              </a:rPr>
              <a:t>обеспечение </a:t>
            </a:r>
            <a:r>
              <a:rPr dirty="0" sz="2850" spc="-150">
                <a:latin typeface="Arial"/>
                <a:cs typeface="Arial"/>
              </a:rPr>
              <a:t>его </a:t>
            </a:r>
            <a:r>
              <a:rPr dirty="0" sz="2850" spc="-200">
                <a:latin typeface="Arial"/>
                <a:cs typeface="Arial"/>
              </a:rPr>
              <a:t>памяткой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185">
                <a:latin typeface="Arial"/>
                <a:cs typeface="Arial"/>
              </a:rPr>
              <a:t>алгоритму </a:t>
            </a:r>
            <a:r>
              <a:rPr dirty="0" sz="2850" spc="-235">
                <a:latin typeface="Arial"/>
                <a:cs typeface="Arial"/>
              </a:rPr>
              <a:t>неотложных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действий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345"/>
              </a:lnSpc>
            </a:pP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10">
                <a:latin typeface="Arial"/>
                <a:cs typeface="Arial"/>
              </a:rPr>
              <a:t>жизнеугрожающем </a:t>
            </a:r>
            <a:r>
              <a:rPr dirty="0" sz="2850" spc="-185">
                <a:latin typeface="Arial"/>
                <a:cs typeface="Arial"/>
              </a:rPr>
              <a:t>состоянии, </a:t>
            </a:r>
            <a:r>
              <a:rPr dirty="0" sz="2850" spc="-200">
                <a:latin typeface="Arial"/>
                <a:cs typeface="Arial"/>
              </a:rPr>
              <a:t>вероятность </a:t>
            </a:r>
            <a:r>
              <a:rPr dirty="0" sz="2850" spc="-204">
                <a:latin typeface="Arial"/>
                <a:cs typeface="Arial"/>
              </a:rPr>
              <a:t>развития </a:t>
            </a:r>
            <a:r>
              <a:rPr dirty="0" sz="2850" spc="-165">
                <a:latin typeface="Arial"/>
                <a:cs typeface="Arial"/>
              </a:rPr>
              <a:t>которого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пациента </a:t>
            </a:r>
            <a:r>
              <a:rPr dirty="0" sz="2850" spc="-220">
                <a:latin typeface="Arial"/>
                <a:cs typeface="Arial"/>
              </a:rPr>
              <a:t>наиболее</a:t>
            </a:r>
            <a:r>
              <a:rPr dirty="0" sz="2850" spc="-55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высокая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1063" y="708850"/>
            <a:ext cx="72644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45"/>
              <a:t>48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84592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 </a:t>
            </a:r>
            <a:r>
              <a:rPr dirty="0" sz="4100" spc="-409" b="1">
                <a:solidFill>
                  <a:srgbClr val="333333"/>
                </a:solidFill>
                <a:latin typeface="Arial"/>
                <a:cs typeface="Arial"/>
              </a:rPr>
              <a:t>1—3-й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2238" y="6234139"/>
            <a:ext cx="15477490" cy="629475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Регулярность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 посещений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6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менее </a:t>
            </a:r>
            <a:r>
              <a:rPr dirty="0" sz="2850" spc="-204">
                <a:latin typeface="Arial"/>
                <a:cs typeface="Arial"/>
              </a:rPr>
              <a:t>2 </a:t>
            </a:r>
            <a:r>
              <a:rPr dirty="0" sz="2850" spc="-200">
                <a:latin typeface="Arial"/>
                <a:cs typeface="Arial"/>
              </a:rPr>
              <a:t>раз </a:t>
            </a:r>
            <a:r>
              <a:rPr dirty="0" sz="2850" spc="-220">
                <a:latin typeface="Arial"/>
                <a:cs typeface="Arial"/>
              </a:rPr>
              <a:t>в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6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0">
                <a:latin typeface="Arial"/>
                <a:cs typeface="Arial"/>
              </a:rPr>
              <a:t>Сбор </a:t>
            </a:r>
            <a:r>
              <a:rPr dirty="0" sz="2850" spc="-240">
                <a:latin typeface="Arial"/>
                <a:cs typeface="Arial"/>
              </a:rPr>
              <a:t>жалоб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40">
                <a:latin typeface="Arial"/>
                <a:cs typeface="Arial"/>
              </a:rPr>
              <a:t>анамнеза, </a:t>
            </a:r>
            <a:r>
              <a:rPr dirty="0" sz="2850" spc="-195">
                <a:latin typeface="Arial"/>
                <a:cs typeface="Arial"/>
              </a:rPr>
              <a:t>активный </a:t>
            </a:r>
            <a:r>
              <a:rPr dirty="0" sz="2850" spc="-135">
                <a:latin typeface="Arial"/>
                <a:cs typeface="Arial"/>
              </a:rPr>
              <a:t>опрос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0">
                <a:latin typeface="Arial"/>
                <a:cs typeface="Arial"/>
              </a:rPr>
              <a:t>наличие, </a:t>
            </a:r>
            <a:r>
              <a:rPr dirty="0" sz="2850" spc="-195">
                <a:latin typeface="Arial"/>
                <a:cs typeface="Arial"/>
              </a:rPr>
              <a:t>характер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выраженность боли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65">
                <a:latin typeface="Arial"/>
                <a:cs typeface="Arial"/>
              </a:rPr>
              <a:t>грудной </a:t>
            </a:r>
            <a:r>
              <a:rPr dirty="0" sz="2850" spc="-185">
                <a:latin typeface="Arial"/>
                <a:cs typeface="Arial"/>
              </a:rPr>
              <a:t>клетке 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одышки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0">
                <a:latin typeface="Arial"/>
                <a:cs typeface="Arial"/>
              </a:rPr>
              <a:t>физической </a:t>
            </a:r>
            <a:r>
              <a:rPr dirty="0" sz="2850" spc="-190">
                <a:latin typeface="Arial"/>
                <a:cs typeface="Arial"/>
              </a:rPr>
              <a:t>нагрузке, </a:t>
            </a:r>
            <a:r>
              <a:rPr dirty="0" sz="2850" spc="-195">
                <a:latin typeface="Arial"/>
                <a:cs typeface="Arial"/>
              </a:rPr>
              <a:t>эпизодов </a:t>
            </a:r>
            <a:r>
              <a:rPr dirty="0" sz="2850" spc="-180">
                <a:latin typeface="Arial"/>
                <a:cs typeface="Arial"/>
              </a:rPr>
              <a:t>кратковременной </a:t>
            </a:r>
            <a:r>
              <a:rPr dirty="0" sz="2850" spc="-190">
                <a:latin typeface="Arial"/>
                <a:cs typeface="Arial"/>
              </a:rPr>
              <a:t>слабости </a:t>
            </a:r>
            <a:r>
              <a:rPr dirty="0" sz="2850" spc="-220">
                <a:latin typeface="Arial"/>
                <a:cs typeface="Arial"/>
              </a:rPr>
              <a:t>в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конечностях,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175"/>
              </a:lnSpc>
            </a:pPr>
            <a:r>
              <a:rPr dirty="0" sz="2850" spc="-200">
                <a:latin typeface="Arial"/>
                <a:cs typeface="Arial"/>
              </a:rPr>
              <a:t>онемения </a:t>
            </a:r>
            <a:r>
              <a:rPr dirty="0" sz="2850" spc="-210">
                <a:latin typeface="Arial"/>
                <a:cs typeface="Arial"/>
              </a:rPr>
              <a:t>половины </a:t>
            </a:r>
            <a:r>
              <a:rPr dirty="0" sz="2850" spc="-225">
                <a:latin typeface="Arial"/>
                <a:cs typeface="Arial"/>
              </a:rPr>
              <a:t>лица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85">
                <a:latin typeface="Arial"/>
                <a:cs typeface="Arial"/>
              </a:rPr>
              <a:t>конечностей, </a:t>
            </a:r>
            <a:r>
              <a:rPr dirty="0" sz="2850" spc="-200">
                <a:latin typeface="Arial"/>
                <a:cs typeface="Arial"/>
              </a:rPr>
              <a:t>об </a:t>
            </a:r>
            <a:r>
              <a:rPr dirty="0" sz="2850" spc="-265">
                <a:latin typeface="Arial"/>
                <a:cs typeface="Arial"/>
              </a:rPr>
              <a:t>объеме</a:t>
            </a:r>
            <a:r>
              <a:rPr dirty="0" sz="2850" spc="-1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диуреза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90">
                <a:latin typeface="Arial"/>
                <a:cs typeface="Arial"/>
              </a:rPr>
              <a:t>приема антигипертензивных</a:t>
            </a:r>
            <a:r>
              <a:rPr dirty="0" sz="2850" spc="-7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препаратов</a:t>
            </a:r>
            <a:endParaRPr sz="2850">
              <a:latin typeface="Arial"/>
              <a:cs typeface="Arial"/>
            </a:endParaRPr>
          </a:p>
          <a:p>
            <a:pPr marL="457200" marR="450215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Уточнение </a:t>
            </a:r>
            <a:r>
              <a:rPr dirty="0" sz="2850" spc="-229">
                <a:latin typeface="Arial"/>
                <a:cs typeface="Arial"/>
              </a:rPr>
              <a:t>факта </a:t>
            </a:r>
            <a:r>
              <a:rPr dirty="0" sz="2850" spc="-190">
                <a:latin typeface="Arial"/>
                <a:cs typeface="Arial"/>
              </a:rPr>
              <a:t>приема </a:t>
            </a:r>
            <a:r>
              <a:rPr dirty="0" sz="2850" spc="-175">
                <a:latin typeface="Arial"/>
                <a:cs typeface="Arial"/>
              </a:rPr>
              <a:t>гиполипидемических, </a:t>
            </a:r>
            <a:r>
              <a:rPr dirty="0" sz="2850" spc="-190">
                <a:latin typeface="Arial"/>
                <a:cs typeface="Arial"/>
              </a:rPr>
              <a:t>антиагрегантных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0">
                <a:latin typeface="Arial"/>
                <a:cs typeface="Arial"/>
              </a:rPr>
              <a:t>гипогликемических </a:t>
            </a:r>
            <a:r>
              <a:rPr dirty="0" sz="2850" spc="-195">
                <a:latin typeface="Arial"/>
                <a:cs typeface="Arial"/>
              </a:rPr>
              <a:t>препаратов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</a:t>
            </a:r>
            <a:r>
              <a:rPr dirty="0" sz="2850" spc="-235">
                <a:latin typeface="Arial"/>
                <a:cs typeface="Arial"/>
              </a:rPr>
              <a:t> </a:t>
            </a:r>
            <a:r>
              <a:rPr dirty="0" sz="2850" spc="-180">
                <a:latin typeface="Arial"/>
                <a:cs typeface="Arial"/>
              </a:rPr>
              <a:t>показаний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65">
                <a:latin typeface="Arial"/>
                <a:cs typeface="Arial"/>
              </a:rPr>
              <a:t>Опрос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краткое </a:t>
            </a:r>
            <a:r>
              <a:rPr dirty="0" sz="2850" spc="-204">
                <a:latin typeface="Arial"/>
                <a:cs typeface="Arial"/>
              </a:rPr>
              <a:t>консультирование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поводу </a:t>
            </a:r>
            <a:r>
              <a:rPr dirty="0" sz="2850" spc="-170">
                <a:latin typeface="Arial"/>
                <a:cs typeface="Arial"/>
              </a:rPr>
              <a:t>курения,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204">
                <a:latin typeface="Arial"/>
                <a:cs typeface="Arial"/>
              </a:rPr>
              <a:t>питания, </a:t>
            </a:r>
            <a:r>
              <a:rPr dirty="0" sz="2850" spc="-180">
                <a:latin typeface="Arial"/>
                <a:cs typeface="Arial"/>
              </a:rPr>
              <a:t>физической</a:t>
            </a:r>
            <a:r>
              <a:rPr dirty="0" sz="2850" spc="-75">
                <a:latin typeface="Arial"/>
                <a:cs typeface="Arial"/>
              </a:rPr>
              <a:t> </a:t>
            </a:r>
            <a:r>
              <a:rPr dirty="0" sz="2850" spc="-170">
                <a:latin typeface="Arial"/>
                <a:cs typeface="Arial"/>
              </a:rPr>
              <a:t>активности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Измерение АД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marR="541020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235">
                <a:latin typeface="Arial"/>
                <a:cs typeface="Arial"/>
              </a:rPr>
              <a:t>данных </a:t>
            </a:r>
            <a:r>
              <a:rPr dirty="0" sz="2850" spc="-225">
                <a:latin typeface="Arial"/>
                <a:cs typeface="Arial"/>
              </a:rPr>
              <a:t>ДМАД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65">
                <a:latin typeface="Arial"/>
                <a:cs typeface="Arial"/>
              </a:rPr>
              <a:t> </a:t>
            </a:r>
            <a:r>
              <a:rPr dirty="0" sz="2850" spc="-175">
                <a:latin typeface="Arial"/>
                <a:cs typeface="Arial"/>
              </a:rPr>
              <a:t>уточнение </a:t>
            </a:r>
            <a:r>
              <a:rPr dirty="0" sz="2850" spc="-210">
                <a:latin typeface="Arial"/>
                <a:cs typeface="Arial"/>
              </a:rPr>
              <a:t>характера </a:t>
            </a:r>
            <a:r>
              <a:rPr dirty="0" sz="2850" spc="-170">
                <a:latin typeface="Arial"/>
                <a:cs typeface="Arial"/>
              </a:rPr>
              <a:t>гипотензивной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поводу </a:t>
            </a:r>
            <a:r>
              <a:rPr dirty="0" sz="2850" spc="-160">
                <a:latin typeface="Arial"/>
                <a:cs typeface="Arial"/>
              </a:rPr>
              <a:t>других  </a:t>
            </a:r>
            <a:r>
              <a:rPr dirty="0" sz="2850" spc="-300">
                <a:latin typeface="Arial"/>
                <a:cs typeface="Arial"/>
              </a:rPr>
              <a:t>ССЗ, </a:t>
            </a:r>
            <a:r>
              <a:rPr dirty="0" sz="2850" spc="-340">
                <a:latin typeface="Arial"/>
                <a:cs typeface="Arial"/>
              </a:rPr>
              <a:t>ЦВБ </a:t>
            </a:r>
            <a:r>
              <a:rPr dirty="0" sz="2850" spc="-125">
                <a:latin typeface="Arial"/>
                <a:cs typeface="Arial"/>
              </a:rPr>
              <a:t>и</a:t>
            </a:r>
            <a:r>
              <a:rPr dirty="0" sz="2850" spc="-340">
                <a:latin typeface="Arial"/>
                <a:cs typeface="Arial"/>
              </a:rPr>
              <a:t> </a:t>
            </a:r>
            <a:r>
              <a:rPr dirty="0" sz="2850" spc="-350">
                <a:latin typeface="Arial"/>
                <a:cs typeface="Arial"/>
              </a:rPr>
              <a:t>ХБП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9966" y="708850"/>
            <a:ext cx="70675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15"/>
              <a:t>4</a:t>
            </a:r>
            <a:r>
              <a:rPr dirty="0" spc="-735"/>
              <a:t>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84592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 </a:t>
            </a:r>
            <a:r>
              <a:rPr dirty="0" sz="4100" spc="-409" b="1">
                <a:solidFill>
                  <a:srgbClr val="333333"/>
                </a:solidFill>
                <a:latin typeface="Arial"/>
                <a:cs typeface="Arial"/>
              </a:rPr>
              <a:t>1—3-й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502390"/>
            <a:ext cx="16597630" cy="619696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5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74295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180">
                <a:latin typeface="Arial"/>
                <a:cs typeface="Arial"/>
              </a:rPr>
              <a:t>осмотр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объективное </a:t>
            </a:r>
            <a:r>
              <a:rPr dirty="0" sz="2850" spc="-225">
                <a:latin typeface="Arial"/>
                <a:cs typeface="Arial"/>
              </a:rPr>
              <a:t>обследование, </a:t>
            </a:r>
            <a:r>
              <a:rPr dirty="0" sz="2850" spc="-210">
                <a:latin typeface="Arial"/>
                <a:cs typeface="Arial"/>
              </a:rPr>
              <a:t>включая </a:t>
            </a:r>
            <a:r>
              <a:rPr dirty="0" sz="2850" spc="-215">
                <a:latin typeface="Arial"/>
                <a:cs typeface="Arial"/>
              </a:rPr>
              <a:t>пальпацию </a:t>
            </a:r>
            <a:r>
              <a:rPr dirty="0" sz="2850" spc="-170">
                <a:latin typeface="Arial"/>
                <a:cs typeface="Arial"/>
              </a:rPr>
              <a:t>периферических </a:t>
            </a:r>
            <a:r>
              <a:rPr dirty="0" sz="2850" spc="-190">
                <a:latin typeface="Arial"/>
                <a:cs typeface="Arial"/>
              </a:rPr>
              <a:t>сосудов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аускультацию  </a:t>
            </a:r>
            <a:r>
              <a:rPr dirty="0" sz="2850" spc="-200">
                <a:latin typeface="Arial"/>
                <a:cs typeface="Arial"/>
              </a:rPr>
              <a:t>подключичных, сонных, </a:t>
            </a:r>
            <a:r>
              <a:rPr dirty="0" sz="2850" spc="-195">
                <a:latin typeface="Arial"/>
                <a:cs typeface="Arial"/>
              </a:rPr>
              <a:t>почечных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бедренных </a:t>
            </a:r>
            <a:r>
              <a:rPr dirty="0" sz="2850" spc="-204">
                <a:latin typeface="Arial"/>
                <a:cs typeface="Arial"/>
              </a:rPr>
              <a:t>артерий, </a:t>
            </a:r>
            <a:r>
              <a:rPr dirty="0" sz="2850" spc="-190">
                <a:latin typeface="Arial"/>
                <a:cs typeface="Arial"/>
              </a:rPr>
              <a:t>измерение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10">
                <a:latin typeface="Arial"/>
                <a:cs typeface="Arial"/>
              </a:rPr>
              <a:t>массы </a:t>
            </a:r>
            <a:r>
              <a:rPr dirty="0" sz="2850" spc="-260">
                <a:latin typeface="Arial"/>
                <a:cs typeface="Arial"/>
              </a:rPr>
              <a:t>тела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5">
                <a:latin typeface="Arial"/>
                <a:cs typeface="Arial"/>
              </a:rPr>
              <a:t>окружности </a:t>
            </a:r>
            <a:r>
              <a:rPr dirty="0" sz="2850" spc="-220">
                <a:latin typeface="Arial"/>
                <a:cs typeface="Arial"/>
              </a:rPr>
              <a:t>талии 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каждом</a:t>
            </a:r>
            <a:r>
              <a:rPr dirty="0" sz="2850" spc="-23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посещении</a:t>
            </a:r>
            <a:endParaRPr sz="2850">
              <a:latin typeface="Arial"/>
              <a:cs typeface="Arial"/>
            </a:endParaRPr>
          </a:p>
          <a:p>
            <a:pPr marL="457200" marR="2077085" indent="-457200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Гемоглобин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0">
                <a:latin typeface="Arial"/>
                <a:cs typeface="Arial"/>
              </a:rPr>
              <a:t>гематокрит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-12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85">
                <a:latin typeface="Arial"/>
                <a:cs typeface="Arial"/>
              </a:rPr>
              <a:t>Глюкоза </a:t>
            </a:r>
            <a:r>
              <a:rPr dirty="0" sz="2850" spc="-245">
                <a:latin typeface="Arial"/>
                <a:cs typeface="Arial"/>
              </a:rPr>
              <a:t>плазмы </a:t>
            </a:r>
            <a:r>
              <a:rPr dirty="0" sz="2850" spc="-225">
                <a:latin typeface="Arial"/>
                <a:cs typeface="Arial"/>
              </a:rPr>
              <a:t>натощак </a:t>
            </a:r>
            <a:r>
              <a:rPr dirty="0" sz="2850" spc="-180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13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40">
                <a:latin typeface="Arial"/>
                <a:cs typeface="Arial"/>
              </a:rPr>
              <a:t>Общий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90">
                <a:latin typeface="Arial"/>
                <a:cs typeface="Arial"/>
              </a:rPr>
              <a:t>(допускается</a:t>
            </a:r>
            <a:r>
              <a:rPr dirty="0" sz="2850" spc="-3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экспресс-метод)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60">
                <a:latin typeface="Arial"/>
                <a:cs typeface="Arial"/>
              </a:rPr>
              <a:t>низкой </a:t>
            </a:r>
            <a:r>
              <a:rPr dirty="0" sz="2850" spc="-195">
                <a:latin typeface="Arial"/>
                <a:cs typeface="Arial"/>
              </a:rPr>
              <a:t>плотности, </a:t>
            </a:r>
            <a:r>
              <a:rPr dirty="0" sz="2850" spc="-200">
                <a:latin typeface="Arial"/>
                <a:cs typeface="Arial"/>
              </a:rPr>
              <a:t>холестерин </a:t>
            </a:r>
            <a:r>
              <a:rPr dirty="0" sz="2850" spc="-185">
                <a:latin typeface="Arial"/>
                <a:cs typeface="Arial"/>
              </a:rPr>
              <a:t>липопротеинов </a:t>
            </a:r>
            <a:r>
              <a:rPr dirty="0" sz="2850" spc="-190">
                <a:latin typeface="Arial"/>
                <a:cs typeface="Arial"/>
              </a:rPr>
              <a:t>высокой </a:t>
            </a:r>
            <a:r>
              <a:rPr dirty="0" sz="2850" spc="-195">
                <a:latin typeface="Arial"/>
                <a:cs typeface="Arial"/>
              </a:rPr>
              <a:t>плотности, триглицериды 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0">
                <a:latin typeface="Arial"/>
                <a:cs typeface="Arial"/>
              </a:rPr>
              <a:t>сыворотке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130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года</a:t>
            </a:r>
            <a:endParaRPr sz="2850">
              <a:latin typeface="Arial"/>
              <a:cs typeface="Arial"/>
            </a:endParaRPr>
          </a:p>
          <a:p>
            <a:pPr marL="457200" marR="807085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5">
                <a:latin typeface="Arial"/>
                <a:cs typeface="Arial"/>
              </a:rPr>
              <a:t>Калий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0">
                <a:latin typeface="Arial"/>
                <a:cs typeface="Arial"/>
              </a:rPr>
              <a:t>натрий сыворотки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19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Мочевая </a:t>
            </a:r>
            <a:r>
              <a:rPr dirty="0" sz="2850" spc="-185">
                <a:latin typeface="Arial"/>
                <a:cs typeface="Arial"/>
              </a:rPr>
              <a:t>кислота </a:t>
            </a:r>
            <a:r>
              <a:rPr dirty="0" sz="2850" spc="-180">
                <a:latin typeface="Arial"/>
                <a:cs typeface="Arial"/>
              </a:rPr>
              <a:t>сыворотки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</a:t>
            </a:r>
            <a:r>
              <a:rPr dirty="0" sz="2850" spc="5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показаниям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27031" y="708850"/>
            <a:ext cx="78168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530"/>
              <a:t>50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84592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 </a:t>
            </a:r>
            <a:r>
              <a:rPr dirty="0" sz="4100" spc="-409" b="1">
                <a:solidFill>
                  <a:srgbClr val="333333"/>
                </a:solidFill>
                <a:latin typeface="Arial"/>
                <a:cs typeface="Arial"/>
              </a:rPr>
              <a:t>1—3-й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③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2238" y="6697533"/>
            <a:ext cx="16353155" cy="600202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5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342265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Креатинин сыворотки </a:t>
            </a:r>
            <a:r>
              <a:rPr dirty="0" sz="2850" spc="-195">
                <a:latin typeface="Arial"/>
                <a:cs typeface="Arial"/>
              </a:rPr>
              <a:t>(с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275">
                <a:latin typeface="Arial"/>
                <a:cs typeface="Arial"/>
              </a:rPr>
              <a:t>СКФ)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185">
                <a:latin typeface="Arial"/>
                <a:cs typeface="Arial"/>
              </a:rPr>
              <a:t>мочи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55">
                <a:latin typeface="Arial"/>
                <a:cs typeface="Arial"/>
              </a:rPr>
              <a:t>микроскопией </a:t>
            </a:r>
            <a:r>
              <a:rPr dirty="0" sz="2850" spc="-195">
                <a:latin typeface="Arial"/>
                <a:cs typeface="Arial"/>
              </a:rPr>
              <a:t>осадка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04">
                <a:latin typeface="Arial"/>
                <a:cs typeface="Arial"/>
              </a:rPr>
              <a:t>определением </a:t>
            </a:r>
            <a:r>
              <a:rPr dirty="0" sz="2850" spc="-220">
                <a:latin typeface="Arial"/>
                <a:cs typeface="Arial"/>
              </a:rPr>
              <a:t>белка в </a:t>
            </a:r>
            <a:r>
              <a:rPr dirty="0" sz="2850" spc="-210">
                <a:latin typeface="Arial"/>
                <a:cs typeface="Arial"/>
              </a:rPr>
              <a:t>моче </a:t>
            </a:r>
            <a:r>
              <a:rPr dirty="0" sz="2850" spc="-180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65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457200" marR="1518920" indent="-457200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Анализ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5">
                <a:latin typeface="Arial"/>
                <a:cs typeface="Arial"/>
              </a:rPr>
              <a:t>микроальбуминурию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160">
                <a:latin typeface="Arial"/>
                <a:cs typeface="Arial"/>
              </a:rPr>
              <a:t>год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ts val="3345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60">
                <a:latin typeface="Arial"/>
                <a:cs typeface="Arial"/>
              </a:rPr>
              <a:t>ЭКГ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475">
                <a:latin typeface="Arial"/>
                <a:cs typeface="Arial"/>
              </a:rPr>
              <a:t>12 </a:t>
            </a:r>
            <a:r>
              <a:rPr dirty="0" sz="2850" spc="-225">
                <a:latin typeface="Arial"/>
                <a:cs typeface="Arial"/>
              </a:rPr>
              <a:t>отведениях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расчетом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225">
                <a:latin typeface="Arial"/>
                <a:cs typeface="Arial"/>
              </a:rPr>
              <a:t>Соколова–Лайона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Корнелльского </a:t>
            </a:r>
            <a:r>
              <a:rPr dirty="0" sz="2850" spc="-220">
                <a:latin typeface="Arial"/>
                <a:cs typeface="Arial"/>
              </a:rPr>
              <a:t>показателя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204">
                <a:latin typeface="Arial"/>
                <a:cs typeface="Arial"/>
              </a:rPr>
              <a:t>2</a:t>
            </a:r>
            <a:r>
              <a:rPr dirty="0" sz="2850" spc="9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раз</a:t>
            </a:r>
            <a:endParaRPr sz="2850">
              <a:latin typeface="Arial"/>
              <a:cs typeface="Arial"/>
            </a:endParaRPr>
          </a:p>
          <a:p>
            <a:pPr marL="475615" marR="5080">
              <a:lnSpc>
                <a:spcPts val="3270"/>
              </a:lnSpc>
              <a:spcBef>
                <a:spcPts val="155"/>
              </a:spcBef>
            </a:pP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90">
                <a:latin typeface="Arial"/>
                <a:cs typeface="Arial"/>
              </a:rPr>
              <a:t>год. </a:t>
            </a:r>
            <a:r>
              <a:rPr dirty="0" sz="2850" spc="-250">
                <a:latin typeface="Arial"/>
                <a:cs typeface="Arial"/>
              </a:rPr>
              <a:t>ЭхоКГ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4">
                <a:latin typeface="Arial"/>
                <a:cs typeface="Arial"/>
              </a:rPr>
              <a:t>определением </a:t>
            </a:r>
            <a:r>
              <a:rPr dirty="0" sz="2850" spc="-285">
                <a:latin typeface="Arial"/>
                <a:cs typeface="Arial"/>
              </a:rPr>
              <a:t>ИММЛЖ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диастолической </a:t>
            </a:r>
            <a:r>
              <a:rPr dirty="0" sz="2850" spc="-170">
                <a:latin typeface="Arial"/>
                <a:cs typeface="Arial"/>
              </a:rPr>
              <a:t>функции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15">
                <a:latin typeface="Arial"/>
                <a:cs typeface="Arial"/>
              </a:rPr>
              <a:t>наблюде-  </a:t>
            </a:r>
            <a:r>
              <a:rPr dirty="0" sz="2850" spc="-220">
                <a:latin typeface="Arial"/>
                <a:cs typeface="Arial"/>
              </a:rPr>
              <a:t>ние, в </a:t>
            </a:r>
            <a:r>
              <a:rPr dirty="0" sz="2850" spc="-225">
                <a:latin typeface="Arial"/>
                <a:cs typeface="Arial"/>
              </a:rPr>
              <a:t>последующем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10">
                <a:latin typeface="Arial"/>
                <a:cs typeface="Arial"/>
              </a:rPr>
              <a:t>показаниям,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менее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160">
                <a:latin typeface="Arial"/>
                <a:cs typeface="Arial"/>
              </a:rPr>
              <a:t>год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75">
                <a:latin typeface="Arial"/>
                <a:cs typeface="Arial"/>
              </a:rPr>
              <a:t>отсутствии </a:t>
            </a:r>
            <a:r>
              <a:rPr dirty="0" sz="2850" spc="-195">
                <a:latin typeface="Arial"/>
                <a:cs typeface="Arial"/>
              </a:rPr>
              <a:t>достижения </a:t>
            </a:r>
            <a:r>
              <a:rPr dirty="0" sz="2850" spc="-254">
                <a:latin typeface="Arial"/>
                <a:cs typeface="Arial"/>
              </a:rPr>
              <a:t>целевых </a:t>
            </a:r>
            <a:r>
              <a:rPr dirty="0" sz="2850" spc="-185">
                <a:latin typeface="Arial"/>
                <a:cs typeface="Arial"/>
              </a:rPr>
              <a:t>значений 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признаков </a:t>
            </a:r>
            <a:r>
              <a:rPr dirty="0" sz="2850" spc="-155">
                <a:latin typeface="Arial"/>
                <a:cs typeface="Arial"/>
              </a:rPr>
              <a:t>прогрессирования </a:t>
            </a:r>
            <a:r>
              <a:rPr dirty="0" sz="2850" spc="-165">
                <a:latin typeface="Arial"/>
                <a:cs typeface="Arial"/>
              </a:rPr>
              <a:t>гипертрофии </a:t>
            </a:r>
            <a:r>
              <a:rPr dirty="0" sz="2850" spc="-200">
                <a:latin typeface="Arial"/>
                <a:cs typeface="Arial"/>
              </a:rPr>
              <a:t>левого </a:t>
            </a:r>
            <a:r>
              <a:rPr dirty="0" sz="2850" spc="-225">
                <a:latin typeface="Arial"/>
                <a:cs typeface="Arial"/>
              </a:rPr>
              <a:t>желудочка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расчете </a:t>
            </a:r>
            <a:r>
              <a:rPr dirty="0" sz="2850" spc="-185">
                <a:latin typeface="Arial"/>
                <a:cs typeface="Arial"/>
              </a:rPr>
              <a:t>индекса </a:t>
            </a:r>
            <a:r>
              <a:rPr dirty="0" sz="2850" spc="-145">
                <a:latin typeface="Arial"/>
                <a:cs typeface="Arial"/>
              </a:rPr>
              <a:t>Соко-  </a:t>
            </a:r>
            <a:r>
              <a:rPr dirty="0" sz="2850" spc="-235">
                <a:latin typeface="Arial"/>
                <a:cs typeface="Arial"/>
              </a:rPr>
              <a:t>лова–Лайона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Корнелльского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показателя</a:t>
            </a:r>
            <a:endParaRPr sz="2850">
              <a:latin typeface="Arial"/>
              <a:cs typeface="Arial"/>
            </a:endParaRPr>
          </a:p>
          <a:p>
            <a:pPr marL="457200" marR="2390140" indent="-457200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Дуплексное сканирование </a:t>
            </a:r>
            <a:r>
              <a:rPr dirty="0" sz="2850" spc="-190">
                <a:latin typeface="Arial"/>
                <a:cs typeface="Arial"/>
              </a:rPr>
              <a:t>сонных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160">
                <a:latin typeface="Arial"/>
                <a:cs typeface="Arial"/>
              </a:rPr>
              <a:t>мужчин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95">
                <a:latin typeface="Arial"/>
                <a:cs typeface="Arial"/>
              </a:rPr>
              <a:t>40 </a:t>
            </a:r>
            <a:r>
              <a:rPr dirty="0" sz="2850" spc="-310">
                <a:latin typeface="Arial"/>
                <a:cs typeface="Arial"/>
              </a:rPr>
              <a:t>лет, </a:t>
            </a:r>
            <a:r>
              <a:rPr dirty="0" sz="2850" spc="-210">
                <a:latin typeface="Arial"/>
                <a:cs typeface="Arial"/>
              </a:rPr>
              <a:t>женщин </a:t>
            </a:r>
            <a:r>
              <a:rPr dirty="0" sz="2850" spc="-215">
                <a:latin typeface="Arial"/>
                <a:cs typeface="Arial"/>
              </a:rPr>
              <a:t>старше </a:t>
            </a:r>
            <a:r>
              <a:rPr dirty="0" sz="2850" spc="-75">
                <a:latin typeface="Arial"/>
                <a:cs typeface="Arial"/>
              </a:rPr>
              <a:t>50 </a:t>
            </a:r>
            <a:r>
              <a:rPr dirty="0" sz="2850" spc="-254">
                <a:latin typeface="Arial"/>
                <a:cs typeface="Arial"/>
              </a:rPr>
              <a:t>лет 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15">
                <a:latin typeface="Arial"/>
                <a:cs typeface="Arial"/>
              </a:rPr>
              <a:t>реже </a:t>
            </a:r>
            <a:r>
              <a:rPr dirty="0" sz="2850" spc="-695">
                <a:latin typeface="Arial"/>
                <a:cs typeface="Arial"/>
              </a:rPr>
              <a:t>1 </a:t>
            </a:r>
            <a:r>
              <a:rPr dirty="0" sz="2850" spc="-220">
                <a:latin typeface="Arial"/>
                <a:cs typeface="Arial"/>
              </a:rPr>
              <a:t>раза в </a:t>
            </a:r>
            <a:r>
              <a:rPr dirty="0" sz="2850" spc="-204">
                <a:latin typeface="Arial"/>
                <a:cs typeface="Arial"/>
              </a:rPr>
              <a:t>2 </a:t>
            </a:r>
            <a:r>
              <a:rPr dirty="0" sz="2850" spc="-190">
                <a:latin typeface="Arial"/>
                <a:cs typeface="Arial"/>
              </a:rPr>
              <a:t>года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54">
                <a:latin typeface="Arial"/>
                <a:cs typeface="Arial"/>
              </a:rPr>
              <a:t>целью </a:t>
            </a:r>
            <a:r>
              <a:rPr dirty="0" sz="2850" spc="-204">
                <a:latin typeface="Arial"/>
                <a:cs typeface="Arial"/>
              </a:rPr>
              <a:t>определения </a:t>
            </a:r>
            <a:r>
              <a:rPr dirty="0" sz="2850" spc="-300">
                <a:latin typeface="Arial"/>
                <a:cs typeface="Arial"/>
              </a:rPr>
              <a:t>ТИМ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75">
                <a:latin typeface="Arial"/>
                <a:cs typeface="Arial"/>
              </a:rPr>
              <a:t>атеросклеротических</a:t>
            </a:r>
            <a:r>
              <a:rPr dirty="0" sz="2850" spc="95">
                <a:latin typeface="Arial"/>
                <a:cs typeface="Arial"/>
              </a:rPr>
              <a:t> </a:t>
            </a:r>
            <a:r>
              <a:rPr dirty="0" sz="2850" spc="-235">
                <a:latin typeface="Arial"/>
                <a:cs typeface="Arial"/>
              </a:rPr>
              <a:t>бляшек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42178" y="708850"/>
            <a:ext cx="56451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50"/>
              <a:t>5</a:t>
            </a:r>
            <a:r>
              <a:rPr dirty="0" spc="-1814"/>
              <a:t>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1845925" cy="226504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Алгоритм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диспансерного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наблюдения </a:t>
            </a:r>
            <a:r>
              <a:rPr dirty="0" sz="4100" spc="-475" b="1">
                <a:solidFill>
                  <a:srgbClr val="333333"/>
                </a:solidFill>
                <a:latin typeface="Arial"/>
                <a:cs typeface="Arial"/>
              </a:rPr>
              <a:t>больных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  </a:t>
            </a:r>
            <a:r>
              <a:rPr dirty="0" sz="4100" spc="-409" b="1">
                <a:solidFill>
                  <a:srgbClr val="333333"/>
                </a:solidFill>
                <a:latin typeface="Arial"/>
                <a:cs typeface="Arial"/>
              </a:rPr>
              <a:t>1—3-й </a:t>
            </a:r>
            <a:r>
              <a:rPr dirty="0" sz="4100" spc="-245" b="1">
                <a:solidFill>
                  <a:srgbClr val="333333"/>
                </a:solidFill>
                <a:latin typeface="Arial"/>
                <a:cs typeface="Arial"/>
              </a:rPr>
              <a:t>степени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25" b="1">
                <a:solidFill>
                  <a:srgbClr val="333333"/>
                </a:solidFill>
                <a:latin typeface="Arial"/>
                <a:cs typeface="Arial"/>
              </a:rPr>
              <a:t>ССЗ, </a:t>
            </a:r>
            <a:r>
              <a:rPr dirty="0" sz="4100" spc="-490" b="1">
                <a:solidFill>
                  <a:srgbClr val="333333"/>
                </a:solidFill>
                <a:latin typeface="Arial"/>
                <a:cs typeface="Arial"/>
              </a:rPr>
              <a:t>ЦВБ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415" b="1">
                <a:solidFill>
                  <a:srgbClr val="333333"/>
                </a:solidFill>
                <a:latin typeface="Arial"/>
                <a:cs typeface="Arial"/>
              </a:rPr>
              <a:t>ХБП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контролируемым 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на </a:t>
            </a:r>
            <a:r>
              <a:rPr dirty="0" sz="4100" spc="-330" b="1">
                <a:solidFill>
                  <a:srgbClr val="333333"/>
                </a:solidFill>
                <a:latin typeface="Arial"/>
                <a:cs typeface="Arial"/>
              </a:rPr>
              <a:t>фоне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приема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антигипертензивных  </a:t>
            </a: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лекарственных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препаратов</a:t>
            </a:r>
            <a:r>
              <a:rPr dirty="0" sz="4100" spc="-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④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5990136"/>
            <a:ext cx="17540605" cy="6709409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210">
                <a:solidFill>
                  <a:srgbClr val="608B7E"/>
                </a:solidFill>
                <a:latin typeface="Arial"/>
                <a:cs typeface="Arial"/>
              </a:rPr>
              <a:t>Рекомендуемые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вмешательства </a:t>
            </a:r>
            <a:r>
              <a:rPr dirty="0" sz="2850" spc="-110">
                <a:solidFill>
                  <a:srgbClr val="608B7E"/>
                </a:solidFill>
                <a:latin typeface="Arial"/>
                <a:cs typeface="Arial"/>
              </a:rPr>
              <a:t>и </a:t>
            </a:r>
            <a:r>
              <a:rPr dirty="0" sz="2850" spc="-220">
                <a:solidFill>
                  <a:srgbClr val="608B7E"/>
                </a:solidFill>
                <a:latin typeface="Arial"/>
                <a:cs typeface="Arial"/>
              </a:rPr>
              <a:t>методы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исследования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во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время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профилактических</a:t>
            </a:r>
            <a:r>
              <a:rPr dirty="0" sz="2850" spc="45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посещений</a:t>
            </a:r>
            <a:endParaRPr sz="2850">
              <a:latin typeface="Arial"/>
              <a:cs typeface="Arial"/>
            </a:endParaRPr>
          </a:p>
          <a:p>
            <a:pPr marL="457200" marR="217804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0">
                <a:latin typeface="Arial"/>
                <a:cs typeface="Arial"/>
              </a:rPr>
              <a:t>УЗИ </a:t>
            </a:r>
            <a:r>
              <a:rPr dirty="0" sz="2850" spc="-150">
                <a:latin typeface="Arial"/>
                <a:cs typeface="Arial"/>
              </a:rPr>
              <a:t>почек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170">
                <a:latin typeface="Arial"/>
                <a:cs typeface="Arial"/>
              </a:rPr>
              <a:t>диспансерное </a:t>
            </a:r>
            <a:r>
              <a:rPr dirty="0" sz="2850" spc="-240">
                <a:latin typeface="Arial"/>
                <a:cs typeface="Arial"/>
              </a:rPr>
              <a:t>наблюдение, </a:t>
            </a:r>
            <a:r>
              <a:rPr dirty="0" sz="2850" spc="-260">
                <a:latin typeface="Arial"/>
                <a:cs typeface="Arial"/>
              </a:rPr>
              <a:t>далее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показаниям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65">
                <a:latin typeface="Arial"/>
                <a:cs typeface="Arial"/>
              </a:rPr>
              <a:t>подозре-  </a:t>
            </a:r>
            <a:r>
              <a:rPr dirty="0" sz="2850" spc="-175">
                <a:latin typeface="Arial"/>
                <a:cs typeface="Arial"/>
              </a:rPr>
              <a:t>ния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04">
                <a:latin typeface="Arial"/>
                <a:cs typeface="Arial"/>
              </a:rPr>
              <a:t>развитие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55">
                <a:latin typeface="Arial"/>
                <a:cs typeface="Arial"/>
              </a:rPr>
              <a:t>прогрессирование</a:t>
            </a:r>
            <a:r>
              <a:rPr dirty="0" sz="2850" spc="-110">
                <a:latin typeface="Arial"/>
                <a:cs typeface="Arial"/>
              </a:rPr>
              <a:t> </a:t>
            </a:r>
            <a:r>
              <a:rPr dirty="0" sz="2850" spc="-350">
                <a:latin typeface="Arial"/>
                <a:cs typeface="Arial"/>
              </a:rPr>
              <a:t>ХБП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Дуплексное сканирование </a:t>
            </a:r>
            <a:r>
              <a:rPr dirty="0" sz="2850" spc="-195">
                <a:latin typeface="Arial"/>
                <a:cs typeface="Arial"/>
              </a:rPr>
              <a:t>почечных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90">
                <a:latin typeface="Arial"/>
                <a:cs typeface="Arial"/>
              </a:rPr>
              <a:t>подозрения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0">
                <a:latin typeface="Arial"/>
                <a:cs typeface="Arial"/>
              </a:rPr>
              <a:t>их</a:t>
            </a:r>
            <a:r>
              <a:rPr dirty="0" sz="2850" spc="-10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патологию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5">
                <a:latin typeface="Arial"/>
                <a:cs typeface="Arial"/>
              </a:rPr>
              <a:t>Лодыжечно-плечевой </a:t>
            </a:r>
            <a:r>
              <a:rPr dirty="0" sz="2850" spc="-170">
                <a:latin typeface="Arial"/>
                <a:cs typeface="Arial"/>
              </a:rPr>
              <a:t>индекс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90">
                <a:latin typeface="Arial"/>
                <a:cs typeface="Arial"/>
              </a:rPr>
              <a:t>подозрения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85">
                <a:latin typeface="Arial"/>
                <a:cs typeface="Arial"/>
              </a:rPr>
              <a:t>стеноз </a:t>
            </a:r>
            <a:r>
              <a:rPr dirty="0" sz="2850" spc="-190">
                <a:latin typeface="Arial"/>
                <a:cs typeface="Arial"/>
              </a:rPr>
              <a:t>сосудов </a:t>
            </a:r>
            <a:r>
              <a:rPr dirty="0" sz="2850" spc="-165">
                <a:latin typeface="Arial"/>
                <a:cs typeface="Arial"/>
              </a:rPr>
              <a:t>нижних</a:t>
            </a:r>
            <a:r>
              <a:rPr dirty="0" sz="2850" spc="-65">
                <a:latin typeface="Arial"/>
                <a:cs typeface="Arial"/>
              </a:rPr>
              <a:t> </a:t>
            </a:r>
            <a:r>
              <a:rPr dirty="0" sz="2850" spc="-170">
                <a:latin typeface="Arial"/>
                <a:cs typeface="Arial"/>
              </a:rPr>
              <a:t>конечностей</a:t>
            </a:r>
            <a:endParaRPr sz="2850">
              <a:latin typeface="Arial"/>
              <a:cs typeface="Arial"/>
            </a:endParaRPr>
          </a:p>
          <a:p>
            <a:pPr marL="457200" marR="1727835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Дуплексное сканирование </a:t>
            </a:r>
            <a:r>
              <a:rPr dirty="0" sz="2850" spc="-229">
                <a:latin typeface="Arial"/>
                <a:cs typeface="Arial"/>
              </a:rPr>
              <a:t>подвздошных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0">
                <a:latin typeface="Arial"/>
                <a:cs typeface="Arial"/>
              </a:rPr>
              <a:t>бедренных </a:t>
            </a:r>
            <a:r>
              <a:rPr dirty="0" sz="2850" spc="-185">
                <a:latin typeface="Arial"/>
                <a:cs typeface="Arial"/>
              </a:rPr>
              <a:t>артерий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175">
                <a:latin typeface="Arial"/>
                <a:cs typeface="Arial"/>
              </a:rPr>
              <a:t>обоснованного </a:t>
            </a:r>
            <a:r>
              <a:rPr dirty="0" sz="2850" spc="-190">
                <a:latin typeface="Arial"/>
                <a:cs typeface="Arial"/>
              </a:rPr>
              <a:t>подозрения 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0">
                <a:latin typeface="Arial"/>
                <a:cs typeface="Arial"/>
              </a:rPr>
              <a:t>их</a:t>
            </a:r>
            <a:r>
              <a:rPr dirty="0" sz="2850" spc="-15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патологию</a:t>
            </a:r>
            <a:endParaRPr sz="2850">
              <a:latin typeface="Arial"/>
              <a:cs typeface="Arial"/>
            </a:endParaRPr>
          </a:p>
          <a:p>
            <a:pPr marL="457200" marR="101600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Консультация </a:t>
            </a:r>
            <a:r>
              <a:rPr dirty="0" sz="2850" spc="-185">
                <a:latin typeface="Arial"/>
                <a:cs typeface="Arial"/>
              </a:rPr>
              <a:t>окулиста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04">
                <a:latin typeface="Arial"/>
                <a:cs typeface="Arial"/>
              </a:rPr>
              <a:t>предмет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75">
                <a:latin typeface="Arial"/>
                <a:cs typeface="Arial"/>
              </a:rPr>
              <a:t>кровоизлияний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00">
                <a:latin typeface="Arial"/>
                <a:cs typeface="Arial"/>
              </a:rPr>
              <a:t>экссудата на </a:t>
            </a:r>
            <a:r>
              <a:rPr dirty="0" sz="2850" spc="-210">
                <a:latin typeface="Arial"/>
                <a:cs typeface="Arial"/>
              </a:rPr>
              <a:t>глазном </a:t>
            </a:r>
            <a:r>
              <a:rPr dirty="0" sz="2850" spc="-250">
                <a:latin typeface="Arial"/>
                <a:cs typeface="Arial"/>
              </a:rPr>
              <a:t>дне, </a:t>
            </a:r>
            <a:r>
              <a:rPr dirty="0" sz="2850" spc="-210">
                <a:latin typeface="Arial"/>
                <a:cs typeface="Arial"/>
              </a:rPr>
              <a:t>отека </a:t>
            </a:r>
            <a:r>
              <a:rPr dirty="0" sz="2850" spc="-145">
                <a:latin typeface="Arial"/>
                <a:cs typeface="Arial"/>
              </a:rPr>
              <a:t>соска </a:t>
            </a:r>
            <a:r>
              <a:rPr dirty="0" sz="2850" spc="-190">
                <a:latin typeface="Arial"/>
                <a:cs typeface="Arial"/>
              </a:rPr>
              <a:t>зрительного  </a:t>
            </a:r>
            <a:r>
              <a:rPr dirty="0" sz="2850" spc="-200">
                <a:latin typeface="Arial"/>
                <a:cs typeface="Arial"/>
              </a:rPr>
              <a:t>нерва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04">
                <a:latin typeface="Arial"/>
                <a:cs typeface="Arial"/>
              </a:rPr>
              <a:t>взятии </a:t>
            </a:r>
            <a:r>
              <a:rPr dirty="0" sz="2850" spc="-190">
                <a:latin typeface="Arial"/>
                <a:cs typeface="Arial"/>
              </a:rPr>
              <a:t>под </a:t>
            </a:r>
            <a:r>
              <a:rPr dirty="0" sz="2850" spc="-254">
                <a:latin typeface="Arial"/>
                <a:cs typeface="Arial"/>
              </a:rPr>
              <a:t>ДН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0">
                <a:latin typeface="Arial"/>
                <a:cs typeface="Arial"/>
              </a:rPr>
              <a:t>по</a:t>
            </a:r>
            <a:r>
              <a:rPr dirty="0" sz="2850" spc="-13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показаниям</a:t>
            </a:r>
            <a:endParaRPr sz="2850">
              <a:latin typeface="Arial"/>
              <a:cs typeface="Arial"/>
            </a:endParaRPr>
          </a:p>
          <a:p>
            <a:pPr marL="457200" marR="1701164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10">
                <a:latin typeface="Arial"/>
                <a:cs typeface="Arial"/>
              </a:rPr>
              <a:t>Оценка </a:t>
            </a:r>
            <a:r>
              <a:rPr dirty="0" sz="2850" spc="-175">
                <a:latin typeface="Arial"/>
                <a:cs typeface="Arial"/>
              </a:rPr>
              <a:t>суммарного </a:t>
            </a:r>
            <a:r>
              <a:rPr dirty="0" sz="2850" spc="-160">
                <a:latin typeface="Arial"/>
                <a:cs typeface="Arial"/>
              </a:rPr>
              <a:t>сердечно-сосудистого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29">
                <a:latin typeface="Arial"/>
                <a:cs typeface="Arial"/>
              </a:rPr>
              <a:t>таблице </a:t>
            </a:r>
            <a:r>
              <a:rPr dirty="0" sz="2850" spc="-215">
                <a:latin typeface="Arial"/>
                <a:cs typeface="Arial"/>
              </a:rPr>
              <a:t>величины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45">
                <a:latin typeface="Arial"/>
                <a:cs typeface="Arial"/>
              </a:rPr>
              <a:t>шкале </a:t>
            </a:r>
            <a:r>
              <a:rPr dirty="0" sz="2850" spc="-400">
                <a:latin typeface="Arial"/>
                <a:cs typeface="Arial"/>
              </a:rPr>
              <a:t>SCORE  </a:t>
            </a:r>
            <a:r>
              <a:rPr dirty="0" sz="2850" spc="-165">
                <a:latin typeface="Arial"/>
                <a:cs typeface="Arial"/>
              </a:rPr>
              <a:t>(при </a:t>
            </a:r>
            <a:r>
              <a:rPr dirty="0" sz="2850" spc="-180">
                <a:latin typeface="Arial"/>
                <a:cs typeface="Arial"/>
              </a:rPr>
              <a:t>интерпретации уровня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70">
                <a:latin typeface="Arial"/>
                <a:cs typeface="Arial"/>
              </a:rPr>
              <a:t>приоритет </a:t>
            </a:r>
            <a:r>
              <a:rPr dirty="0" sz="2850" spc="-235">
                <a:latin typeface="Arial"/>
                <a:cs typeface="Arial"/>
              </a:rPr>
              <a:t>отдается более </a:t>
            </a:r>
            <a:r>
              <a:rPr dirty="0" sz="2850" spc="-200">
                <a:latin typeface="Arial"/>
                <a:cs typeface="Arial"/>
              </a:rPr>
              <a:t>высокому</a:t>
            </a:r>
            <a:r>
              <a:rPr dirty="0" sz="2850" spc="-90">
                <a:latin typeface="Arial"/>
                <a:cs typeface="Arial"/>
              </a:rPr>
              <a:t> </a:t>
            </a:r>
            <a:r>
              <a:rPr dirty="0" sz="2850" spc="-229">
                <a:latin typeface="Arial"/>
                <a:cs typeface="Arial"/>
              </a:rPr>
              <a:t>показателю)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75">
                <a:latin typeface="Arial"/>
                <a:cs typeface="Arial"/>
              </a:rPr>
              <a:t>Корректировка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165">
                <a:latin typeface="Arial"/>
                <a:cs typeface="Arial"/>
              </a:rPr>
              <a:t>(при </a:t>
            </a:r>
            <a:r>
              <a:rPr dirty="0" sz="2850" spc="-215">
                <a:latin typeface="Arial"/>
                <a:cs typeface="Arial"/>
              </a:rPr>
              <a:t>необходимости)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Объяснение </a:t>
            </a:r>
            <a:r>
              <a:rPr dirty="0" sz="2850" spc="-170">
                <a:latin typeface="Arial"/>
                <a:cs typeface="Arial"/>
              </a:rPr>
              <a:t>пациенту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180">
                <a:latin typeface="Arial"/>
                <a:cs typeface="Arial"/>
              </a:rPr>
              <a:t>обеспечение </a:t>
            </a:r>
            <a:r>
              <a:rPr dirty="0" sz="2850" spc="-150">
                <a:latin typeface="Arial"/>
                <a:cs typeface="Arial"/>
              </a:rPr>
              <a:t>его </a:t>
            </a:r>
            <a:r>
              <a:rPr dirty="0" sz="2850" spc="-200">
                <a:latin typeface="Arial"/>
                <a:cs typeface="Arial"/>
              </a:rPr>
              <a:t>памяткой </a:t>
            </a: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185">
                <a:latin typeface="Arial"/>
                <a:cs typeface="Arial"/>
              </a:rPr>
              <a:t>алгоритму </a:t>
            </a:r>
            <a:r>
              <a:rPr dirty="0" sz="2850" spc="-235">
                <a:latin typeface="Arial"/>
                <a:cs typeface="Arial"/>
              </a:rPr>
              <a:t>неотложных </a:t>
            </a:r>
            <a:r>
              <a:rPr dirty="0" sz="2850" spc="-195">
                <a:latin typeface="Arial"/>
                <a:cs typeface="Arial"/>
              </a:rPr>
              <a:t>действий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10">
                <a:latin typeface="Arial"/>
                <a:cs typeface="Arial"/>
              </a:rPr>
              <a:t>жизнеугрожающем  </a:t>
            </a:r>
            <a:r>
              <a:rPr dirty="0" sz="2850" spc="-185">
                <a:latin typeface="Arial"/>
                <a:cs typeface="Arial"/>
              </a:rPr>
              <a:t>состоянии, </a:t>
            </a:r>
            <a:r>
              <a:rPr dirty="0" sz="2850" spc="-200">
                <a:latin typeface="Arial"/>
                <a:cs typeface="Arial"/>
              </a:rPr>
              <a:t>вероятность </a:t>
            </a:r>
            <a:r>
              <a:rPr dirty="0" sz="2850" spc="-204">
                <a:latin typeface="Arial"/>
                <a:cs typeface="Arial"/>
              </a:rPr>
              <a:t>развития </a:t>
            </a:r>
            <a:r>
              <a:rPr dirty="0" sz="2850" spc="-165">
                <a:latin typeface="Arial"/>
                <a:cs typeface="Arial"/>
              </a:rPr>
              <a:t>которого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пациента </a:t>
            </a:r>
            <a:r>
              <a:rPr dirty="0" sz="2850" spc="-220">
                <a:latin typeface="Arial"/>
                <a:cs typeface="Arial"/>
              </a:rPr>
              <a:t>наиболее</a:t>
            </a:r>
            <a:r>
              <a:rPr dirty="0" sz="2850" spc="-135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высокая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23506" y="708850"/>
            <a:ext cx="66992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69"/>
              <a:t>52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963231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Неотложные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состояния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артериальной 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гипертензии </a:t>
            </a:r>
            <a:r>
              <a:rPr dirty="0" sz="4100" spc="-1045" b="1">
                <a:solidFill>
                  <a:srgbClr val="333333"/>
                </a:solidFill>
                <a:latin typeface="Arial"/>
                <a:cs typeface="Arial"/>
              </a:rPr>
              <a:t>—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гипертонический </a:t>
            </a:r>
            <a:r>
              <a:rPr dirty="0" sz="4100" spc="-229" b="1">
                <a:solidFill>
                  <a:srgbClr val="333333"/>
                </a:solidFill>
                <a:latin typeface="Arial"/>
                <a:cs typeface="Arial"/>
              </a:rPr>
              <a:t>криз</a:t>
            </a:r>
            <a:r>
              <a:rPr dirty="0" sz="4100" spc="-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5380312"/>
            <a:ext cx="16830675" cy="72218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34440">
              <a:lnSpc>
                <a:spcPct val="117900"/>
              </a:lnSpc>
              <a:spcBef>
                <a:spcPts val="95"/>
              </a:spcBef>
            </a:pPr>
            <a:r>
              <a:rPr dirty="0" sz="2850" spc="-150">
                <a:solidFill>
                  <a:srgbClr val="608B7E"/>
                </a:solidFill>
                <a:latin typeface="Arial"/>
                <a:cs typeface="Arial"/>
              </a:rPr>
              <a:t>Гипертонический </a:t>
            </a:r>
            <a:r>
              <a:rPr dirty="0" sz="2850" spc="-95">
                <a:solidFill>
                  <a:srgbClr val="608B7E"/>
                </a:solidFill>
                <a:latin typeface="Arial"/>
                <a:cs typeface="Arial"/>
              </a:rPr>
              <a:t>криз </a:t>
            </a:r>
            <a:r>
              <a:rPr dirty="0" sz="2850" spc="-190">
                <a:solidFill>
                  <a:srgbClr val="608B7E"/>
                </a:solidFill>
                <a:latin typeface="Arial"/>
                <a:cs typeface="Arial"/>
              </a:rPr>
              <a:t>(ГК) </a:t>
            </a:r>
            <a:r>
              <a:rPr dirty="0" sz="2850" spc="-805">
                <a:latin typeface="Arial"/>
                <a:cs typeface="Arial"/>
              </a:rPr>
              <a:t>—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cостояние,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90">
                <a:latin typeface="Arial"/>
                <a:cs typeface="Arial"/>
              </a:rPr>
              <a:t>котором </a:t>
            </a:r>
            <a:r>
              <a:rPr dirty="0" sz="2850" spc="-215">
                <a:latin typeface="Arial"/>
                <a:cs typeface="Arial"/>
              </a:rPr>
              <a:t>значительное </a:t>
            </a:r>
            <a:r>
              <a:rPr dirty="0" sz="2850" spc="-220">
                <a:latin typeface="Arial"/>
                <a:cs typeface="Arial"/>
              </a:rPr>
              <a:t>повышение </a:t>
            </a:r>
            <a:r>
              <a:rPr dirty="0" sz="2850" spc="-210">
                <a:latin typeface="Arial"/>
                <a:cs typeface="Arial"/>
              </a:rPr>
              <a:t>АД (до </a:t>
            </a:r>
            <a:r>
              <a:rPr dirty="0" sz="2850" spc="-25">
                <a:latin typeface="Arial"/>
                <a:cs typeface="Arial"/>
              </a:rPr>
              <a:t>3-й </a:t>
            </a:r>
            <a:r>
              <a:rPr dirty="0" sz="2850" spc="-185">
                <a:latin typeface="Arial"/>
                <a:cs typeface="Arial"/>
              </a:rPr>
              <a:t>степени)  </a:t>
            </a:r>
            <a:r>
              <a:rPr dirty="0" sz="2850" spc="-180">
                <a:latin typeface="Arial"/>
                <a:cs typeface="Arial"/>
              </a:rPr>
              <a:t>ассоциируется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острым </a:t>
            </a:r>
            <a:r>
              <a:rPr dirty="0" sz="2850" spc="-195">
                <a:latin typeface="Arial"/>
                <a:cs typeface="Arial"/>
              </a:rPr>
              <a:t>поражением </a:t>
            </a:r>
            <a:r>
              <a:rPr dirty="0" sz="2850" spc="-190">
                <a:latin typeface="Arial"/>
                <a:cs typeface="Arial"/>
              </a:rPr>
              <a:t>органов-мишеней, </a:t>
            </a:r>
            <a:r>
              <a:rPr dirty="0" sz="2850" spc="-185">
                <a:latin typeface="Arial"/>
                <a:cs typeface="Arial"/>
              </a:rPr>
              <a:t>нередко </a:t>
            </a:r>
            <a:r>
              <a:rPr dirty="0" sz="2850" spc="-210">
                <a:latin typeface="Arial"/>
                <a:cs typeface="Arial"/>
              </a:rPr>
              <a:t>жизнеугрожающим, </a:t>
            </a:r>
            <a:r>
              <a:rPr dirty="0" sz="2850" spc="-235">
                <a:latin typeface="Arial"/>
                <a:cs typeface="Arial"/>
              </a:rPr>
              <a:t>требующее  </a:t>
            </a:r>
            <a:r>
              <a:rPr dirty="0" sz="2850" spc="-225">
                <a:latin typeface="Arial"/>
                <a:cs typeface="Arial"/>
              </a:rPr>
              <a:t>немедленных </a:t>
            </a:r>
            <a:r>
              <a:rPr dirty="0" sz="2850" spc="-210">
                <a:latin typeface="Arial"/>
                <a:cs typeface="Arial"/>
              </a:rPr>
              <a:t>квалифицированных </a:t>
            </a:r>
            <a:r>
              <a:rPr dirty="0" sz="2850" spc="-204">
                <a:latin typeface="Arial"/>
                <a:cs typeface="Arial"/>
              </a:rPr>
              <a:t>действий, </a:t>
            </a:r>
            <a:r>
              <a:rPr dirty="0" sz="2850" spc="-210">
                <a:latin typeface="Arial"/>
                <a:cs typeface="Arial"/>
              </a:rPr>
              <a:t>направленных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25">
                <a:latin typeface="Arial"/>
                <a:cs typeface="Arial"/>
              </a:rPr>
              <a:t>АД, </a:t>
            </a:r>
            <a:r>
              <a:rPr dirty="0" sz="2850" spc="-204">
                <a:latin typeface="Arial"/>
                <a:cs typeface="Arial"/>
              </a:rPr>
              <a:t>обычно </a:t>
            </a:r>
            <a:r>
              <a:rPr dirty="0" sz="2850" spc="-75">
                <a:latin typeface="Arial"/>
                <a:cs typeface="Arial"/>
              </a:rPr>
              <a:t>с</a:t>
            </a:r>
            <a:r>
              <a:rPr dirty="0" sz="2850" spc="120">
                <a:latin typeface="Arial"/>
                <a:cs typeface="Arial"/>
              </a:rPr>
              <a:t> </a:t>
            </a:r>
            <a:r>
              <a:rPr dirty="0" sz="2850" spc="-240">
                <a:latin typeface="Arial"/>
                <a:cs typeface="Arial"/>
              </a:rPr>
              <a:t>помощью</a:t>
            </a:r>
            <a:endParaRPr sz="2850">
              <a:latin typeface="Arial"/>
              <a:cs typeface="Arial"/>
            </a:endParaRPr>
          </a:p>
          <a:p>
            <a:pPr marL="12700" marR="1234440">
              <a:lnSpc>
                <a:spcPts val="3270"/>
              </a:lnSpc>
              <a:spcBef>
                <a:spcPts val="844"/>
              </a:spcBef>
            </a:pPr>
            <a:r>
              <a:rPr dirty="0" sz="2850" spc="-170">
                <a:latin typeface="Arial"/>
                <a:cs typeface="Arial"/>
              </a:rPr>
              <a:t>внутривенной </a:t>
            </a:r>
            <a:r>
              <a:rPr dirty="0" sz="2850" spc="-204">
                <a:latin typeface="Arial"/>
                <a:cs typeface="Arial"/>
              </a:rPr>
              <a:t>терапии. </a:t>
            </a:r>
            <a:r>
              <a:rPr dirty="0" sz="2850" spc="-180">
                <a:latin typeface="Arial"/>
                <a:cs typeface="Arial"/>
              </a:rPr>
              <a:t>При </a:t>
            </a:r>
            <a:r>
              <a:rPr dirty="0" sz="2850" spc="-195">
                <a:latin typeface="Arial"/>
                <a:cs typeface="Arial"/>
              </a:rPr>
              <a:t>определении </a:t>
            </a:r>
            <a:r>
              <a:rPr dirty="0" sz="2850" spc="-200">
                <a:latin typeface="Arial"/>
                <a:cs typeface="Arial"/>
              </a:rPr>
              <a:t>тяжести </a:t>
            </a:r>
            <a:r>
              <a:rPr dirty="0" sz="2850" spc="-190">
                <a:latin typeface="Arial"/>
                <a:cs typeface="Arial"/>
              </a:rPr>
              <a:t>поражения </a:t>
            </a:r>
            <a:r>
              <a:rPr dirty="0" sz="2850" spc="-170">
                <a:latin typeface="Arial"/>
                <a:cs typeface="Arial"/>
              </a:rPr>
              <a:t>органов </a:t>
            </a:r>
            <a:r>
              <a:rPr dirty="0" sz="2850" spc="-165">
                <a:latin typeface="Arial"/>
                <a:cs typeface="Arial"/>
              </a:rPr>
              <a:t>скорость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степень </a:t>
            </a:r>
            <a:r>
              <a:rPr dirty="0" sz="2850" spc="-220">
                <a:latin typeface="Arial"/>
                <a:cs typeface="Arial"/>
              </a:rPr>
              <a:t>повышения </a:t>
            </a:r>
            <a:r>
              <a:rPr dirty="0" sz="2850" spc="-210">
                <a:latin typeface="Arial"/>
                <a:cs typeface="Arial"/>
              </a:rPr>
              <a:t>АД  </a:t>
            </a:r>
            <a:r>
              <a:rPr dirty="0" sz="2850" spc="-135">
                <a:latin typeface="Arial"/>
                <a:cs typeface="Arial"/>
              </a:rPr>
              <a:t>могут </a:t>
            </a:r>
            <a:r>
              <a:rPr dirty="0" sz="2850" spc="-260">
                <a:latin typeface="Arial"/>
                <a:cs typeface="Arial"/>
              </a:rPr>
              <a:t>быть </a:t>
            </a:r>
            <a:r>
              <a:rPr dirty="0" sz="2850" spc="-190">
                <a:latin typeface="Arial"/>
                <a:cs typeface="Arial"/>
              </a:rPr>
              <a:t>так </a:t>
            </a:r>
            <a:r>
              <a:rPr dirty="0" sz="2850" spc="-240">
                <a:latin typeface="Arial"/>
                <a:cs typeface="Arial"/>
              </a:rPr>
              <a:t>же </a:t>
            </a:r>
            <a:r>
              <a:rPr dirty="0" sz="2850" spc="-245">
                <a:latin typeface="Arial"/>
                <a:cs typeface="Arial"/>
              </a:rPr>
              <a:t>важны, </a:t>
            </a:r>
            <a:r>
              <a:rPr dirty="0" sz="2850" spc="-145">
                <a:latin typeface="Arial"/>
                <a:cs typeface="Arial"/>
              </a:rPr>
              <a:t>как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абсолютный </a:t>
            </a:r>
            <a:r>
              <a:rPr dirty="0" sz="2850" spc="-190">
                <a:latin typeface="Arial"/>
                <a:cs typeface="Arial"/>
              </a:rPr>
              <a:t>уровень</a:t>
            </a:r>
            <a:r>
              <a:rPr dirty="0" sz="2850" spc="-5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АД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Типичные 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проявления </a:t>
            </a:r>
            <a:r>
              <a:rPr dirty="0" sz="2850" spc="-120">
                <a:solidFill>
                  <a:srgbClr val="608B7E"/>
                </a:solidFill>
                <a:latin typeface="Arial"/>
                <a:cs typeface="Arial"/>
              </a:rPr>
              <a:t>гипертонических</a:t>
            </a:r>
            <a:r>
              <a:rPr dirty="0" sz="2850" spc="-114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кризов:</a:t>
            </a:r>
            <a:endParaRPr sz="2850">
              <a:latin typeface="Arial"/>
              <a:cs typeface="Arial"/>
            </a:endParaRPr>
          </a:p>
          <a:p>
            <a:pPr marL="457200" indent="-445134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5">
                <a:latin typeface="Arial"/>
                <a:cs typeface="Arial"/>
              </a:rPr>
              <a:t>Пациенты </a:t>
            </a:r>
            <a:r>
              <a:rPr dirty="0" sz="2850" spc="-135">
                <a:latin typeface="Arial"/>
                <a:cs typeface="Arial"/>
              </a:rPr>
              <a:t>со </a:t>
            </a:r>
            <a:r>
              <a:rPr dirty="0" sz="2850" spc="-195">
                <a:latin typeface="Arial"/>
                <a:cs typeface="Arial"/>
              </a:rPr>
              <a:t>злокачественной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300">
                <a:latin typeface="Arial"/>
                <a:cs typeface="Arial"/>
              </a:rPr>
              <a:t>АГ</a:t>
            </a:r>
            <a:endParaRPr sz="2850">
              <a:latin typeface="Arial"/>
              <a:cs typeface="Arial"/>
            </a:endParaRPr>
          </a:p>
          <a:p>
            <a:pPr marL="457834" marR="35179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5">
                <a:latin typeface="Arial"/>
                <a:cs typeface="Arial"/>
              </a:rPr>
              <a:t>Пациенты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25">
                <a:latin typeface="Arial"/>
                <a:cs typeface="Arial"/>
              </a:rPr>
              <a:t>тяжелой </a:t>
            </a:r>
            <a:r>
              <a:rPr dirty="0" sz="2850" spc="-420">
                <a:latin typeface="Arial"/>
                <a:cs typeface="Arial"/>
              </a:rPr>
              <a:t>АГ, </a:t>
            </a:r>
            <a:r>
              <a:rPr dirty="0" sz="2850" spc="-175">
                <a:latin typeface="Arial"/>
                <a:cs typeface="Arial"/>
              </a:rPr>
              <a:t>ассоциированной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60">
                <a:latin typeface="Arial"/>
                <a:cs typeface="Arial"/>
              </a:rPr>
              <a:t>другими </a:t>
            </a:r>
            <a:r>
              <a:rPr dirty="0" sz="2850" spc="-150">
                <a:latin typeface="Arial"/>
                <a:cs typeface="Arial"/>
              </a:rPr>
              <a:t>клиническими </a:t>
            </a:r>
            <a:r>
              <a:rPr dirty="0" sz="2850" spc="-195">
                <a:latin typeface="Arial"/>
                <a:cs typeface="Arial"/>
              </a:rPr>
              <a:t>состояниями, </a:t>
            </a:r>
            <a:r>
              <a:rPr dirty="0" sz="2850" spc="-220">
                <a:latin typeface="Arial"/>
                <a:cs typeface="Arial"/>
              </a:rPr>
              <a:t>требующими </a:t>
            </a:r>
            <a:r>
              <a:rPr dirty="0" sz="2850" spc="-195">
                <a:latin typeface="Arial"/>
                <a:cs typeface="Arial"/>
              </a:rPr>
              <a:t>неотложного  </a:t>
            </a:r>
            <a:r>
              <a:rPr dirty="0" sz="2850" spc="-175">
                <a:latin typeface="Arial"/>
                <a:cs typeface="Arial"/>
              </a:rPr>
              <a:t>снижения </a:t>
            </a:r>
            <a:r>
              <a:rPr dirty="0" sz="2850" spc="-240">
                <a:latin typeface="Arial"/>
                <a:cs typeface="Arial"/>
              </a:rPr>
              <a:t>АД: </a:t>
            </a:r>
            <a:r>
              <a:rPr dirty="0" sz="2850" spc="-185">
                <a:latin typeface="Arial"/>
                <a:cs typeface="Arial"/>
              </a:rPr>
              <a:t>расслоение </a:t>
            </a:r>
            <a:r>
              <a:rPr dirty="0" sz="2850" spc="-245">
                <a:latin typeface="Arial"/>
                <a:cs typeface="Arial"/>
              </a:rPr>
              <a:t>аорты, </a:t>
            </a:r>
            <a:r>
              <a:rPr dirty="0" sz="2850" spc="-195">
                <a:latin typeface="Arial"/>
                <a:cs typeface="Arial"/>
              </a:rPr>
              <a:t>острая </a:t>
            </a:r>
            <a:r>
              <a:rPr dirty="0" sz="2850" spc="-229">
                <a:latin typeface="Arial"/>
                <a:cs typeface="Arial"/>
              </a:rPr>
              <a:t>ишемия </a:t>
            </a:r>
            <a:r>
              <a:rPr dirty="0" sz="2850" spc="-220">
                <a:latin typeface="Arial"/>
                <a:cs typeface="Arial"/>
              </a:rPr>
              <a:t>миокарда,</a:t>
            </a:r>
            <a:r>
              <a:rPr dirty="0" sz="2850" spc="45">
                <a:latin typeface="Arial"/>
                <a:cs typeface="Arial"/>
              </a:rPr>
              <a:t> </a:t>
            </a:r>
            <a:r>
              <a:rPr dirty="0" sz="2850" spc="-300">
                <a:latin typeface="Arial"/>
                <a:cs typeface="Arial"/>
              </a:rPr>
              <a:t>ОСН</a:t>
            </a:r>
            <a:endParaRPr sz="2850">
              <a:latin typeface="Arial"/>
              <a:cs typeface="Arial"/>
            </a:endParaRPr>
          </a:p>
          <a:p>
            <a:pPr marL="457200" indent="-445134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5">
                <a:latin typeface="Arial"/>
                <a:cs typeface="Arial"/>
              </a:rPr>
              <a:t>Пациенты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15">
                <a:latin typeface="Arial"/>
                <a:cs typeface="Arial"/>
              </a:rPr>
              <a:t>внезапным </a:t>
            </a:r>
            <a:r>
              <a:rPr dirty="0" sz="2850" spc="-225">
                <a:latin typeface="Arial"/>
                <a:cs typeface="Arial"/>
              </a:rPr>
              <a:t>повышением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0">
                <a:latin typeface="Arial"/>
                <a:cs typeface="Arial"/>
              </a:rPr>
              <a:t>фоне </a:t>
            </a:r>
            <a:r>
              <a:rPr dirty="0" sz="2850" spc="-235">
                <a:latin typeface="Arial"/>
                <a:cs typeface="Arial"/>
              </a:rPr>
              <a:t>феохромоцитомы, </a:t>
            </a:r>
            <a:r>
              <a:rPr dirty="0" sz="2850" spc="-190">
                <a:latin typeface="Arial"/>
                <a:cs typeface="Arial"/>
              </a:rPr>
              <a:t>ассоциированным </a:t>
            </a:r>
            <a:r>
              <a:rPr dirty="0" sz="2850" spc="-75">
                <a:latin typeface="Arial"/>
                <a:cs typeface="Arial"/>
              </a:rPr>
              <a:t>с</a:t>
            </a:r>
            <a:r>
              <a:rPr dirty="0" sz="2850" spc="55">
                <a:latin typeface="Arial"/>
                <a:cs typeface="Arial"/>
              </a:rPr>
              <a:t> </a:t>
            </a:r>
            <a:r>
              <a:rPr dirty="0" sz="2850" spc="-290">
                <a:latin typeface="Arial"/>
                <a:cs typeface="Arial"/>
              </a:rPr>
              <a:t>ПОМ</a:t>
            </a:r>
            <a:endParaRPr sz="2850">
              <a:latin typeface="Arial"/>
              <a:cs typeface="Arial"/>
            </a:endParaRPr>
          </a:p>
          <a:p>
            <a:pPr marL="457200" indent="-445134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5">
                <a:latin typeface="Arial"/>
                <a:cs typeface="Arial"/>
              </a:rPr>
              <a:t>Беременные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25">
                <a:latin typeface="Arial"/>
                <a:cs typeface="Arial"/>
              </a:rPr>
              <a:t>тяжелой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90">
                <a:latin typeface="Arial"/>
                <a:cs typeface="Arial"/>
              </a:rPr>
              <a:t>или</a:t>
            </a:r>
            <a:r>
              <a:rPr dirty="0" sz="2850" spc="-50">
                <a:latin typeface="Arial"/>
                <a:cs typeface="Arial"/>
              </a:rPr>
              <a:t> </a:t>
            </a:r>
            <a:r>
              <a:rPr dirty="0" sz="2850" spc="-165">
                <a:latin typeface="Arial"/>
                <a:cs typeface="Arial"/>
              </a:rPr>
              <a:t>преэклампсией</a:t>
            </a:r>
            <a:endParaRPr sz="2850">
              <a:latin typeface="Arial"/>
              <a:cs typeface="Arial"/>
            </a:endParaRPr>
          </a:p>
          <a:p>
            <a:pPr algn="just" marL="457834" marR="5080" indent="-457834">
              <a:lnSpc>
                <a:spcPts val="3270"/>
              </a:lnSpc>
              <a:spcBef>
                <a:spcPts val="844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65">
                <a:latin typeface="Arial"/>
                <a:cs typeface="Arial"/>
              </a:rPr>
              <a:t>Ранее </a:t>
            </a:r>
            <a:r>
              <a:rPr dirty="0" sz="2850" spc="-204">
                <a:latin typeface="Arial"/>
                <a:cs typeface="Arial"/>
              </a:rPr>
              <a:t>использовавшийся </a:t>
            </a:r>
            <a:r>
              <a:rPr dirty="0" sz="2850" spc="-190">
                <a:latin typeface="Arial"/>
                <a:cs typeface="Arial"/>
              </a:rPr>
              <a:t>термин </a:t>
            </a:r>
            <a:r>
              <a:rPr dirty="0" sz="2850" spc="-204">
                <a:latin typeface="Arial"/>
                <a:cs typeface="Arial"/>
              </a:rPr>
              <a:t>«неосложненный </a:t>
            </a:r>
            <a:r>
              <a:rPr dirty="0" sz="2850" spc="-150">
                <a:latin typeface="Arial"/>
                <a:cs typeface="Arial"/>
              </a:rPr>
              <a:t>гипертонический </a:t>
            </a:r>
            <a:r>
              <a:rPr dirty="0" sz="2850" spc="-210">
                <a:latin typeface="Arial"/>
                <a:cs typeface="Arial"/>
              </a:rPr>
              <a:t>криз», описывавший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135">
                <a:latin typeface="Arial"/>
                <a:cs typeface="Arial"/>
              </a:rPr>
              <a:t>со </a:t>
            </a:r>
            <a:r>
              <a:rPr dirty="0" sz="2850" spc="-155">
                <a:latin typeface="Arial"/>
                <a:cs typeface="Arial"/>
              </a:rPr>
              <a:t>значи-  </a:t>
            </a:r>
            <a:r>
              <a:rPr dirty="0" sz="2850" spc="-254">
                <a:latin typeface="Arial"/>
                <a:cs typeface="Arial"/>
              </a:rPr>
              <a:t>тельным </a:t>
            </a:r>
            <a:r>
              <a:rPr dirty="0" sz="2850" spc="-225">
                <a:latin typeface="Arial"/>
                <a:cs typeface="Arial"/>
              </a:rPr>
              <a:t>повышением АД, </a:t>
            </a:r>
            <a:r>
              <a:rPr dirty="0" sz="2850" spc="-155">
                <a:latin typeface="Arial"/>
                <a:cs typeface="Arial"/>
              </a:rPr>
              <a:t>но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175">
                <a:latin typeface="Arial"/>
                <a:cs typeface="Arial"/>
              </a:rPr>
              <a:t>признаков </a:t>
            </a:r>
            <a:r>
              <a:rPr dirty="0" sz="2850" spc="-200">
                <a:latin typeface="Arial"/>
                <a:cs typeface="Arial"/>
              </a:rPr>
              <a:t>острых </a:t>
            </a:r>
            <a:r>
              <a:rPr dirty="0" sz="2850" spc="-185">
                <a:latin typeface="Arial"/>
                <a:cs typeface="Arial"/>
              </a:rPr>
              <a:t>изменений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4">
                <a:latin typeface="Arial"/>
                <a:cs typeface="Arial"/>
              </a:rPr>
              <a:t>органах-мишенях,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204">
                <a:latin typeface="Arial"/>
                <a:cs typeface="Arial"/>
              </a:rPr>
              <a:t>рекомендован </a:t>
            </a:r>
            <a:r>
              <a:rPr dirty="0" sz="2850" spc="-55">
                <a:latin typeface="Arial"/>
                <a:cs typeface="Arial"/>
              </a:rPr>
              <a:t>к </a:t>
            </a:r>
            <a:r>
              <a:rPr dirty="0" sz="2850" spc="-160">
                <a:latin typeface="Arial"/>
                <a:cs typeface="Arial"/>
              </a:rPr>
              <a:t>исполь-  </a:t>
            </a:r>
            <a:r>
              <a:rPr dirty="0" sz="2850" spc="-240">
                <a:latin typeface="Arial"/>
                <a:cs typeface="Arial"/>
              </a:rPr>
              <a:t>зованию. </a:t>
            </a:r>
            <a:r>
              <a:rPr dirty="0" sz="2850" spc="-290">
                <a:latin typeface="Arial"/>
                <a:cs typeface="Arial"/>
              </a:rPr>
              <a:t>В </a:t>
            </a:r>
            <a:r>
              <a:rPr dirty="0" sz="2850" spc="-195">
                <a:latin typeface="Arial"/>
                <a:cs typeface="Arial"/>
              </a:rPr>
              <a:t>данной </a:t>
            </a:r>
            <a:r>
              <a:rPr dirty="0" sz="2850" spc="-130">
                <a:latin typeface="Arial"/>
                <a:cs typeface="Arial"/>
              </a:rPr>
              <a:t>группе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04">
                <a:latin typeface="Arial"/>
                <a:cs typeface="Arial"/>
              </a:rPr>
              <a:t>обычно </a:t>
            </a:r>
            <a:r>
              <a:rPr dirty="0" sz="2850" spc="-245">
                <a:latin typeface="Arial"/>
                <a:cs typeface="Arial"/>
              </a:rPr>
              <a:t>может </a:t>
            </a:r>
            <a:r>
              <a:rPr dirty="0" sz="2850" spc="-190">
                <a:latin typeface="Arial"/>
                <a:cs typeface="Arial"/>
              </a:rPr>
              <a:t>проводиться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45">
                <a:latin typeface="Arial"/>
                <a:cs typeface="Arial"/>
              </a:rPr>
              <a:t>амбулаторных</a:t>
            </a:r>
            <a:r>
              <a:rPr dirty="0" sz="2850" spc="27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условиях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0576" y="708850"/>
            <a:ext cx="72453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55"/>
              <a:t>53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963231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50" b="1">
                <a:solidFill>
                  <a:srgbClr val="333333"/>
                </a:solidFill>
                <a:latin typeface="Arial"/>
                <a:cs typeface="Arial"/>
              </a:rPr>
              <a:t>Неотложные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состояния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артериальной 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гипертензии </a:t>
            </a:r>
            <a:r>
              <a:rPr dirty="0" sz="4100" spc="-1045" b="1">
                <a:solidFill>
                  <a:srgbClr val="333333"/>
                </a:solidFill>
                <a:latin typeface="Arial"/>
                <a:cs typeface="Arial"/>
              </a:rPr>
              <a:t>—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гипертонический </a:t>
            </a:r>
            <a:r>
              <a:rPr dirty="0" sz="4100" spc="-229" b="1">
                <a:solidFill>
                  <a:srgbClr val="333333"/>
                </a:solidFill>
                <a:latin typeface="Arial"/>
                <a:cs typeface="Arial"/>
              </a:rPr>
              <a:t>криз</a:t>
            </a:r>
            <a:r>
              <a:rPr dirty="0" sz="4100" spc="-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2238" y="7185393"/>
            <a:ext cx="17174210" cy="531876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457834" marR="261620" indent="-457834">
              <a:lnSpc>
                <a:spcPts val="3270"/>
              </a:lnSpc>
              <a:spcBef>
                <a:spcPts val="36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85">
                <a:latin typeface="Arial"/>
                <a:cs typeface="Arial"/>
              </a:rPr>
              <a:t>Лечение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35">
                <a:latin typeface="Arial"/>
                <a:cs typeface="Arial"/>
              </a:rPr>
              <a:t>ГК </a:t>
            </a:r>
            <a:r>
              <a:rPr dirty="0" sz="2850" spc="-200">
                <a:latin typeface="Arial"/>
                <a:cs typeface="Arial"/>
              </a:rPr>
              <a:t>рекомендуется проводить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25">
                <a:latin typeface="Arial"/>
                <a:cs typeface="Arial"/>
              </a:rPr>
              <a:t>отделении </a:t>
            </a:r>
            <a:r>
              <a:rPr dirty="0" sz="2850" spc="-210">
                <a:latin typeface="Arial"/>
                <a:cs typeface="Arial"/>
              </a:rPr>
              <a:t>неотложной </a:t>
            </a:r>
            <a:r>
              <a:rPr dirty="0" sz="2850" spc="-175">
                <a:latin typeface="Arial"/>
                <a:cs typeface="Arial"/>
              </a:rPr>
              <a:t>кардиологии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40">
                <a:latin typeface="Arial"/>
                <a:cs typeface="Arial"/>
              </a:rPr>
              <a:t>палате </a:t>
            </a:r>
            <a:r>
              <a:rPr dirty="0" sz="2850" spc="-155">
                <a:latin typeface="Arial"/>
                <a:cs typeface="Arial"/>
              </a:rPr>
              <a:t>интенсив-  ной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300">
                <a:latin typeface="Arial"/>
                <a:cs typeface="Arial"/>
              </a:rPr>
              <a:t>(УУР </a:t>
            </a:r>
            <a:r>
              <a:rPr dirty="0" sz="2850" spc="-295">
                <a:latin typeface="Arial"/>
                <a:cs typeface="Arial"/>
              </a:rPr>
              <a:t>C, </a:t>
            </a:r>
            <a:r>
              <a:rPr dirty="0" sz="2850" spc="-275">
                <a:latin typeface="Arial"/>
                <a:cs typeface="Arial"/>
              </a:rPr>
              <a:t>УДД</a:t>
            </a:r>
            <a:r>
              <a:rPr dirty="0" sz="2850" spc="5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5)</a:t>
            </a:r>
            <a:endParaRPr sz="2850">
              <a:latin typeface="Arial"/>
              <a:cs typeface="Arial"/>
            </a:endParaRPr>
          </a:p>
          <a:p>
            <a:pPr marL="457834" marR="5334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04">
                <a:latin typeface="Arial"/>
                <a:cs typeface="Arial"/>
              </a:rPr>
              <a:t>Осмотр </a:t>
            </a:r>
            <a:r>
              <a:rPr dirty="0" sz="2850" spc="-210">
                <a:latin typeface="Arial"/>
                <a:cs typeface="Arial"/>
              </a:rPr>
              <a:t>врачом-терапевтом </a:t>
            </a:r>
            <a:r>
              <a:rPr dirty="0" sz="2850" spc="-190">
                <a:latin typeface="Arial"/>
                <a:cs typeface="Arial"/>
              </a:rPr>
              <a:t>или врачом-кардиологом </a:t>
            </a:r>
            <a:r>
              <a:rPr dirty="0" sz="2850" spc="-200">
                <a:latin typeface="Arial"/>
                <a:cs typeface="Arial"/>
              </a:rPr>
              <a:t>рекомендуется проводить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190">
                <a:latin typeface="Arial"/>
                <a:cs typeface="Arial"/>
              </a:rPr>
              <a:t>позднее </a:t>
            </a:r>
            <a:r>
              <a:rPr dirty="0" sz="2850" spc="-345">
                <a:latin typeface="Arial"/>
                <a:cs typeface="Arial"/>
              </a:rPr>
              <a:t>10 </a:t>
            </a:r>
            <a:r>
              <a:rPr dirty="0" sz="2850" spc="-170">
                <a:latin typeface="Arial"/>
                <a:cs typeface="Arial"/>
              </a:rPr>
              <a:t>минут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225">
                <a:latin typeface="Arial"/>
                <a:cs typeface="Arial"/>
              </a:rPr>
              <a:t>момента  </a:t>
            </a:r>
            <a:r>
              <a:rPr dirty="0" sz="2850" spc="-170">
                <a:latin typeface="Arial"/>
                <a:cs typeface="Arial"/>
              </a:rPr>
              <a:t>поступления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85">
                <a:latin typeface="Arial"/>
                <a:cs typeface="Arial"/>
              </a:rPr>
              <a:t>стационар </a:t>
            </a:r>
            <a:r>
              <a:rPr dirty="0" sz="2850" spc="-300">
                <a:latin typeface="Arial"/>
                <a:cs typeface="Arial"/>
              </a:rPr>
              <a:t>(УУР </a:t>
            </a:r>
            <a:r>
              <a:rPr dirty="0" sz="2850" spc="-295">
                <a:latin typeface="Arial"/>
                <a:cs typeface="Arial"/>
              </a:rPr>
              <a:t>C, </a:t>
            </a:r>
            <a:r>
              <a:rPr dirty="0" sz="2850" spc="-275">
                <a:latin typeface="Arial"/>
                <a:cs typeface="Arial"/>
              </a:rPr>
              <a:t>УДД</a:t>
            </a:r>
            <a:r>
              <a:rPr dirty="0" sz="2850" spc="125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5)</a:t>
            </a:r>
            <a:endParaRPr sz="2850">
              <a:latin typeface="Arial"/>
              <a:cs typeface="Arial"/>
            </a:endParaRPr>
          </a:p>
          <a:p>
            <a:pPr marL="457200" indent="-445134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60">
                <a:latin typeface="Arial"/>
                <a:cs typeface="Arial"/>
              </a:rPr>
              <a:t>ЭКГ </a:t>
            </a:r>
            <a:r>
              <a:rPr dirty="0" sz="2850" spc="-200">
                <a:latin typeface="Arial"/>
                <a:cs typeface="Arial"/>
              </a:rPr>
              <a:t>рекомендуется проводить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40">
                <a:latin typeface="Arial"/>
                <a:cs typeface="Arial"/>
              </a:rPr>
              <a:t>ГК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190">
                <a:latin typeface="Arial"/>
                <a:cs typeface="Arial"/>
              </a:rPr>
              <a:t>позднее </a:t>
            </a:r>
            <a:r>
              <a:rPr dirty="0" sz="2850" spc="-440">
                <a:latin typeface="Arial"/>
                <a:cs typeface="Arial"/>
              </a:rPr>
              <a:t>15 </a:t>
            </a:r>
            <a:r>
              <a:rPr dirty="0" sz="2850" spc="-170">
                <a:latin typeface="Arial"/>
                <a:cs typeface="Arial"/>
              </a:rPr>
              <a:t>минут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225">
                <a:latin typeface="Arial"/>
                <a:cs typeface="Arial"/>
              </a:rPr>
              <a:t>момента </a:t>
            </a:r>
            <a:r>
              <a:rPr dirty="0" sz="2850" spc="-170">
                <a:latin typeface="Arial"/>
                <a:cs typeface="Arial"/>
              </a:rPr>
              <a:t>поступления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85">
                <a:latin typeface="Arial"/>
                <a:cs typeface="Arial"/>
              </a:rPr>
              <a:t>стационар </a:t>
            </a:r>
            <a:r>
              <a:rPr dirty="0" sz="2850" spc="-300">
                <a:latin typeface="Arial"/>
                <a:cs typeface="Arial"/>
              </a:rPr>
              <a:t>(УУР </a:t>
            </a:r>
            <a:r>
              <a:rPr dirty="0" sz="2850" spc="-295">
                <a:latin typeface="Arial"/>
                <a:cs typeface="Arial"/>
              </a:rPr>
              <a:t>C, </a:t>
            </a:r>
            <a:r>
              <a:rPr dirty="0" sz="2850" spc="-275">
                <a:latin typeface="Arial"/>
                <a:cs typeface="Arial"/>
              </a:rPr>
              <a:t>УДД</a:t>
            </a:r>
            <a:r>
              <a:rPr dirty="0" sz="2850" spc="-13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5)</a:t>
            </a:r>
            <a:endParaRPr sz="2850">
              <a:latin typeface="Arial"/>
              <a:cs typeface="Arial"/>
            </a:endParaRPr>
          </a:p>
          <a:p>
            <a:pPr marL="457834" marR="11303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0">
                <a:latin typeface="Arial"/>
                <a:cs typeface="Arial"/>
              </a:rPr>
              <a:t>Рутинное </a:t>
            </a:r>
            <a:r>
              <a:rPr dirty="0" sz="2850" spc="-215">
                <a:latin typeface="Arial"/>
                <a:cs typeface="Arial"/>
              </a:rPr>
              <a:t>обследование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15">
                <a:latin typeface="Arial"/>
                <a:cs typeface="Arial"/>
              </a:rPr>
              <a:t>всех </a:t>
            </a:r>
            <a:r>
              <a:rPr dirty="0" sz="2850" spc="-229">
                <a:latin typeface="Arial"/>
                <a:cs typeface="Arial"/>
              </a:rPr>
              <a:t>возможных </a:t>
            </a:r>
            <a:r>
              <a:rPr dirty="0" sz="2850" spc="-220">
                <a:latin typeface="Arial"/>
                <a:cs typeface="Arial"/>
              </a:rPr>
              <a:t>вариантах </a:t>
            </a:r>
            <a:r>
              <a:rPr dirty="0" sz="2850" spc="-160">
                <a:latin typeface="Arial"/>
                <a:cs typeface="Arial"/>
              </a:rPr>
              <a:t>криза </a:t>
            </a:r>
            <a:r>
              <a:rPr dirty="0" sz="2850" spc="-210">
                <a:latin typeface="Arial"/>
                <a:cs typeface="Arial"/>
              </a:rPr>
              <a:t>включает </a:t>
            </a:r>
            <a:r>
              <a:rPr dirty="0" sz="2850" spc="-204">
                <a:latin typeface="Arial"/>
                <a:cs typeface="Arial"/>
              </a:rPr>
              <a:t>фундоскопию, </a:t>
            </a:r>
            <a:r>
              <a:rPr dirty="0" sz="2850" spc="-360">
                <a:latin typeface="Arial"/>
                <a:cs typeface="Arial"/>
              </a:rPr>
              <a:t>ЭКГ, </a:t>
            </a:r>
            <a:r>
              <a:rPr dirty="0" sz="2850" spc="-215">
                <a:latin typeface="Arial"/>
                <a:cs typeface="Arial"/>
              </a:rPr>
              <a:t>общий </a:t>
            </a:r>
            <a:r>
              <a:rPr dirty="0" sz="2850" spc="-220">
                <a:latin typeface="Arial"/>
                <a:cs typeface="Arial"/>
              </a:rPr>
              <a:t>анализ </a:t>
            </a:r>
            <a:r>
              <a:rPr dirty="0" sz="2850" spc="-175">
                <a:latin typeface="Arial"/>
                <a:cs typeface="Arial"/>
              </a:rPr>
              <a:t>крови,  </a:t>
            </a:r>
            <a:r>
              <a:rPr dirty="0" sz="2850" spc="-204">
                <a:latin typeface="Arial"/>
                <a:cs typeface="Arial"/>
              </a:rPr>
              <a:t>определение </a:t>
            </a:r>
            <a:r>
              <a:rPr dirty="0" sz="2850" spc="-190">
                <a:latin typeface="Arial"/>
                <a:cs typeface="Arial"/>
              </a:rPr>
              <a:t>фибриногена, </a:t>
            </a:r>
            <a:r>
              <a:rPr dirty="0" sz="2850" spc="-195">
                <a:latin typeface="Arial"/>
                <a:cs typeface="Arial"/>
              </a:rPr>
              <a:t>креатинина, </a:t>
            </a:r>
            <a:r>
              <a:rPr dirty="0" sz="2850" spc="-275">
                <a:latin typeface="Arial"/>
                <a:cs typeface="Arial"/>
              </a:rPr>
              <a:t>рСКФ, </a:t>
            </a:r>
            <a:r>
              <a:rPr dirty="0" sz="2850" spc="-210">
                <a:latin typeface="Arial"/>
                <a:cs typeface="Arial"/>
              </a:rPr>
              <a:t>электролитов, </a:t>
            </a:r>
            <a:r>
              <a:rPr dirty="0" sz="2850" spc="-320">
                <a:latin typeface="Arial"/>
                <a:cs typeface="Arial"/>
              </a:rPr>
              <a:t>ЛДГ, </a:t>
            </a:r>
            <a:r>
              <a:rPr dirty="0" sz="2850" spc="-190">
                <a:latin typeface="Arial"/>
                <a:cs typeface="Arial"/>
              </a:rPr>
              <a:t>гаптоглобин, </a:t>
            </a:r>
            <a:r>
              <a:rPr dirty="0" sz="2850" spc="-155">
                <a:latin typeface="Arial"/>
                <a:cs typeface="Arial"/>
              </a:rPr>
              <a:t>оценку </a:t>
            </a:r>
            <a:r>
              <a:rPr dirty="0" sz="2850" spc="-200">
                <a:latin typeface="Arial"/>
                <a:cs typeface="Arial"/>
              </a:rPr>
              <a:t>альбуминурии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20">
                <a:latin typeface="Arial"/>
                <a:cs typeface="Arial"/>
              </a:rPr>
              <a:t>микро-  </a:t>
            </a:r>
            <a:r>
              <a:rPr dirty="0" sz="2850" spc="-160">
                <a:latin typeface="Arial"/>
                <a:cs typeface="Arial"/>
              </a:rPr>
              <a:t>скопию </a:t>
            </a:r>
            <a:r>
              <a:rPr dirty="0" sz="2850" spc="-195">
                <a:latin typeface="Arial"/>
                <a:cs typeface="Arial"/>
              </a:rPr>
              <a:t>осадка </a:t>
            </a:r>
            <a:r>
              <a:rPr dirty="0" sz="2850" spc="-215">
                <a:latin typeface="Arial"/>
                <a:cs typeface="Arial"/>
              </a:rPr>
              <a:t>мочи, </a:t>
            </a:r>
            <a:r>
              <a:rPr dirty="0" sz="2850" spc="-190">
                <a:latin typeface="Arial"/>
                <a:cs typeface="Arial"/>
              </a:rPr>
              <a:t>тест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5">
                <a:latin typeface="Arial"/>
                <a:cs typeface="Arial"/>
              </a:rPr>
              <a:t>беременность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10">
                <a:latin typeface="Arial"/>
                <a:cs typeface="Arial"/>
              </a:rPr>
              <a:t>женщин </a:t>
            </a:r>
            <a:r>
              <a:rPr dirty="0" sz="2850" spc="-190">
                <a:latin typeface="Arial"/>
                <a:cs typeface="Arial"/>
              </a:rPr>
              <a:t>детородного </a:t>
            </a:r>
            <a:r>
              <a:rPr dirty="0" sz="2850" spc="-225">
                <a:latin typeface="Arial"/>
                <a:cs typeface="Arial"/>
              </a:rPr>
              <a:t>возраста. </a:t>
            </a:r>
            <a:r>
              <a:rPr dirty="0" sz="2850" spc="-190">
                <a:latin typeface="Arial"/>
                <a:cs typeface="Arial"/>
              </a:rPr>
              <a:t>Специфическое</a:t>
            </a:r>
            <a:r>
              <a:rPr dirty="0" sz="2850" spc="50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обследование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095"/>
              </a:lnSpc>
            </a:pPr>
            <a:r>
              <a:rPr dirty="0" sz="2850" spc="-140">
                <a:latin typeface="Arial"/>
                <a:cs typeface="Arial"/>
              </a:rPr>
              <a:t>по </a:t>
            </a:r>
            <a:r>
              <a:rPr dirty="0" sz="2850" spc="-200">
                <a:latin typeface="Arial"/>
                <a:cs typeface="Arial"/>
              </a:rPr>
              <a:t>показаниям </a:t>
            </a:r>
            <a:r>
              <a:rPr dirty="0" sz="2850" spc="-245">
                <a:latin typeface="Arial"/>
                <a:cs typeface="Arial"/>
              </a:rPr>
              <a:t>может </a:t>
            </a:r>
            <a:r>
              <a:rPr dirty="0" sz="2850" spc="-215">
                <a:latin typeface="Arial"/>
                <a:cs typeface="Arial"/>
              </a:rPr>
              <a:t>включать </a:t>
            </a:r>
            <a:r>
              <a:rPr dirty="0" sz="2850" spc="-204">
                <a:latin typeface="Arial"/>
                <a:cs typeface="Arial"/>
              </a:rPr>
              <a:t>определение </a:t>
            </a:r>
            <a:r>
              <a:rPr dirty="0" sz="2850" spc="-185">
                <a:latin typeface="Arial"/>
                <a:cs typeface="Arial"/>
              </a:rPr>
              <a:t>тропонина, </a:t>
            </a:r>
            <a:r>
              <a:rPr dirty="0" sz="2850" spc="-225">
                <a:latin typeface="Arial"/>
                <a:cs typeface="Arial"/>
              </a:rPr>
              <a:t>МВ-КФК, </a:t>
            </a:r>
            <a:r>
              <a:rPr dirty="0" sz="2850" spc="-320">
                <a:latin typeface="Arial"/>
                <a:cs typeface="Arial"/>
              </a:rPr>
              <a:t>НУП, </a:t>
            </a:r>
            <a:r>
              <a:rPr dirty="0" sz="2850" spc="-175">
                <a:latin typeface="Arial"/>
                <a:cs typeface="Arial"/>
              </a:rPr>
              <a:t>рентгенографию </a:t>
            </a:r>
            <a:r>
              <a:rPr dirty="0" sz="2850" spc="-170">
                <a:latin typeface="Arial"/>
                <a:cs typeface="Arial"/>
              </a:rPr>
              <a:t>органов </a:t>
            </a:r>
            <a:r>
              <a:rPr dirty="0" sz="2850" spc="-165">
                <a:latin typeface="Arial"/>
                <a:cs typeface="Arial"/>
              </a:rPr>
              <a:t>грудной</a:t>
            </a:r>
            <a:r>
              <a:rPr dirty="0" sz="2850" spc="285">
                <a:latin typeface="Arial"/>
                <a:cs typeface="Arial"/>
              </a:rPr>
              <a:t> </a:t>
            </a:r>
            <a:r>
              <a:rPr dirty="0" sz="2850" spc="-180">
                <a:latin typeface="Arial"/>
                <a:cs typeface="Arial"/>
              </a:rPr>
              <a:t>клетки,</a:t>
            </a:r>
            <a:endParaRPr sz="2850">
              <a:latin typeface="Arial"/>
              <a:cs typeface="Arial"/>
            </a:endParaRPr>
          </a:p>
          <a:p>
            <a:pPr marL="475615" marR="109855">
              <a:lnSpc>
                <a:spcPts val="3270"/>
              </a:lnSpc>
              <a:spcBef>
                <a:spcPts val="155"/>
              </a:spcBef>
            </a:pPr>
            <a:r>
              <a:rPr dirty="0" sz="2850" spc="-340">
                <a:latin typeface="Arial"/>
                <a:cs typeface="Arial"/>
              </a:rPr>
              <a:t>ЭХО-КГ, </a:t>
            </a:r>
            <a:r>
              <a:rPr dirty="0" sz="2850" spc="-195">
                <a:latin typeface="Arial"/>
                <a:cs typeface="Arial"/>
              </a:rPr>
              <a:t>КТ-ангиографию </a:t>
            </a:r>
            <a:r>
              <a:rPr dirty="0" sz="2850" spc="-229">
                <a:latin typeface="Arial"/>
                <a:cs typeface="Arial"/>
              </a:rPr>
              <a:t>аорты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9">
                <a:latin typeface="Arial"/>
                <a:cs typeface="Arial"/>
              </a:rPr>
              <a:t>ее </a:t>
            </a:r>
            <a:r>
              <a:rPr dirty="0" sz="2850" spc="-240">
                <a:latin typeface="Arial"/>
                <a:cs typeface="Arial"/>
              </a:rPr>
              <a:t>ветвей, </a:t>
            </a:r>
            <a:r>
              <a:rPr dirty="0" sz="2850" spc="-235">
                <a:latin typeface="Arial"/>
                <a:cs typeface="Arial"/>
              </a:rPr>
              <a:t>КТ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340">
                <a:latin typeface="Arial"/>
                <a:cs typeface="Arial"/>
              </a:rPr>
              <a:t>МРТ </a:t>
            </a:r>
            <a:r>
              <a:rPr dirty="0" sz="2850" spc="-170">
                <a:latin typeface="Arial"/>
                <a:cs typeface="Arial"/>
              </a:rPr>
              <a:t>головного </a:t>
            </a:r>
            <a:r>
              <a:rPr dirty="0" sz="2850" spc="-215">
                <a:latin typeface="Arial"/>
                <a:cs typeface="Arial"/>
              </a:rPr>
              <a:t>мозга, </a:t>
            </a:r>
            <a:r>
              <a:rPr dirty="0" sz="2850" spc="-340">
                <a:latin typeface="Arial"/>
                <a:cs typeface="Arial"/>
              </a:rPr>
              <a:t>УЗИ </a:t>
            </a:r>
            <a:r>
              <a:rPr dirty="0" sz="2850" spc="-170">
                <a:latin typeface="Arial"/>
                <a:cs typeface="Arial"/>
              </a:rPr>
              <a:t>почек, </a:t>
            </a:r>
            <a:r>
              <a:rPr dirty="0" sz="2850" spc="-200">
                <a:latin typeface="Arial"/>
                <a:cs typeface="Arial"/>
              </a:rPr>
              <a:t>исследование </a:t>
            </a:r>
            <a:r>
              <a:rPr dirty="0" sz="2850" spc="-185">
                <a:latin typeface="Arial"/>
                <a:cs typeface="Arial"/>
              </a:rPr>
              <a:t>мочи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20">
                <a:latin typeface="Arial"/>
                <a:cs typeface="Arial"/>
              </a:rPr>
              <a:t>нар-  </a:t>
            </a:r>
            <a:r>
              <a:rPr dirty="0" sz="2850" spc="-155">
                <a:latin typeface="Arial"/>
                <a:cs typeface="Arial"/>
              </a:rPr>
              <a:t>котики </a:t>
            </a:r>
            <a:r>
              <a:rPr dirty="0" sz="2850" spc="-260">
                <a:latin typeface="Arial"/>
                <a:cs typeface="Arial"/>
              </a:rPr>
              <a:t>(метамфетамины, </a:t>
            </a:r>
            <a:r>
              <a:rPr dirty="0" sz="2850" spc="-204">
                <a:latin typeface="Arial"/>
                <a:cs typeface="Arial"/>
              </a:rPr>
              <a:t>кокаин); терапию </a:t>
            </a:r>
            <a:r>
              <a:rPr dirty="0" sz="2850" spc="-185">
                <a:latin typeface="Arial"/>
                <a:cs typeface="Arial"/>
              </a:rPr>
              <a:t>антигипертензивными </a:t>
            </a:r>
            <a:r>
              <a:rPr dirty="0" sz="2850" spc="-204">
                <a:latin typeface="Arial"/>
                <a:cs typeface="Arial"/>
              </a:rPr>
              <a:t>лекарственными </a:t>
            </a:r>
            <a:r>
              <a:rPr dirty="0" sz="2850" spc="-200">
                <a:latin typeface="Arial"/>
                <a:cs typeface="Arial"/>
              </a:rPr>
              <a:t>препаратами </a:t>
            </a:r>
            <a:r>
              <a:rPr dirty="0" sz="2850" spc="-175">
                <a:latin typeface="Arial"/>
                <a:cs typeface="Arial"/>
              </a:rPr>
              <a:t>внутривенно  </a:t>
            </a:r>
            <a:r>
              <a:rPr dirty="0" sz="2850" spc="-200">
                <a:latin typeface="Arial"/>
                <a:cs typeface="Arial"/>
              </a:rPr>
              <a:t>рекомендуется проводить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190">
                <a:latin typeface="Arial"/>
                <a:cs typeface="Arial"/>
              </a:rPr>
              <a:t>позднее </a:t>
            </a:r>
            <a:r>
              <a:rPr dirty="0" sz="2850" spc="-440">
                <a:latin typeface="Arial"/>
                <a:cs typeface="Arial"/>
              </a:rPr>
              <a:t>15 </a:t>
            </a:r>
            <a:r>
              <a:rPr dirty="0" sz="2850" spc="-170">
                <a:latin typeface="Arial"/>
                <a:cs typeface="Arial"/>
              </a:rPr>
              <a:t>минут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225">
                <a:latin typeface="Arial"/>
                <a:cs typeface="Arial"/>
              </a:rPr>
              <a:t>момента </a:t>
            </a:r>
            <a:r>
              <a:rPr dirty="0" sz="2850" spc="-170">
                <a:latin typeface="Arial"/>
                <a:cs typeface="Arial"/>
              </a:rPr>
              <a:t>поступления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85">
                <a:latin typeface="Arial"/>
                <a:cs typeface="Arial"/>
              </a:rPr>
              <a:t>стационар </a:t>
            </a:r>
            <a:r>
              <a:rPr dirty="0" sz="2850" spc="-300">
                <a:latin typeface="Arial"/>
                <a:cs typeface="Arial"/>
              </a:rPr>
              <a:t>(УУР </a:t>
            </a:r>
            <a:r>
              <a:rPr dirty="0" sz="2850" spc="-265">
                <a:latin typeface="Arial"/>
                <a:cs typeface="Arial"/>
              </a:rPr>
              <a:t>A, </a:t>
            </a:r>
            <a:r>
              <a:rPr dirty="0" sz="2850" spc="-275">
                <a:latin typeface="Arial"/>
                <a:cs typeface="Arial"/>
              </a:rPr>
              <a:t>УДД</a:t>
            </a:r>
            <a:r>
              <a:rPr dirty="0" sz="2850" spc="185">
                <a:latin typeface="Arial"/>
                <a:cs typeface="Arial"/>
              </a:rPr>
              <a:t> </a:t>
            </a:r>
            <a:r>
              <a:rPr dirty="0" sz="2850" spc="-470">
                <a:latin typeface="Arial"/>
                <a:cs typeface="Arial"/>
              </a:rPr>
              <a:t>1)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6063" y="708850"/>
            <a:ext cx="72009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15"/>
              <a:t>5</a:t>
            </a:r>
            <a:r>
              <a:rPr dirty="0" spc="-819"/>
              <a:t>4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643890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40" b="1">
                <a:solidFill>
                  <a:srgbClr val="333333"/>
                </a:solidFill>
                <a:latin typeface="Arial"/>
                <a:cs typeface="Arial"/>
              </a:rPr>
              <a:t>Парентеральные </a:t>
            </a:r>
            <a:r>
              <a:rPr dirty="0" sz="4100" spc="-335" b="1">
                <a:solidFill>
                  <a:srgbClr val="333333"/>
                </a:solidFill>
                <a:latin typeface="Arial"/>
                <a:cs typeface="Arial"/>
              </a:rPr>
              <a:t>препараты 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лечения</a:t>
            </a:r>
            <a:r>
              <a:rPr dirty="0" sz="4100" spc="4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ГК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014530"/>
            <a:ext cx="15277465" cy="648970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705"/>
              </a:spcBef>
            </a:pPr>
            <a:r>
              <a:rPr dirty="0" sz="2850" spc="-225">
                <a:solidFill>
                  <a:srgbClr val="608B7E"/>
                </a:solidFill>
                <a:latin typeface="Arial"/>
                <a:cs typeface="Arial"/>
              </a:rPr>
              <a:t>Вазодилататоры: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0">
                <a:latin typeface="Arial"/>
                <a:cs typeface="Arial"/>
              </a:rPr>
              <a:t>Нитроглицерин </a:t>
            </a:r>
            <a:r>
              <a:rPr dirty="0" sz="2850" spc="-200">
                <a:latin typeface="Arial"/>
                <a:cs typeface="Arial"/>
              </a:rPr>
              <a:t>(предпочтителен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320">
                <a:latin typeface="Arial"/>
                <a:cs typeface="Arial"/>
              </a:rPr>
              <a:t>ОКС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0">
                <a:latin typeface="Arial"/>
                <a:cs typeface="Arial"/>
              </a:rPr>
              <a:t>острой </a:t>
            </a:r>
            <a:r>
              <a:rPr dirty="0" sz="2850" spc="-225">
                <a:latin typeface="Arial"/>
                <a:cs typeface="Arial"/>
              </a:rPr>
              <a:t>левожелудочковой</a:t>
            </a:r>
            <a:r>
              <a:rPr dirty="0" sz="2850" spc="-12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недостаточности)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70">
                <a:latin typeface="Arial"/>
                <a:cs typeface="Arial"/>
              </a:rPr>
              <a:t>Нитропруссид </a:t>
            </a:r>
            <a:r>
              <a:rPr dirty="0" sz="2850" spc="-195">
                <a:latin typeface="Arial"/>
                <a:cs typeface="Arial"/>
              </a:rPr>
              <a:t>натрия </a:t>
            </a:r>
            <a:r>
              <a:rPr dirty="0" sz="2850" spc="-235">
                <a:latin typeface="Arial"/>
                <a:cs typeface="Arial"/>
              </a:rPr>
              <a:t>(является </a:t>
            </a:r>
            <a:r>
              <a:rPr dirty="0" sz="2850" spc="-195">
                <a:latin typeface="Arial"/>
                <a:cs typeface="Arial"/>
              </a:rPr>
              <a:t>препаратом </a:t>
            </a:r>
            <a:r>
              <a:rPr dirty="0" sz="2850" spc="-229">
                <a:latin typeface="Arial"/>
                <a:cs typeface="Arial"/>
              </a:rPr>
              <a:t>выбора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0">
                <a:latin typeface="Arial"/>
                <a:cs typeface="Arial"/>
              </a:rPr>
              <a:t>острой </a:t>
            </a:r>
            <a:r>
              <a:rPr dirty="0" sz="2850" spc="-155">
                <a:latin typeface="Arial"/>
                <a:cs typeface="Arial"/>
              </a:rPr>
              <a:t>гипертонической</a:t>
            </a:r>
            <a:r>
              <a:rPr dirty="0" sz="2850" spc="-25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энцефалопатии)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75">
                <a:latin typeface="Arial"/>
                <a:cs typeface="Arial"/>
              </a:rPr>
              <a:t>ИАПФ: </a:t>
            </a:r>
            <a:r>
              <a:rPr dirty="0" sz="2850" spc="-210">
                <a:latin typeface="Arial"/>
                <a:cs typeface="Arial"/>
              </a:rPr>
              <a:t>эналаприлат </a:t>
            </a:r>
            <a:r>
              <a:rPr dirty="0" sz="2850" spc="-200">
                <a:latin typeface="Arial"/>
                <a:cs typeface="Arial"/>
              </a:rPr>
              <a:t>(предпочтителен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0">
                <a:latin typeface="Arial"/>
                <a:cs typeface="Arial"/>
              </a:rPr>
              <a:t>острой </a:t>
            </a:r>
            <a:r>
              <a:rPr dirty="0" sz="2850" spc="-225">
                <a:latin typeface="Arial"/>
                <a:cs typeface="Arial"/>
              </a:rPr>
              <a:t>левожелудочковой</a:t>
            </a:r>
            <a:r>
              <a:rPr dirty="0" sz="2850" spc="-8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недостаточности)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20">
                <a:latin typeface="Arial"/>
                <a:cs typeface="Arial"/>
              </a:rPr>
              <a:t>ББ </a:t>
            </a:r>
            <a:r>
              <a:rPr dirty="0" sz="2850" spc="-225">
                <a:latin typeface="Arial"/>
                <a:cs typeface="Arial"/>
              </a:rPr>
              <a:t>(метопролол </a:t>
            </a:r>
            <a:r>
              <a:rPr dirty="0" sz="2850" spc="-195">
                <a:latin typeface="Arial"/>
                <a:cs typeface="Arial"/>
              </a:rPr>
              <a:t>предпочтителен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25">
                <a:latin typeface="Arial"/>
                <a:cs typeface="Arial"/>
              </a:rPr>
              <a:t>расслаивающей </a:t>
            </a:r>
            <a:r>
              <a:rPr dirty="0" sz="2850" spc="-204">
                <a:latin typeface="Arial"/>
                <a:cs typeface="Arial"/>
              </a:rPr>
              <a:t>аневризме </a:t>
            </a:r>
            <a:r>
              <a:rPr dirty="0" sz="2850" spc="-229">
                <a:latin typeface="Arial"/>
                <a:cs typeface="Arial"/>
              </a:rPr>
              <a:t>аорты </a:t>
            </a:r>
            <a:r>
              <a:rPr dirty="0" sz="2850" spc="-125">
                <a:latin typeface="Arial"/>
                <a:cs typeface="Arial"/>
              </a:rPr>
              <a:t>и</a:t>
            </a:r>
            <a:r>
              <a:rPr dirty="0" sz="2850" spc="135">
                <a:latin typeface="Arial"/>
                <a:cs typeface="Arial"/>
              </a:rPr>
              <a:t> </a:t>
            </a:r>
            <a:r>
              <a:rPr dirty="0" sz="2850" spc="-315">
                <a:latin typeface="Arial"/>
                <a:cs typeface="Arial"/>
              </a:rPr>
              <a:t>ОКС)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60">
                <a:latin typeface="Arial"/>
                <a:cs typeface="Arial"/>
              </a:rPr>
              <a:t>Диуретики </a:t>
            </a:r>
            <a:r>
              <a:rPr dirty="0" sz="2850" spc="-215">
                <a:latin typeface="Arial"/>
                <a:cs typeface="Arial"/>
              </a:rPr>
              <a:t>(фуросемид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0">
                <a:latin typeface="Arial"/>
                <a:cs typeface="Arial"/>
              </a:rPr>
              <a:t>острой </a:t>
            </a:r>
            <a:r>
              <a:rPr dirty="0" sz="2850" spc="-225">
                <a:latin typeface="Arial"/>
                <a:cs typeface="Arial"/>
              </a:rPr>
              <a:t>левожелудочковой</a:t>
            </a:r>
            <a:r>
              <a:rPr dirty="0" sz="2850" spc="-220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недостаточности)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0">
                <a:latin typeface="Arial"/>
                <a:cs typeface="Arial"/>
              </a:rPr>
              <a:t>Альфа-адреноблокаторы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204">
                <a:latin typeface="Arial"/>
                <a:cs typeface="Arial"/>
              </a:rPr>
              <a:t>(урапидил)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5">
                <a:latin typeface="Arial"/>
                <a:cs typeface="Arial"/>
              </a:rPr>
              <a:t>Нейролептики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(дроперидол)</a:t>
            </a:r>
            <a:endParaRPr sz="2850">
              <a:latin typeface="Arial"/>
              <a:cs typeface="Arial"/>
            </a:endParaRPr>
          </a:p>
          <a:p>
            <a:pPr marL="457200" marR="648335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90">
                <a:latin typeface="Arial"/>
                <a:cs typeface="Arial"/>
              </a:rPr>
              <a:t>В </a:t>
            </a:r>
            <a:r>
              <a:rPr dirty="0" sz="2850" spc="-175">
                <a:latin typeface="Arial"/>
                <a:cs typeface="Arial"/>
              </a:rPr>
              <a:t>остром </a:t>
            </a:r>
            <a:r>
              <a:rPr dirty="0" sz="2850" spc="-190">
                <a:latin typeface="Arial"/>
                <a:cs typeface="Arial"/>
              </a:rPr>
              <a:t>периоде </a:t>
            </a:r>
            <a:r>
              <a:rPr dirty="0" sz="2850" spc="-229">
                <a:latin typeface="Arial"/>
                <a:cs typeface="Arial"/>
              </a:rPr>
              <a:t>инсульта </a:t>
            </a:r>
            <a:r>
              <a:rPr dirty="0" sz="2850" spc="-155">
                <a:latin typeface="Arial"/>
                <a:cs typeface="Arial"/>
              </a:rPr>
              <a:t>вопрос </a:t>
            </a:r>
            <a:r>
              <a:rPr dirty="0" sz="2850" spc="-175">
                <a:latin typeface="Arial"/>
                <a:cs typeface="Arial"/>
              </a:rPr>
              <a:t>о </a:t>
            </a:r>
            <a:r>
              <a:rPr dirty="0" sz="2850" spc="-204">
                <a:latin typeface="Arial"/>
                <a:cs typeface="Arial"/>
              </a:rPr>
              <a:t>необходимости </a:t>
            </a:r>
            <a:r>
              <a:rPr dirty="0" sz="2850" spc="-175">
                <a:latin typeface="Arial"/>
                <a:cs typeface="Arial"/>
              </a:rPr>
              <a:t>снижения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50">
                <a:latin typeface="Arial"/>
                <a:cs typeface="Arial"/>
              </a:rPr>
              <a:t>его </a:t>
            </a:r>
            <a:r>
              <a:rPr dirty="0" sz="2850" spc="-204">
                <a:latin typeface="Arial"/>
                <a:cs typeface="Arial"/>
              </a:rPr>
              <a:t>оптимальной </a:t>
            </a:r>
            <a:r>
              <a:rPr dirty="0" sz="2850" spc="-200">
                <a:latin typeface="Arial"/>
                <a:cs typeface="Arial"/>
              </a:rPr>
              <a:t>величине  рекомендуется </a:t>
            </a:r>
            <a:r>
              <a:rPr dirty="0" sz="2850" spc="-245">
                <a:latin typeface="Arial"/>
                <a:cs typeface="Arial"/>
              </a:rPr>
              <a:t>решать </a:t>
            </a:r>
            <a:r>
              <a:rPr dirty="0" sz="2850" spc="-185">
                <a:latin typeface="Arial"/>
                <a:cs typeface="Arial"/>
              </a:rPr>
              <a:t>совместно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95">
                <a:latin typeface="Arial"/>
                <a:cs typeface="Arial"/>
              </a:rPr>
              <a:t>врачом-неврологом, </a:t>
            </a:r>
            <a:r>
              <a:rPr dirty="0" sz="2850" spc="-210">
                <a:latin typeface="Arial"/>
                <a:cs typeface="Arial"/>
              </a:rPr>
              <a:t>индивидуально </a:t>
            </a:r>
            <a:r>
              <a:rPr dirty="0" sz="2850" spc="-245">
                <a:latin typeface="Arial"/>
                <a:cs typeface="Arial"/>
              </a:rPr>
              <a:t>для </a:t>
            </a:r>
            <a:r>
              <a:rPr dirty="0" sz="2850" spc="-165">
                <a:latin typeface="Arial"/>
                <a:cs typeface="Arial"/>
              </a:rPr>
              <a:t>каждого</a:t>
            </a:r>
            <a:r>
              <a:rPr dirty="0" sz="2850" spc="3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пациента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90">
                <a:latin typeface="Arial"/>
                <a:cs typeface="Arial"/>
              </a:rPr>
              <a:t>ЕОК/ЕОАГ </a:t>
            </a:r>
            <a:r>
              <a:rPr dirty="0" sz="2850" spc="-195">
                <a:latin typeface="Arial"/>
                <a:cs typeface="Arial"/>
              </a:rPr>
              <a:t>нет </a:t>
            </a:r>
            <a:r>
              <a:rPr dirty="0" sz="2850" spc="-300">
                <a:latin typeface="Arial"/>
                <a:cs typeface="Arial"/>
              </a:rPr>
              <a:t>(УУР </a:t>
            </a:r>
            <a:r>
              <a:rPr dirty="0" sz="2850" spc="-295">
                <a:latin typeface="Arial"/>
                <a:cs typeface="Arial"/>
              </a:rPr>
              <a:t>C, </a:t>
            </a:r>
            <a:r>
              <a:rPr dirty="0" sz="2850" spc="-275">
                <a:latin typeface="Arial"/>
                <a:cs typeface="Arial"/>
              </a:rPr>
              <a:t>УДД</a:t>
            </a:r>
            <a:r>
              <a:rPr dirty="0" sz="2850" spc="200">
                <a:latin typeface="Arial"/>
                <a:cs typeface="Arial"/>
              </a:rPr>
              <a:t> </a:t>
            </a:r>
            <a:r>
              <a:rPr dirty="0" sz="2850" spc="-200">
                <a:latin typeface="Arial"/>
                <a:cs typeface="Arial"/>
              </a:rPr>
              <a:t>5)</a:t>
            </a:r>
            <a:endParaRPr sz="2850">
              <a:latin typeface="Arial"/>
              <a:cs typeface="Arial"/>
            </a:endParaRPr>
          </a:p>
          <a:p>
            <a:pPr marL="457200" marR="508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5">
                <a:latin typeface="Arial"/>
                <a:cs typeface="Arial"/>
              </a:rPr>
              <a:t>Пациенты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25">
                <a:latin typeface="Arial"/>
                <a:cs typeface="Arial"/>
              </a:rPr>
              <a:t>инсультом </a:t>
            </a:r>
            <a:r>
              <a:rPr dirty="0" sz="2850" spc="-215">
                <a:latin typeface="Arial"/>
                <a:cs typeface="Arial"/>
              </a:rPr>
              <a:t>требуют </a:t>
            </a:r>
            <a:r>
              <a:rPr dirty="0" sz="2850" spc="-155">
                <a:latin typeface="Arial"/>
                <a:cs typeface="Arial"/>
              </a:rPr>
              <a:t>особого </a:t>
            </a:r>
            <a:r>
              <a:rPr dirty="0" sz="2850" spc="-229">
                <a:latin typeface="Arial"/>
                <a:cs typeface="Arial"/>
              </a:rPr>
              <a:t>подхода, </a:t>
            </a:r>
            <a:r>
              <a:rPr dirty="0" sz="2850" spc="-225">
                <a:latin typeface="Arial"/>
                <a:cs typeface="Arial"/>
              </a:rPr>
              <a:t>т.к. </a:t>
            </a:r>
            <a:r>
              <a:rPr dirty="0" sz="2850" spc="-210">
                <a:latin typeface="Arial"/>
                <a:cs typeface="Arial"/>
              </a:rPr>
              <a:t>избыточное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200">
                <a:latin typeface="Arial"/>
                <a:cs typeface="Arial"/>
              </a:rPr>
              <a:t>быстрое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45">
                <a:latin typeface="Arial"/>
                <a:cs typeface="Arial"/>
              </a:rPr>
              <a:t>может  </a:t>
            </a:r>
            <a:r>
              <a:rPr dirty="0" sz="2850" spc="-165">
                <a:latin typeface="Arial"/>
                <a:cs typeface="Arial"/>
              </a:rPr>
              <a:t>привести </a:t>
            </a:r>
            <a:r>
              <a:rPr dirty="0" sz="2850" spc="-55">
                <a:latin typeface="Arial"/>
                <a:cs typeface="Arial"/>
              </a:rPr>
              <a:t>к </a:t>
            </a:r>
            <a:r>
              <a:rPr dirty="0" sz="2850" spc="-200">
                <a:latin typeface="Arial"/>
                <a:cs typeface="Arial"/>
              </a:rPr>
              <a:t>нарастанию </a:t>
            </a:r>
            <a:r>
              <a:rPr dirty="0" sz="2850" spc="-215">
                <a:latin typeface="Arial"/>
                <a:cs typeface="Arial"/>
              </a:rPr>
              <a:t>ишемии </a:t>
            </a:r>
            <a:r>
              <a:rPr dirty="0" sz="2850" spc="-170">
                <a:latin typeface="Arial"/>
                <a:cs typeface="Arial"/>
              </a:rPr>
              <a:t>головного</a:t>
            </a:r>
            <a:r>
              <a:rPr dirty="0" sz="2850" spc="-24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мозга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87161" y="708850"/>
            <a:ext cx="72453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50"/>
              <a:t>55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843089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Сроки </a:t>
            </a:r>
            <a:r>
              <a:rPr dirty="0" sz="4100" spc="-315" b="1">
                <a:solidFill>
                  <a:srgbClr val="333333"/>
                </a:solidFill>
                <a:latin typeface="Arial"/>
                <a:cs typeface="Arial"/>
              </a:rPr>
              <a:t>и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выраженность </a:t>
            </a:r>
            <a:r>
              <a:rPr dirty="0" sz="4100" spc="-275" b="1">
                <a:solidFill>
                  <a:srgbClr val="333333"/>
                </a:solidFill>
                <a:latin typeface="Arial"/>
                <a:cs typeface="Arial"/>
              </a:rPr>
              <a:t>снижения </a:t>
            </a:r>
            <a:r>
              <a:rPr dirty="0" sz="4100" spc="-320" b="1">
                <a:solidFill>
                  <a:srgbClr val="333333"/>
                </a:solidFill>
                <a:latin typeface="Arial"/>
                <a:cs typeface="Arial"/>
              </a:rPr>
              <a:t>АД 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310" b="1">
                <a:solidFill>
                  <a:srgbClr val="333333"/>
                </a:solidFill>
                <a:latin typeface="Arial"/>
                <a:cs typeface="Arial"/>
              </a:rPr>
              <a:t>лечении</a:t>
            </a:r>
            <a:r>
              <a:rPr dirty="0" sz="4100" spc="-8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ГК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5746206"/>
            <a:ext cx="13103225" cy="695325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457200" marR="5080" indent="-457200">
              <a:lnSpc>
                <a:spcPts val="3270"/>
              </a:lnSpc>
              <a:spcBef>
                <a:spcPts val="36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135">
                <a:latin typeface="Arial"/>
                <a:cs typeface="Arial"/>
              </a:rPr>
              <a:t>со </a:t>
            </a:r>
            <a:r>
              <a:rPr dirty="0" sz="2850" spc="-195">
                <a:latin typeface="Arial"/>
                <a:cs typeface="Arial"/>
              </a:rPr>
              <a:t>злокачественной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15">
                <a:latin typeface="Arial"/>
                <a:cs typeface="Arial"/>
              </a:rPr>
              <a:t>без </a:t>
            </a:r>
            <a:r>
              <a:rPr dirty="0" sz="2850" spc="-165">
                <a:latin typeface="Arial"/>
                <a:cs typeface="Arial"/>
              </a:rPr>
              <a:t>почечной </a:t>
            </a:r>
            <a:r>
              <a:rPr dirty="0" sz="2850" spc="-190">
                <a:latin typeface="Arial"/>
                <a:cs typeface="Arial"/>
              </a:rPr>
              <a:t>недостаточности </a:t>
            </a:r>
            <a:r>
              <a:rPr dirty="0" sz="2850" spc="-185">
                <a:latin typeface="Arial"/>
                <a:cs typeface="Arial"/>
              </a:rPr>
              <a:t>среднее  </a:t>
            </a:r>
            <a:r>
              <a:rPr dirty="0" sz="2850" spc="-225">
                <a:latin typeface="Arial"/>
                <a:cs typeface="Arial"/>
              </a:rPr>
              <a:t>давление </a:t>
            </a:r>
            <a:r>
              <a:rPr dirty="0" sz="2850" spc="-215">
                <a:latin typeface="Arial"/>
                <a:cs typeface="Arial"/>
              </a:rPr>
              <a:t>должно </a:t>
            </a:r>
            <a:r>
              <a:rPr dirty="0" sz="2850" spc="-260">
                <a:latin typeface="Arial"/>
                <a:cs typeface="Arial"/>
              </a:rPr>
              <a:t>быть </a:t>
            </a:r>
            <a:r>
              <a:rPr dirty="0" sz="2850" spc="-170">
                <a:latin typeface="Arial"/>
                <a:cs typeface="Arial"/>
              </a:rPr>
              <a:t>снижено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315">
                <a:latin typeface="Arial"/>
                <a:cs typeface="Arial"/>
              </a:rPr>
              <a:t>20—25 </a:t>
            </a:r>
            <a:r>
              <a:rPr dirty="0" sz="2850" spc="-810">
                <a:latin typeface="Arial"/>
                <a:cs typeface="Arial"/>
              </a:rPr>
              <a:t>%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175">
                <a:latin typeface="Arial"/>
                <a:cs typeface="Arial"/>
              </a:rPr>
              <a:t>исходного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00">
                <a:latin typeface="Arial"/>
                <a:cs typeface="Arial"/>
              </a:rPr>
              <a:t>течение </a:t>
            </a:r>
            <a:r>
              <a:rPr dirty="0" sz="2850" spc="-185">
                <a:latin typeface="Arial"/>
                <a:cs typeface="Arial"/>
              </a:rPr>
              <a:t>нескольких</a:t>
            </a:r>
            <a:r>
              <a:rPr dirty="0" sz="2850" spc="65">
                <a:latin typeface="Arial"/>
                <a:cs typeface="Arial"/>
              </a:rPr>
              <a:t> </a:t>
            </a:r>
            <a:r>
              <a:rPr dirty="0" sz="2850" spc="-190">
                <a:latin typeface="Arial"/>
                <a:cs typeface="Arial"/>
              </a:rPr>
              <a:t>часов</a:t>
            </a:r>
            <a:endParaRPr sz="2850">
              <a:latin typeface="Arial"/>
              <a:cs typeface="Arial"/>
            </a:endParaRPr>
          </a:p>
          <a:p>
            <a:pPr marL="457200" marR="18542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55">
                <a:latin typeface="Arial"/>
                <a:cs typeface="Arial"/>
              </a:rPr>
              <a:t>гипертонической </a:t>
            </a:r>
            <a:r>
              <a:rPr dirty="0" sz="2850" spc="-215">
                <a:latin typeface="Arial"/>
                <a:cs typeface="Arial"/>
              </a:rPr>
              <a:t>энцефалопатией </a:t>
            </a:r>
            <a:r>
              <a:rPr dirty="0" sz="2850" spc="-200">
                <a:latin typeface="Arial"/>
                <a:cs typeface="Arial"/>
              </a:rPr>
              <a:t>рекомендовано </a:t>
            </a:r>
            <a:r>
              <a:rPr dirty="0" sz="2850" spc="-210">
                <a:latin typeface="Arial"/>
                <a:cs typeface="Arial"/>
              </a:rPr>
              <a:t>немедленное </a:t>
            </a:r>
            <a:r>
              <a:rPr dirty="0" sz="2850" spc="-85">
                <a:latin typeface="Arial"/>
                <a:cs typeface="Arial"/>
              </a:rPr>
              <a:t>сни-  </a:t>
            </a:r>
            <a:r>
              <a:rPr dirty="0" sz="2850" spc="-204">
                <a:latin typeface="Arial"/>
                <a:cs typeface="Arial"/>
              </a:rPr>
              <a:t>жение </a:t>
            </a:r>
            <a:r>
              <a:rPr dirty="0" sz="2850" spc="-160">
                <a:latin typeface="Arial"/>
                <a:cs typeface="Arial"/>
              </a:rPr>
              <a:t>среднего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315">
                <a:latin typeface="Arial"/>
                <a:cs typeface="Arial"/>
              </a:rPr>
              <a:t>20—25 </a:t>
            </a:r>
            <a:r>
              <a:rPr dirty="0" sz="2850" spc="-810">
                <a:latin typeface="Arial"/>
                <a:cs typeface="Arial"/>
              </a:rPr>
              <a:t>%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от</a:t>
            </a:r>
            <a:r>
              <a:rPr dirty="0" sz="2850" spc="-220">
                <a:latin typeface="Arial"/>
                <a:cs typeface="Arial"/>
              </a:rPr>
              <a:t> </a:t>
            </a:r>
            <a:r>
              <a:rPr dirty="0" sz="2850" spc="-175">
                <a:latin typeface="Arial"/>
                <a:cs typeface="Arial"/>
              </a:rPr>
              <a:t>исходного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320">
                <a:latin typeface="Arial"/>
                <a:cs typeface="Arial"/>
              </a:rPr>
              <a:t>ОКС </a:t>
            </a:r>
            <a:r>
              <a:rPr dirty="0" sz="2850" spc="-204">
                <a:latin typeface="Arial"/>
                <a:cs typeface="Arial"/>
              </a:rPr>
              <a:t>рекомендовано </a:t>
            </a:r>
            <a:r>
              <a:rPr dirty="0" sz="2850" spc="-210">
                <a:latin typeface="Arial"/>
                <a:cs typeface="Arial"/>
              </a:rPr>
              <a:t>немедленное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185">
                <a:latin typeface="Arial"/>
                <a:cs typeface="Arial"/>
              </a:rPr>
              <a:t>ниже </a:t>
            </a:r>
            <a:r>
              <a:rPr dirty="0" sz="2850" spc="-320">
                <a:latin typeface="Arial"/>
                <a:cs typeface="Arial"/>
              </a:rPr>
              <a:t>140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50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457200" marR="23622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90">
                <a:latin typeface="Arial"/>
                <a:cs typeface="Arial"/>
              </a:rPr>
              <a:t>кардиогенным </a:t>
            </a:r>
            <a:r>
              <a:rPr dirty="0" sz="2850" spc="-210">
                <a:latin typeface="Arial"/>
                <a:cs typeface="Arial"/>
              </a:rPr>
              <a:t>отеком </a:t>
            </a:r>
            <a:r>
              <a:rPr dirty="0" sz="2850" spc="-165">
                <a:latin typeface="Arial"/>
                <a:cs typeface="Arial"/>
              </a:rPr>
              <a:t>легких </a:t>
            </a:r>
            <a:r>
              <a:rPr dirty="0" sz="2850" spc="-204">
                <a:latin typeface="Arial"/>
                <a:cs typeface="Arial"/>
              </a:rPr>
              <a:t>рекомендовано </a:t>
            </a:r>
            <a:r>
              <a:rPr dirty="0" sz="2850" spc="-210">
                <a:latin typeface="Arial"/>
                <a:cs typeface="Arial"/>
              </a:rPr>
              <a:t>немедленное </a:t>
            </a:r>
            <a:r>
              <a:rPr dirty="0" sz="2850" spc="-175">
                <a:latin typeface="Arial"/>
                <a:cs typeface="Arial"/>
              </a:rPr>
              <a:t>снижение 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185">
                <a:latin typeface="Arial"/>
                <a:cs typeface="Arial"/>
              </a:rPr>
              <a:t>ниже </a:t>
            </a:r>
            <a:r>
              <a:rPr dirty="0" sz="2850" spc="-320">
                <a:latin typeface="Arial"/>
                <a:cs typeface="Arial"/>
              </a:rPr>
              <a:t>140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</a:t>
            </a:r>
            <a:r>
              <a:rPr dirty="0" sz="2850" spc="120">
                <a:latin typeface="Arial"/>
                <a:cs typeface="Arial"/>
              </a:rPr>
              <a:t>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457200" marR="9525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95">
                <a:latin typeface="Arial"/>
                <a:cs typeface="Arial"/>
              </a:rPr>
              <a:t>пациентов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90">
                <a:latin typeface="Arial"/>
                <a:cs typeface="Arial"/>
              </a:rPr>
              <a:t>расслоением </a:t>
            </a:r>
            <a:r>
              <a:rPr dirty="0" sz="2850" spc="-229">
                <a:latin typeface="Arial"/>
                <a:cs typeface="Arial"/>
              </a:rPr>
              <a:t>аорты </a:t>
            </a:r>
            <a:r>
              <a:rPr dirty="0" sz="2850" spc="-200">
                <a:latin typeface="Arial"/>
                <a:cs typeface="Arial"/>
              </a:rPr>
              <a:t>рекомендовано </a:t>
            </a:r>
            <a:r>
              <a:rPr dirty="0" sz="2850" spc="-210">
                <a:latin typeface="Arial"/>
                <a:cs typeface="Arial"/>
              </a:rPr>
              <a:t>немедленное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185">
                <a:latin typeface="Arial"/>
                <a:cs typeface="Arial"/>
              </a:rPr>
              <a:t>ниже  </a:t>
            </a:r>
            <a:r>
              <a:rPr dirty="0" sz="2850" spc="-325">
                <a:latin typeface="Arial"/>
                <a:cs typeface="Arial"/>
              </a:rPr>
              <a:t>120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60">
                <a:latin typeface="Arial"/>
                <a:cs typeface="Arial"/>
              </a:rPr>
              <a:t>ЧСС </a:t>
            </a:r>
            <a:r>
              <a:rPr dirty="0" sz="2850" spc="-185">
                <a:latin typeface="Arial"/>
                <a:cs typeface="Arial"/>
              </a:rPr>
              <a:t>ниже </a:t>
            </a:r>
            <a:r>
              <a:rPr dirty="0" sz="2850" spc="-75">
                <a:latin typeface="Arial"/>
                <a:cs typeface="Arial"/>
              </a:rPr>
              <a:t>60</a:t>
            </a:r>
            <a:r>
              <a:rPr dirty="0" sz="2850" spc="290">
                <a:latin typeface="Arial"/>
                <a:cs typeface="Arial"/>
              </a:rPr>
              <a:t> </a:t>
            </a:r>
            <a:r>
              <a:rPr dirty="0" sz="2850" spc="-180">
                <a:latin typeface="Arial"/>
                <a:cs typeface="Arial"/>
              </a:rPr>
              <a:t>уд/мин.</a:t>
            </a:r>
            <a:endParaRPr sz="2850">
              <a:latin typeface="Arial"/>
              <a:cs typeface="Arial"/>
            </a:endParaRPr>
          </a:p>
          <a:p>
            <a:pPr marL="457200" marR="74930" indent="-457200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345">
                <a:latin typeface="Arial"/>
                <a:cs typeface="Arial"/>
              </a:rPr>
              <a:t>У </a:t>
            </a:r>
            <a:r>
              <a:rPr dirty="0" sz="2850" spc="-175">
                <a:latin typeface="Arial"/>
                <a:cs typeface="Arial"/>
              </a:rPr>
              <a:t>пациенток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170">
                <a:latin typeface="Arial"/>
                <a:cs typeface="Arial"/>
              </a:rPr>
              <a:t>эклампсией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25">
                <a:latin typeface="Arial"/>
                <a:cs typeface="Arial"/>
              </a:rPr>
              <a:t>тяжелой </a:t>
            </a:r>
            <a:r>
              <a:rPr dirty="0" sz="2850" spc="-165">
                <a:latin typeface="Arial"/>
                <a:cs typeface="Arial"/>
              </a:rPr>
              <a:t>преэклампсией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25">
                <a:latin typeface="Arial"/>
                <a:cs typeface="Arial"/>
              </a:rPr>
              <a:t>HELLP-синдромом </a:t>
            </a:r>
            <a:r>
              <a:rPr dirty="0" sz="2850" spc="-125">
                <a:latin typeface="Arial"/>
                <a:cs typeface="Arial"/>
              </a:rPr>
              <a:t>реко-  </a:t>
            </a:r>
            <a:r>
              <a:rPr dirty="0" sz="2850" spc="-215">
                <a:latin typeface="Arial"/>
                <a:cs typeface="Arial"/>
              </a:rPr>
              <a:t>мендовано </a:t>
            </a:r>
            <a:r>
              <a:rPr dirty="0" sz="2850" spc="-210">
                <a:latin typeface="Arial"/>
                <a:cs typeface="Arial"/>
              </a:rPr>
              <a:t>немедленное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40">
                <a:latin typeface="Arial"/>
                <a:cs typeface="Arial"/>
              </a:rPr>
              <a:t>САД </a:t>
            </a:r>
            <a:r>
              <a:rPr dirty="0" sz="2850" spc="-185">
                <a:latin typeface="Arial"/>
                <a:cs typeface="Arial"/>
              </a:rPr>
              <a:t>ниже </a:t>
            </a:r>
            <a:r>
              <a:rPr dirty="0" sz="2850" spc="-300">
                <a:latin typeface="Arial"/>
                <a:cs typeface="Arial"/>
              </a:rPr>
              <a:t>160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 </a:t>
            </a:r>
            <a:r>
              <a:rPr dirty="0" sz="2850" spc="-125">
                <a:latin typeface="Arial"/>
                <a:cs typeface="Arial"/>
              </a:rPr>
              <a:t>и</a:t>
            </a:r>
            <a:r>
              <a:rPr dirty="0" sz="2850" spc="55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ДАД ниже </a:t>
            </a:r>
            <a:r>
              <a:rPr dirty="0" sz="2850" spc="-285">
                <a:latin typeface="Arial"/>
                <a:cs typeface="Arial"/>
              </a:rPr>
              <a:t>105 </a:t>
            </a:r>
            <a:r>
              <a:rPr dirty="0" sz="2850" spc="-250">
                <a:latin typeface="Arial"/>
                <a:cs typeface="Arial"/>
              </a:rPr>
              <a:t>мм </a:t>
            </a:r>
            <a:r>
              <a:rPr dirty="0" sz="2850" spc="-275">
                <a:latin typeface="Arial"/>
                <a:cs typeface="Arial"/>
              </a:rPr>
              <a:t>рт. </a:t>
            </a:r>
            <a:r>
              <a:rPr dirty="0" sz="2850" spc="-265">
                <a:latin typeface="Arial"/>
                <a:cs typeface="Arial"/>
              </a:rPr>
              <a:t>ст.</a:t>
            </a:r>
            <a:endParaRPr sz="2850">
              <a:latin typeface="Arial"/>
              <a:cs typeface="Arial"/>
            </a:endParaRPr>
          </a:p>
          <a:p>
            <a:pPr marL="457200" marR="890905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5">
                <a:latin typeface="Arial"/>
                <a:cs typeface="Arial"/>
              </a:rPr>
              <a:t>Пациенты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35">
                <a:latin typeface="Arial"/>
                <a:cs typeface="Arial"/>
              </a:rPr>
              <a:t>ГК являются </a:t>
            </a:r>
            <a:r>
              <a:rPr dirty="0" sz="2850" spc="-125">
                <a:latin typeface="Arial"/>
                <a:cs typeface="Arial"/>
              </a:rPr>
              <a:t>группой </a:t>
            </a:r>
            <a:r>
              <a:rPr dirty="0" sz="2850" spc="-175">
                <a:latin typeface="Arial"/>
                <a:cs typeface="Arial"/>
              </a:rPr>
              <a:t>высокого </a:t>
            </a:r>
            <a:r>
              <a:rPr dirty="0" sz="2850" spc="-145">
                <a:latin typeface="Arial"/>
                <a:cs typeface="Arial"/>
              </a:rPr>
              <a:t>риска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35">
                <a:latin typeface="Arial"/>
                <a:cs typeface="Arial"/>
              </a:rPr>
              <a:t>должны </a:t>
            </a:r>
            <a:r>
              <a:rPr dirty="0" sz="2850" spc="-260">
                <a:latin typeface="Arial"/>
                <a:cs typeface="Arial"/>
              </a:rPr>
              <a:t>быть </a:t>
            </a:r>
            <a:r>
              <a:rPr dirty="0" sz="2850" spc="-170">
                <a:latin typeface="Arial"/>
                <a:cs typeface="Arial"/>
              </a:rPr>
              <a:t>скринированы  </a:t>
            </a:r>
            <a:r>
              <a:rPr dirty="0" sz="2850" spc="-200">
                <a:latin typeface="Arial"/>
                <a:cs typeface="Arial"/>
              </a:rPr>
              <a:t>на наличие </a:t>
            </a:r>
            <a:r>
              <a:rPr dirty="0" sz="2850" spc="-175">
                <a:latin typeface="Arial"/>
                <a:cs typeface="Arial"/>
              </a:rPr>
              <a:t>вторичной</a:t>
            </a:r>
            <a:r>
              <a:rPr dirty="0" sz="2850" spc="-130">
                <a:latin typeface="Arial"/>
                <a:cs typeface="Arial"/>
              </a:rPr>
              <a:t> </a:t>
            </a:r>
            <a:r>
              <a:rPr dirty="0" sz="2850" spc="-300">
                <a:latin typeface="Arial"/>
                <a:cs typeface="Arial"/>
              </a:rPr>
              <a:t>АГ</a:t>
            </a:r>
            <a:endParaRPr sz="2850">
              <a:latin typeface="Arial"/>
              <a:cs typeface="Arial"/>
            </a:endParaRPr>
          </a:p>
          <a:p>
            <a:pPr marL="457200" marR="1202055" indent="-457200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5">
                <a:latin typeface="Arial"/>
                <a:cs typeface="Arial"/>
              </a:rPr>
              <a:t>Выписка </a:t>
            </a:r>
            <a:r>
              <a:rPr dirty="0" sz="2850" spc="-170">
                <a:latin typeface="Arial"/>
                <a:cs typeface="Arial"/>
              </a:rPr>
              <a:t>из </a:t>
            </a:r>
            <a:r>
              <a:rPr dirty="0" sz="2850" spc="-195">
                <a:latin typeface="Arial"/>
                <a:cs typeface="Arial"/>
              </a:rPr>
              <a:t>стационара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достижении </a:t>
            </a:r>
            <a:r>
              <a:rPr dirty="0" sz="2850" spc="-175">
                <a:latin typeface="Arial"/>
                <a:cs typeface="Arial"/>
              </a:rPr>
              <a:t>безопасного </a:t>
            </a:r>
            <a:r>
              <a:rPr dirty="0" sz="2850" spc="-190">
                <a:latin typeface="Arial"/>
                <a:cs typeface="Arial"/>
              </a:rPr>
              <a:t>стабильного </a:t>
            </a:r>
            <a:r>
              <a:rPr dirty="0" sz="2850" spc="-180">
                <a:latin typeface="Arial"/>
                <a:cs typeface="Arial"/>
              </a:rPr>
              <a:t>уровня </a:t>
            </a:r>
            <a:r>
              <a:rPr dirty="0" sz="2850" spc="-210">
                <a:latin typeface="Arial"/>
                <a:cs typeface="Arial"/>
              </a:rPr>
              <a:t>АД 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0">
                <a:latin typeface="Arial"/>
                <a:cs typeface="Arial"/>
              </a:rPr>
              <a:t>фоне </a:t>
            </a:r>
            <a:r>
              <a:rPr dirty="0" sz="2850" spc="-180">
                <a:latin typeface="Arial"/>
                <a:cs typeface="Arial"/>
              </a:rPr>
              <a:t>перорального </a:t>
            </a:r>
            <a:r>
              <a:rPr dirty="0" sz="2850" spc="-190">
                <a:latin typeface="Arial"/>
                <a:cs typeface="Arial"/>
              </a:rPr>
              <a:t>приема</a:t>
            </a:r>
            <a:r>
              <a:rPr dirty="0" sz="2850" spc="-10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препаратов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78867" y="708850"/>
            <a:ext cx="72771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45"/>
              <a:t>5</a:t>
            </a:r>
            <a:r>
              <a:rPr dirty="0" spc="-735"/>
              <a:t>6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866370" cy="476885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7254875">
              <a:lnSpc>
                <a:spcPts val="4230"/>
              </a:lnSpc>
              <a:spcBef>
                <a:spcPts val="844"/>
              </a:spcBef>
            </a:pP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Показания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375" b="1">
                <a:solidFill>
                  <a:srgbClr val="333333"/>
                </a:solidFill>
                <a:latin typeface="Arial"/>
                <a:cs typeface="Arial"/>
              </a:rPr>
              <a:t>плановой 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госпитализации</a:t>
            </a:r>
            <a:endParaRPr sz="4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300">
              <a:latin typeface="Arial"/>
              <a:cs typeface="Arial"/>
            </a:endParaRPr>
          </a:p>
          <a:p>
            <a:pPr marL="457200" marR="945515" indent="-457200">
              <a:lnSpc>
                <a:spcPts val="3270"/>
              </a:lnSpc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00">
                <a:latin typeface="Arial"/>
                <a:cs typeface="Arial"/>
              </a:rPr>
              <a:t>Неясность </a:t>
            </a:r>
            <a:r>
              <a:rPr dirty="0" sz="2850" spc="-195">
                <a:latin typeface="Arial"/>
                <a:cs typeface="Arial"/>
              </a:rPr>
              <a:t>диагноза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15">
                <a:latin typeface="Arial"/>
                <a:cs typeface="Arial"/>
              </a:rPr>
              <a:t>необходимость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10">
                <a:latin typeface="Arial"/>
                <a:cs typeface="Arial"/>
              </a:rPr>
              <a:t>специальных </a:t>
            </a:r>
            <a:r>
              <a:rPr dirty="0" sz="2850" spc="-250">
                <a:latin typeface="Arial"/>
                <a:cs typeface="Arial"/>
              </a:rPr>
              <a:t>методах </a:t>
            </a:r>
            <a:r>
              <a:rPr dirty="0" sz="2850" spc="-200">
                <a:latin typeface="Arial"/>
                <a:cs typeface="Arial"/>
              </a:rPr>
              <a:t>исследования  </a:t>
            </a:r>
            <a:r>
              <a:rPr dirty="0" sz="2850" spc="-204">
                <a:latin typeface="Arial"/>
                <a:cs typeface="Arial"/>
              </a:rPr>
              <a:t>(использование </a:t>
            </a:r>
            <a:r>
              <a:rPr dirty="0" sz="2850" spc="-165">
                <a:latin typeface="Arial"/>
                <a:cs typeface="Arial"/>
              </a:rPr>
              <a:t>диагностических </a:t>
            </a:r>
            <a:r>
              <a:rPr dirty="0" sz="2850" spc="-200">
                <a:latin typeface="Arial"/>
                <a:cs typeface="Arial"/>
              </a:rPr>
              <a:t>процедур, </a:t>
            </a:r>
            <a:r>
              <a:rPr dirty="0" sz="2850" spc="-195">
                <a:latin typeface="Arial"/>
                <a:cs typeface="Arial"/>
              </a:rPr>
              <a:t>проведение </a:t>
            </a:r>
            <a:r>
              <a:rPr dirty="0" sz="2850" spc="-210">
                <a:latin typeface="Arial"/>
                <a:cs typeface="Arial"/>
              </a:rPr>
              <a:t>которых</a:t>
            </a:r>
            <a:r>
              <a:rPr dirty="0" sz="2850" spc="-60">
                <a:latin typeface="Arial"/>
                <a:cs typeface="Arial"/>
              </a:rPr>
              <a:t> </a:t>
            </a:r>
            <a:r>
              <a:rPr dirty="0" sz="2850" spc="-204">
                <a:latin typeface="Arial"/>
                <a:cs typeface="Arial"/>
              </a:rPr>
              <a:t>невозможно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100"/>
              </a:lnSpc>
            </a:pP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00">
                <a:latin typeface="Arial"/>
                <a:cs typeface="Arial"/>
              </a:rPr>
              <a:t>нецелесообразно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210">
                <a:latin typeface="Arial"/>
                <a:cs typeface="Arial"/>
              </a:rPr>
              <a:t>условиях </a:t>
            </a:r>
            <a:r>
              <a:rPr dirty="0" sz="2850" spc="-165">
                <a:latin typeface="Arial"/>
                <a:cs typeface="Arial"/>
              </a:rPr>
              <a:t>поликлиники) </a:t>
            </a:r>
            <a:r>
              <a:rPr dirty="0" sz="2850" spc="-245">
                <a:latin typeface="Arial"/>
                <a:cs typeface="Arial"/>
              </a:rPr>
              <a:t>для </a:t>
            </a:r>
            <a:r>
              <a:rPr dirty="0" sz="2850" spc="-175">
                <a:latin typeface="Arial"/>
                <a:cs typeface="Arial"/>
              </a:rPr>
              <a:t>уточнения </a:t>
            </a:r>
            <a:r>
              <a:rPr dirty="0" sz="2850" spc="-165">
                <a:latin typeface="Arial"/>
                <a:cs typeface="Arial"/>
              </a:rPr>
              <a:t>причины</a:t>
            </a:r>
            <a:r>
              <a:rPr dirty="0" sz="2850" spc="5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повышения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345"/>
              </a:lnSpc>
            </a:pP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85">
                <a:latin typeface="Arial"/>
                <a:cs typeface="Arial"/>
              </a:rPr>
              <a:t>(исключение симптоматических</a:t>
            </a:r>
            <a:r>
              <a:rPr dirty="0" sz="2850" spc="-130">
                <a:latin typeface="Arial"/>
                <a:cs typeface="Arial"/>
              </a:rPr>
              <a:t> </a:t>
            </a:r>
            <a:r>
              <a:rPr dirty="0" sz="2850" spc="-250">
                <a:latin typeface="Arial"/>
                <a:cs typeface="Arial"/>
              </a:rPr>
              <a:t>АГ)</a:t>
            </a:r>
            <a:endParaRPr sz="2850">
              <a:latin typeface="Arial"/>
              <a:cs typeface="Arial"/>
            </a:endParaRPr>
          </a:p>
          <a:p>
            <a:pPr marL="457200" marR="1840864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0">
                <a:latin typeface="Arial"/>
                <a:cs typeface="Arial"/>
              </a:rPr>
              <a:t>Трудности в </a:t>
            </a:r>
            <a:r>
              <a:rPr dirty="0" sz="2850" spc="-195">
                <a:latin typeface="Arial"/>
                <a:cs typeface="Arial"/>
              </a:rPr>
              <a:t>подборе </a:t>
            </a:r>
            <a:r>
              <a:rPr dirty="0" sz="2850" spc="-204">
                <a:latin typeface="Arial"/>
                <a:cs typeface="Arial"/>
              </a:rPr>
              <a:t>медикаментозной </a:t>
            </a:r>
            <a:r>
              <a:rPr dirty="0" sz="2850" spc="-185">
                <a:latin typeface="Arial"/>
                <a:cs typeface="Arial"/>
              </a:rPr>
              <a:t>терапии </a:t>
            </a:r>
            <a:r>
              <a:rPr dirty="0" sz="2850" spc="-215">
                <a:latin typeface="Arial"/>
                <a:cs typeface="Arial"/>
              </a:rPr>
              <a:t>(сочетанная </a:t>
            </a:r>
            <a:r>
              <a:rPr dirty="0" sz="2850" spc="-210">
                <a:latin typeface="Arial"/>
                <a:cs typeface="Arial"/>
              </a:rPr>
              <a:t>патология,  </a:t>
            </a:r>
            <a:r>
              <a:rPr dirty="0" sz="2850" spc="-215">
                <a:latin typeface="Arial"/>
                <a:cs typeface="Arial"/>
              </a:rPr>
              <a:t>частые </a:t>
            </a:r>
            <a:r>
              <a:rPr dirty="0" sz="2850" spc="-155">
                <a:latin typeface="Arial"/>
                <a:cs typeface="Arial"/>
              </a:rPr>
              <a:t>гипертонические</a:t>
            </a:r>
            <a:r>
              <a:rPr dirty="0" sz="2850" spc="-140">
                <a:latin typeface="Arial"/>
                <a:cs typeface="Arial"/>
              </a:rPr>
              <a:t> </a:t>
            </a:r>
            <a:r>
              <a:rPr dirty="0" sz="2850" spc="-215">
                <a:latin typeface="Arial"/>
                <a:cs typeface="Arial"/>
              </a:rPr>
              <a:t>кризы);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29">
                <a:latin typeface="Arial"/>
                <a:cs typeface="Arial"/>
              </a:rPr>
              <a:t>Рефрактерная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300">
                <a:latin typeface="Arial"/>
                <a:cs typeface="Arial"/>
              </a:rPr>
              <a:t>АГ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7049115">
              <a:lnSpc>
                <a:spcPct val="100000"/>
              </a:lnSpc>
              <a:spcBef>
                <a:spcPts val="135"/>
              </a:spcBef>
            </a:pPr>
            <a:r>
              <a:rPr dirty="0" spc="-850"/>
              <a:t>5</a:t>
            </a:r>
            <a:r>
              <a:rPr dirty="0" spc="-1065"/>
              <a:t>7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57845" y="2076279"/>
            <a:ext cx="12972415" cy="446405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6830" marR="6844030">
              <a:lnSpc>
                <a:spcPts val="4230"/>
              </a:lnSpc>
              <a:spcBef>
                <a:spcPts val="844"/>
              </a:spcBef>
            </a:pP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Показания </a:t>
            </a:r>
            <a:r>
              <a:rPr dirty="0" sz="4100" spc="-430" b="1">
                <a:solidFill>
                  <a:srgbClr val="333333"/>
                </a:solidFill>
                <a:latin typeface="Arial"/>
                <a:cs typeface="Arial"/>
              </a:rPr>
              <a:t>для </a:t>
            </a:r>
            <a:r>
              <a:rPr dirty="0" sz="4100" spc="-260" b="1">
                <a:solidFill>
                  <a:srgbClr val="333333"/>
                </a:solidFill>
                <a:latin typeface="Arial"/>
                <a:cs typeface="Arial"/>
              </a:rPr>
              <a:t>экстренной  </a:t>
            </a: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госпитализации</a:t>
            </a:r>
            <a:endParaRPr sz="410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368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5">
                <a:latin typeface="Arial"/>
                <a:cs typeface="Arial"/>
              </a:rPr>
              <a:t>Гипертонический </a:t>
            </a:r>
            <a:r>
              <a:rPr dirty="0" sz="2850" spc="-170">
                <a:latin typeface="Arial"/>
                <a:cs typeface="Arial"/>
              </a:rPr>
              <a:t>криз, </a:t>
            </a:r>
            <a:r>
              <a:rPr dirty="0" sz="2850" spc="-175">
                <a:latin typeface="Arial"/>
                <a:cs typeface="Arial"/>
              </a:rPr>
              <a:t>не </a:t>
            </a:r>
            <a:r>
              <a:rPr dirty="0" sz="2850" spc="-170">
                <a:latin typeface="Arial"/>
                <a:cs typeface="Arial"/>
              </a:rPr>
              <a:t>купирующийся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95">
                <a:latin typeface="Arial"/>
                <a:cs typeface="Arial"/>
              </a:rPr>
              <a:t>догоспитальном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229">
                <a:latin typeface="Arial"/>
                <a:cs typeface="Arial"/>
              </a:rPr>
              <a:t>этапе;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5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90">
                <a:latin typeface="Arial"/>
                <a:cs typeface="Arial"/>
              </a:rPr>
              <a:t>Гипертонический </a:t>
            </a:r>
            <a:r>
              <a:rPr dirty="0" sz="2850" spc="-130">
                <a:latin typeface="Arial"/>
                <a:cs typeface="Arial"/>
              </a:rPr>
              <a:t>криз </a:t>
            </a:r>
            <a:r>
              <a:rPr dirty="0" sz="2850" spc="-120">
                <a:latin typeface="Arial"/>
                <a:cs typeface="Arial"/>
              </a:rPr>
              <a:t>при</a:t>
            </a:r>
            <a:r>
              <a:rPr dirty="0" sz="2850" spc="-204">
                <a:latin typeface="Arial"/>
                <a:cs typeface="Arial"/>
              </a:rPr>
              <a:t> </a:t>
            </a:r>
            <a:r>
              <a:rPr dirty="0" sz="2850" spc="-229">
                <a:latin typeface="Arial"/>
                <a:cs typeface="Arial"/>
              </a:rPr>
              <a:t>феохромоцитоме;</a:t>
            </a:r>
            <a:endParaRPr sz="2850">
              <a:latin typeface="Arial"/>
              <a:cs typeface="Arial"/>
            </a:endParaRPr>
          </a:p>
          <a:p>
            <a:pPr marL="457200" indent="-444500">
              <a:lnSpc>
                <a:spcPct val="100000"/>
              </a:lnSpc>
              <a:spcBef>
                <a:spcPts val="61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185">
                <a:latin typeface="Arial"/>
                <a:cs typeface="Arial"/>
              </a:rPr>
              <a:t>Гипертонический </a:t>
            </a:r>
            <a:r>
              <a:rPr dirty="0" sz="2850" spc="-130">
                <a:latin typeface="Arial"/>
                <a:cs typeface="Arial"/>
              </a:rPr>
              <a:t>криз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25">
                <a:latin typeface="Arial"/>
                <a:cs typeface="Arial"/>
              </a:rPr>
              <a:t>выраженными </a:t>
            </a:r>
            <a:r>
              <a:rPr dirty="0" sz="2850" spc="-215">
                <a:latin typeface="Arial"/>
                <a:cs typeface="Arial"/>
              </a:rPr>
              <a:t>явлениями </a:t>
            </a:r>
            <a:r>
              <a:rPr dirty="0" sz="2850" spc="-155">
                <a:latin typeface="Arial"/>
                <a:cs typeface="Arial"/>
              </a:rPr>
              <a:t>гипертонической</a:t>
            </a:r>
            <a:r>
              <a:rPr dirty="0" sz="2850" spc="-220">
                <a:latin typeface="Arial"/>
                <a:cs typeface="Arial"/>
              </a:rPr>
              <a:t> энцефалопатии;</a:t>
            </a:r>
            <a:endParaRPr sz="2850">
              <a:latin typeface="Arial"/>
              <a:cs typeface="Arial"/>
            </a:endParaRPr>
          </a:p>
          <a:p>
            <a:pPr algn="just" marL="457200" marR="20320" indent="-457200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200" algn="l"/>
              </a:tabLst>
            </a:pPr>
            <a:r>
              <a:rPr dirty="0" sz="2850" spc="-204">
                <a:latin typeface="Arial"/>
                <a:cs typeface="Arial"/>
              </a:rPr>
              <a:t>Осложнения </a:t>
            </a:r>
            <a:r>
              <a:rPr dirty="0" sz="2850" spc="-420">
                <a:latin typeface="Arial"/>
                <a:cs typeface="Arial"/>
              </a:rPr>
              <a:t>АГ, </a:t>
            </a:r>
            <a:r>
              <a:rPr dirty="0" sz="2850" spc="-225">
                <a:latin typeface="Arial"/>
                <a:cs typeface="Arial"/>
              </a:rPr>
              <a:t>требующие </a:t>
            </a:r>
            <a:r>
              <a:rPr dirty="0" sz="2850" spc="-170">
                <a:latin typeface="Arial"/>
                <a:cs typeface="Arial"/>
              </a:rPr>
              <a:t>интенсивной </a:t>
            </a:r>
            <a:r>
              <a:rPr dirty="0" sz="2850" spc="-204">
                <a:latin typeface="Arial"/>
                <a:cs typeface="Arial"/>
              </a:rPr>
              <a:t>терапии: </a:t>
            </a:r>
            <a:r>
              <a:rPr dirty="0" sz="2850" spc="-254">
                <a:latin typeface="Arial"/>
                <a:cs typeface="Arial"/>
              </a:rPr>
              <a:t>инсульт, </a:t>
            </a:r>
            <a:r>
              <a:rPr dirty="0" sz="2850" spc="-340">
                <a:latin typeface="Arial"/>
                <a:cs typeface="Arial"/>
              </a:rPr>
              <a:t>ОКС, </a:t>
            </a:r>
            <a:r>
              <a:rPr dirty="0" sz="2850" spc="-210">
                <a:latin typeface="Arial"/>
                <a:cs typeface="Arial"/>
              </a:rPr>
              <a:t>субарахноидальное  </a:t>
            </a:r>
            <a:r>
              <a:rPr dirty="0" sz="2850" spc="-195">
                <a:latin typeface="Arial"/>
                <a:cs typeface="Arial"/>
              </a:rPr>
              <a:t>кровоизлияние, острые </a:t>
            </a:r>
            <a:r>
              <a:rPr dirty="0" sz="2850" spc="-204">
                <a:latin typeface="Arial"/>
                <a:cs typeface="Arial"/>
              </a:rPr>
              <a:t>нарушения зрения, </a:t>
            </a:r>
            <a:r>
              <a:rPr dirty="0" sz="2850" spc="-190">
                <a:latin typeface="Arial"/>
                <a:cs typeface="Arial"/>
              </a:rPr>
              <a:t>отек </a:t>
            </a:r>
            <a:r>
              <a:rPr dirty="0" sz="2850" spc="-185">
                <a:latin typeface="Arial"/>
                <a:cs typeface="Arial"/>
              </a:rPr>
              <a:t>легких, расслоение </a:t>
            </a:r>
            <a:r>
              <a:rPr dirty="0" sz="2850" spc="-245">
                <a:latin typeface="Arial"/>
                <a:cs typeface="Arial"/>
              </a:rPr>
              <a:t>аорты, </a:t>
            </a:r>
            <a:r>
              <a:rPr dirty="0" sz="2850" spc="-190">
                <a:latin typeface="Arial"/>
                <a:cs typeface="Arial"/>
              </a:rPr>
              <a:t>почечная  </a:t>
            </a:r>
            <a:r>
              <a:rPr dirty="0" sz="2850" spc="-204">
                <a:latin typeface="Arial"/>
                <a:cs typeface="Arial"/>
              </a:rPr>
              <a:t>недостаточность,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175">
                <a:latin typeface="Arial"/>
                <a:cs typeface="Arial"/>
              </a:rPr>
              <a:t>эклампсия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1429" y="708850"/>
            <a:ext cx="72326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760"/>
              <a:t>58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414250" cy="478091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6885940">
              <a:lnSpc>
                <a:spcPts val="4230"/>
              </a:lnSpc>
              <a:spcBef>
                <a:spcPts val="844"/>
              </a:spcBef>
            </a:pPr>
            <a:r>
              <a:rPr dirty="0" sz="4100" spc="-295" b="1">
                <a:solidFill>
                  <a:srgbClr val="333333"/>
                </a:solidFill>
                <a:latin typeface="Arial"/>
                <a:cs typeface="Arial"/>
              </a:rPr>
              <a:t>Показания </a:t>
            </a:r>
            <a:r>
              <a:rPr dirty="0" sz="4100" spc="-95" b="1">
                <a:solidFill>
                  <a:srgbClr val="333333"/>
                </a:solidFill>
                <a:latin typeface="Arial"/>
                <a:cs typeface="Arial"/>
              </a:rPr>
              <a:t>к </a:t>
            </a:r>
            <a:r>
              <a:rPr dirty="0" sz="4100" spc="-365" b="1">
                <a:solidFill>
                  <a:srgbClr val="333333"/>
                </a:solidFill>
                <a:latin typeface="Arial"/>
                <a:cs typeface="Arial"/>
              </a:rPr>
              <a:t>выписке  </a:t>
            </a:r>
            <a:r>
              <a:rPr dirty="0" sz="4100" spc="-280" b="1">
                <a:solidFill>
                  <a:srgbClr val="333333"/>
                </a:solidFill>
                <a:latin typeface="Arial"/>
                <a:cs typeface="Arial"/>
              </a:rPr>
              <a:t>пациента </a:t>
            </a: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из</a:t>
            </a:r>
            <a:r>
              <a:rPr dirty="0" sz="4100" spc="-14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стационара</a:t>
            </a:r>
            <a:endParaRPr sz="4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00">
              <a:latin typeface="Arial"/>
              <a:cs typeface="Arial"/>
            </a:endParaRPr>
          </a:p>
          <a:p>
            <a:pPr marL="457834" marR="533400" indent="-457834">
              <a:lnSpc>
                <a:spcPts val="3270"/>
              </a:lnSpc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9">
                <a:latin typeface="Arial"/>
                <a:cs typeface="Arial"/>
              </a:rPr>
              <a:t>Установленный </a:t>
            </a:r>
            <a:r>
              <a:rPr dirty="0" sz="2850" spc="-180">
                <a:latin typeface="Arial"/>
                <a:cs typeface="Arial"/>
              </a:rPr>
              <a:t>диагноз </a:t>
            </a:r>
            <a:r>
              <a:rPr dirty="0" sz="2850" spc="-185">
                <a:latin typeface="Arial"/>
                <a:cs typeface="Arial"/>
              </a:rPr>
              <a:t>симптоматической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285">
                <a:latin typeface="Arial"/>
                <a:cs typeface="Arial"/>
              </a:rPr>
              <a:t>ГБ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4">
                <a:latin typeface="Arial"/>
                <a:cs typeface="Arial"/>
              </a:rPr>
              <a:t>использованием  </a:t>
            </a:r>
            <a:r>
              <a:rPr dirty="0" sz="2850" spc="-210">
                <a:latin typeface="Arial"/>
                <a:cs typeface="Arial"/>
              </a:rPr>
              <a:t>специальных </a:t>
            </a:r>
            <a:r>
              <a:rPr dirty="0" sz="2850" spc="-240">
                <a:latin typeface="Arial"/>
                <a:cs typeface="Arial"/>
              </a:rPr>
              <a:t>методов </a:t>
            </a:r>
            <a:r>
              <a:rPr dirty="0" sz="2850" spc="-200">
                <a:latin typeface="Arial"/>
                <a:cs typeface="Arial"/>
              </a:rPr>
              <a:t>исследования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65">
                <a:latin typeface="Arial"/>
                <a:cs typeface="Arial"/>
              </a:rPr>
              <a:t>уточнении причины </a:t>
            </a:r>
            <a:r>
              <a:rPr dirty="0" sz="2850" spc="-220">
                <a:latin typeface="Arial"/>
                <a:cs typeface="Arial"/>
              </a:rPr>
              <a:t>повышения</a:t>
            </a:r>
            <a:r>
              <a:rPr dirty="0" sz="2850" spc="-120">
                <a:latin typeface="Arial"/>
                <a:cs typeface="Arial"/>
              </a:rPr>
              <a:t> </a:t>
            </a:r>
            <a:r>
              <a:rPr dirty="0" sz="2850" spc="-240">
                <a:latin typeface="Arial"/>
                <a:cs typeface="Arial"/>
              </a:rPr>
              <a:t>АД;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0">
                <a:latin typeface="Arial"/>
                <a:cs typeface="Arial"/>
              </a:rPr>
              <a:t>Подобранная медикаментозная </a:t>
            </a:r>
            <a:r>
              <a:rPr dirty="0" sz="2850" spc="-200">
                <a:latin typeface="Arial"/>
                <a:cs typeface="Arial"/>
              </a:rPr>
              <a:t>терапия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185">
                <a:latin typeface="Arial"/>
                <a:cs typeface="Arial"/>
              </a:rPr>
              <a:t>сочетанной патологии </a:t>
            </a:r>
            <a:r>
              <a:rPr dirty="0" sz="2850" spc="-145">
                <a:latin typeface="Arial"/>
                <a:cs typeface="Arial"/>
              </a:rPr>
              <a:t>и/или </a:t>
            </a:r>
            <a:r>
              <a:rPr dirty="0" sz="2850" spc="-220">
                <a:latin typeface="Arial"/>
                <a:cs typeface="Arial"/>
              </a:rPr>
              <a:t>частых  </a:t>
            </a:r>
            <a:r>
              <a:rPr dirty="0" sz="2850" spc="-155">
                <a:latin typeface="Arial"/>
                <a:cs typeface="Arial"/>
              </a:rPr>
              <a:t>гипертонических </a:t>
            </a:r>
            <a:r>
              <a:rPr dirty="0" sz="2850" spc="-175">
                <a:latin typeface="Arial"/>
                <a:cs typeface="Arial"/>
              </a:rPr>
              <a:t>кризах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достижением </a:t>
            </a:r>
            <a:r>
              <a:rPr dirty="0" sz="2850" spc="-204">
                <a:latin typeface="Arial"/>
                <a:cs typeface="Arial"/>
              </a:rPr>
              <a:t>целевого </a:t>
            </a:r>
            <a:r>
              <a:rPr dirty="0" sz="2850" spc="-180">
                <a:latin typeface="Arial"/>
                <a:cs typeface="Arial"/>
              </a:rPr>
              <a:t>уровня </a:t>
            </a: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90">
                <a:latin typeface="Arial"/>
                <a:cs typeface="Arial"/>
              </a:rPr>
              <a:t>или </a:t>
            </a:r>
            <a:r>
              <a:rPr dirty="0" sz="2850" spc="-175">
                <a:latin typeface="Arial"/>
                <a:cs typeface="Arial"/>
              </a:rPr>
              <a:t>снижение </a:t>
            </a:r>
            <a:r>
              <a:rPr dirty="0" sz="2850" spc="-210">
                <a:latin typeface="Arial"/>
                <a:cs typeface="Arial"/>
              </a:rPr>
              <a:t>АД 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90">
                <a:latin typeface="Arial"/>
                <a:cs typeface="Arial"/>
              </a:rPr>
              <a:t>25—30 </a:t>
            </a:r>
            <a:r>
              <a:rPr dirty="0" sz="2850" spc="-810">
                <a:latin typeface="Arial"/>
                <a:cs typeface="Arial"/>
              </a:rPr>
              <a:t>%</a:t>
            </a:r>
            <a:r>
              <a:rPr dirty="0" sz="2850" spc="-175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от </a:t>
            </a:r>
            <a:r>
              <a:rPr dirty="0" sz="2850" spc="-220">
                <a:latin typeface="Arial"/>
                <a:cs typeface="Arial"/>
              </a:rPr>
              <a:t>исходных </a:t>
            </a:r>
            <a:r>
              <a:rPr dirty="0" sz="2850" spc="-185">
                <a:latin typeface="Arial"/>
                <a:cs typeface="Arial"/>
              </a:rPr>
              <a:t>значений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15">
                <a:latin typeface="Arial"/>
                <a:cs typeface="Arial"/>
              </a:rPr>
              <a:t>момент </a:t>
            </a:r>
            <a:r>
              <a:rPr dirty="0" sz="2850" spc="-160">
                <a:latin typeface="Arial"/>
                <a:cs typeface="Arial"/>
              </a:rPr>
              <a:t>выписки </a:t>
            </a:r>
            <a:r>
              <a:rPr dirty="0" sz="2850" spc="-170">
                <a:latin typeface="Arial"/>
                <a:cs typeface="Arial"/>
              </a:rPr>
              <a:t>из</a:t>
            </a:r>
            <a:r>
              <a:rPr dirty="0" sz="2850" spc="-145">
                <a:latin typeface="Arial"/>
                <a:cs typeface="Arial"/>
              </a:rPr>
              <a:t> </a:t>
            </a:r>
            <a:r>
              <a:rPr dirty="0" sz="2850" spc="-195">
                <a:latin typeface="Arial"/>
                <a:cs typeface="Arial"/>
              </a:rPr>
              <a:t>стационара</a:t>
            </a:r>
            <a:endParaRPr sz="2850">
              <a:latin typeface="Arial"/>
              <a:cs typeface="Arial"/>
            </a:endParaRPr>
          </a:p>
          <a:p>
            <a:pPr marL="457834" marR="96774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5">
                <a:latin typeface="Arial"/>
                <a:cs typeface="Arial"/>
              </a:rPr>
              <a:t>Купированный </a:t>
            </a:r>
            <a:r>
              <a:rPr dirty="0" sz="2850" spc="-150">
                <a:latin typeface="Arial"/>
                <a:cs typeface="Arial"/>
              </a:rPr>
              <a:t>гипертонический </a:t>
            </a:r>
            <a:r>
              <a:rPr dirty="0" sz="2850" spc="-170">
                <a:latin typeface="Arial"/>
                <a:cs typeface="Arial"/>
              </a:rPr>
              <a:t>криз, </a:t>
            </a:r>
            <a:r>
              <a:rPr dirty="0" sz="2850" spc="-185">
                <a:latin typeface="Arial"/>
                <a:cs typeface="Arial"/>
              </a:rPr>
              <a:t>отсутствие </a:t>
            </a:r>
            <a:r>
              <a:rPr dirty="0" sz="2850" spc="-195">
                <a:latin typeface="Arial"/>
                <a:cs typeface="Arial"/>
              </a:rPr>
              <a:t>осложнений, </a:t>
            </a:r>
            <a:r>
              <a:rPr dirty="0" sz="2850" spc="-225">
                <a:latin typeface="Arial"/>
                <a:cs typeface="Arial"/>
              </a:rPr>
              <a:t>требующих  </a:t>
            </a:r>
            <a:r>
              <a:rPr dirty="0" sz="2850" spc="-170">
                <a:latin typeface="Arial"/>
                <a:cs typeface="Arial"/>
              </a:rPr>
              <a:t>интенсивной </a:t>
            </a:r>
            <a:r>
              <a:rPr dirty="0" sz="2850" spc="-204">
                <a:latin typeface="Arial"/>
                <a:cs typeface="Arial"/>
              </a:rPr>
              <a:t>терапии, </a:t>
            </a:r>
            <a:r>
              <a:rPr dirty="0" sz="2850" spc="-210">
                <a:latin typeface="Arial"/>
                <a:cs typeface="Arial"/>
              </a:rPr>
              <a:t>стабилизация </a:t>
            </a:r>
            <a:r>
              <a:rPr dirty="0" sz="2850" spc="-180">
                <a:latin typeface="Arial"/>
                <a:cs typeface="Arial"/>
              </a:rPr>
              <a:t>уровня</a:t>
            </a:r>
            <a:r>
              <a:rPr dirty="0" sz="2850" spc="-114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АД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97405" y="708850"/>
            <a:ext cx="69659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865"/>
              <a:t>59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376"/>
            <a:ext cx="11859260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Критерии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качества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медицинской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помощи</a:t>
            </a:r>
            <a:r>
              <a:rPr dirty="0" sz="4100" spc="16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70545" y="3685501"/>
          <a:ext cx="17665700" cy="8935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7535"/>
                <a:gridCol w="13630910"/>
                <a:gridCol w="2085340"/>
                <a:gridCol w="1336675"/>
              </a:tblGrid>
              <a:tr h="717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r" marR="1879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№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Критерий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качества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640080">
                        <a:lnSpc>
                          <a:spcPct val="76600"/>
                        </a:lnSpc>
                        <a:spcBef>
                          <a:spcPts val="920"/>
                        </a:spcBef>
                      </a:pPr>
                      <a:r>
                        <a:rPr dirty="0" sz="230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EОК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Класс  </a:t>
                      </a:r>
                      <a:r>
                        <a:rPr dirty="0" sz="230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уровень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1168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spc="-1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Да/</a:t>
                      </a: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нет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6709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1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Установлен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диагноз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согласно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рекомендациям.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Зафиксировано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повышение</a:t>
                      </a:r>
                      <a:r>
                        <a:rPr dirty="0" sz="2850" spc="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офисного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365760">
                        <a:lnSpc>
                          <a:spcPts val="3270"/>
                        </a:lnSpc>
                        <a:spcBef>
                          <a:spcPts val="850"/>
                        </a:spcBef>
                      </a:pPr>
                      <a:r>
                        <a:rPr dirty="0" sz="2850" spc="-170">
                          <a:latin typeface="Arial"/>
                          <a:cs typeface="Arial"/>
                        </a:rPr>
                        <a:t>(клинического)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выше </a:t>
                      </a:r>
                      <a:r>
                        <a:rPr dirty="0" sz="2850" spc="-320">
                          <a:latin typeface="Arial"/>
                          <a:cs typeface="Arial"/>
                        </a:rPr>
                        <a:t>140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90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ст.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повторных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визитах,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либо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основании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СМАД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(среднее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за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24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часа </a:t>
                      </a:r>
                      <a:r>
                        <a:rPr dirty="0" sz="2850" spc="-345">
                          <a:latin typeface="Arial"/>
                          <a:cs typeface="Arial"/>
                        </a:rPr>
                        <a:t>≥130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и/или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≥80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ст.)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IA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10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47">
                <a:tc>
                  <a:txBody>
                    <a:bodyPr/>
                    <a:lstStyle/>
                    <a:p>
                      <a:pPr algn="r" marR="20320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2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Выполнен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общий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анализ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крови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—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875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954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201930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3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89154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Выполнен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биохимический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анализ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крови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(креатинин,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расчетная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скорость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клубочковой 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фильтрации,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глюкоза,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калий,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натрий,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мочевая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кислота, </a:t>
                      </a:r>
                      <a:r>
                        <a:rPr dirty="0" sz="2850" spc="-385">
                          <a:latin typeface="Arial"/>
                          <a:cs typeface="Arial"/>
                        </a:rPr>
                        <a:t>ОХ, </a:t>
                      </a:r>
                      <a:r>
                        <a:rPr dirty="0" sz="2850" spc="-280">
                          <a:latin typeface="Arial"/>
                          <a:cs typeface="Arial"/>
                        </a:rPr>
                        <a:t>ЛПНП, </a:t>
                      </a:r>
                      <a:r>
                        <a:rPr dirty="0" sz="2850" spc="-430">
                          <a:latin typeface="Arial"/>
                          <a:cs typeface="Arial"/>
                        </a:rPr>
                        <a:t>ТГ,</a:t>
                      </a:r>
                      <a:r>
                        <a:rPr dirty="0" sz="2850" spc="-3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ЛПВП)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IB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algn="r" marR="20320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4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0">
                          <a:latin typeface="Arial"/>
                          <a:cs typeface="Arial"/>
                        </a:rPr>
                        <a:t>Выполнен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общий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анализ</a:t>
                      </a:r>
                      <a:r>
                        <a:rPr dirty="0" sz="28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мочи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IВ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5303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954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158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r" marR="199390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5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21285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Выполнена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качественная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оценка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протеинурии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тест-полоской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количественное </a:t>
                      </a:r>
                      <a:r>
                        <a:rPr dirty="0" sz="2850" spc="-160">
                          <a:latin typeface="Arial"/>
                          <a:cs typeface="Arial"/>
                        </a:rPr>
                        <a:t>опреде- 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ление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альбуминурии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IВ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9"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6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25">
                          <a:latin typeface="Arial"/>
                          <a:cs typeface="Arial"/>
                        </a:rPr>
                        <a:t>Выполнена </a:t>
                      </a:r>
                      <a:r>
                        <a:rPr dirty="0" sz="2850" spc="-260">
                          <a:latin typeface="Arial"/>
                          <a:cs typeface="Arial"/>
                        </a:rPr>
                        <a:t>ЭКГ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2850" spc="-475"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2850" spc="-3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отведениях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IВ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5303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AEB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6954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210185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7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35306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35">
                          <a:latin typeface="Arial"/>
                          <a:cs typeface="Arial"/>
                        </a:rPr>
                        <a:t>Даны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рекомендации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модификации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образа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жизни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(ограничение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потребления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натрия, 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увеличение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физической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активности,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снижение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избыточной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массы </a:t>
                      </a:r>
                      <a:r>
                        <a:rPr dirty="0" sz="2850" spc="-270">
                          <a:latin typeface="Arial"/>
                          <a:cs typeface="Arial"/>
                        </a:rPr>
                        <a:t>тела,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отказ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курения, 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ограничение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потребления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алкоголя)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IA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21786" y="708850"/>
            <a:ext cx="78422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515"/>
              <a:t>60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609409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270" b="1">
                <a:solidFill>
                  <a:srgbClr val="333333"/>
                </a:solidFill>
                <a:latin typeface="Arial"/>
                <a:cs typeface="Arial"/>
              </a:rPr>
              <a:t>Критерии </a:t>
            </a:r>
            <a:r>
              <a:rPr dirty="0" sz="4100" spc="-254" b="1">
                <a:solidFill>
                  <a:srgbClr val="333333"/>
                </a:solidFill>
                <a:latin typeface="Arial"/>
                <a:cs typeface="Arial"/>
              </a:rPr>
              <a:t>оценки </a:t>
            </a:r>
            <a:r>
              <a:rPr dirty="0" sz="4100" spc="-290" b="1">
                <a:solidFill>
                  <a:srgbClr val="333333"/>
                </a:solidFill>
                <a:latin typeface="Arial"/>
                <a:cs typeface="Arial"/>
              </a:rPr>
              <a:t>качества 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медицинской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помощи</a:t>
            </a:r>
            <a:r>
              <a:rPr dirty="0" sz="4100" spc="-1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43872" y="3554035"/>
          <a:ext cx="17594580" cy="9008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9760"/>
                <a:gridCol w="13635990"/>
                <a:gridCol w="1988184"/>
                <a:gridCol w="1337309"/>
              </a:tblGrid>
              <a:tr h="717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№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spc="-3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Критерий</a:t>
                      </a:r>
                      <a:r>
                        <a:rPr dirty="0" sz="2300" spc="-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-1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качества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542290">
                        <a:lnSpc>
                          <a:spcPct val="76500"/>
                        </a:lnSpc>
                        <a:spcBef>
                          <a:spcPts val="919"/>
                        </a:spcBef>
                      </a:pPr>
                      <a:r>
                        <a:rPr dirty="0" sz="2300" spc="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EОК</a:t>
                      </a:r>
                      <a:r>
                        <a:rPr dirty="0" sz="2300" spc="-8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spc="5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Класс  </a:t>
                      </a:r>
                      <a:r>
                        <a:rPr dirty="0" sz="2300" spc="-6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и</a:t>
                      </a:r>
                      <a:r>
                        <a:rPr dirty="0" sz="2300" spc="-4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уровень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116839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300" spc="-11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Да/</a:t>
                      </a:r>
                      <a:r>
                        <a:rPr dirty="0" sz="2300" spc="-25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300" b="1">
                          <a:solidFill>
                            <a:srgbClr val="EFEFEF"/>
                          </a:solidFill>
                          <a:latin typeface="Carlito"/>
                          <a:cs typeface="Carlito"/>
                        </a:rPr>
                        <a:t>нет</a:t>
                      </a:r>
                      <a:endParaRPr sz="2300">
                        <a:latin typeface="Carlito"/>
                        <a:cs typeface="Carlito"/>
                      </a:endParaRPr>
                    </a:p>
                  </a:txBody>
                  <a:tcPr marL="0" marR="0" marB="0" marT="317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0978B"/>
                    </a:solidFill>
                  </a:tcPr>
                </a:tc>
              </a:tr>
              <a:tr h="1158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8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7399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15">
                          <a:latin typeface="Arial"/>
                          <a:cs typeface="Arial"/>
                        </a:rPr>
                        <a:t>Поставлен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клинический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диагноз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указанием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стадии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заболевания,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повышения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(при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отсутствии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терапии),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категории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риска,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наличия </a:t>
                      </a:r>
                      <a:r>
                        <a:rPr dirty="0" sz="2850" spc="-290">
                          <a:latin typeface="Arial"/>
                          <a:cs typeface="Arial"/>
                        </a:rPr>
                        <a:t>ПОМ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28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310">
                          <a:latin typeface="Arial"/>
                          <a:cs typeface="Arial"/>
                        </a:rPr>
                        <a:t>АКС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—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9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2700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345">
                          <a:latin typeface="Arial"/>
                          <a:cs typeface="Arial"/>
                        </a:rPr>
                        <a:t>У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пациентов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1-й степени,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относящимся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к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категориям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низкого/среднего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риска,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начата 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антигипертензивная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лекарственная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терапия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одним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из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препаратов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рекомендованных </a:t>
                      </a:r>
                      <a:r>
                        <a:rPr dirty="0" sz="2850" spc="-120">
                          <a:latin typeface="Arial"/>
                          <a:cs typeface="Arial"/>
                        </a:rPr>
                        <a:t>клас- 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сов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после 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3-го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месяца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модификации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образа</a:t>
                      </a:r>
                      <a:r>
                        <a:rPr dirty="0" sz="2850" spc="-25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жизни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IA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1573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144145">
                        <a:lnSpc>
                          <a:spcPct val="100000"/>
                        </a:lnSpc>
                      </a:pPr>
                      <a:r>
                        <a:rPr dirty="0" sz="2850" spc="-20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0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21920" marR="284480">
                        <a:lnSpc>
                          <a:spcPts val="3270"/>
                        </a:lnSpc>
                        <a:spcBef>
                          <a:spcPts val="1320"/>
                        </a:spcBef>
                      </a:pPr>
                      <a:r>
                        <a:rPr dirty="0" sz="2850" spc="-200">
                          <a:latin typeface="Arial"/>
                          <a:cs typeface="Arial"/>
                        </a:rPr>
                        <a:t>Лицам 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2850" spc="-300">
                          <a:latin typeface="Arial"/>
                          <a:cs typeface="Arial"/>
                        </a:rPr>
                        <a:t>АГ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второй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степени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85">
                          <a:latin typeface="Arial"/>
                          <a:cs typeface="Arial"/>
                        </a:rPr>
                        <a:t>выше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назначена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комбинированная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двухкомпонентная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анти- 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гипертензивная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терапия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сразу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после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постановки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диагноза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проведена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ее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интенсифика- 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ция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достижения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целевого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IA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r" marR="169545">
                        <a:lnSpc>
                          <a:spcPct val="100000"/>
                        </a:lnSpc>
                      </a:pPr>
                      <a:r>
                        <a:rPr dirty="0" sz="2850" spc="-25"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2850" spc="-85"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2850" spc="-25">
                          <a:latin typeface="Arial"/>
                          <a:cs typeface="Arial"/>
                        </a:rPr>
                        <a:t>н</a:t>
                      </a:r>
                      <a:r>
                        <a:rPr dirty="0" sz="2850" spc="-40">
                          <a:latin typeface="Arial"/>
                          <a:cs typeface="Arial"/>
                        </a:rPr>
                        <a:t>е</a:t>
                      </a:r>
                      <a:r>
                        <a:rPr dirty="0" sz="2850">
                          <a:latin typeface="Arial"/>
                          <a:cs typeface="Arial"/>
                        </a:rPr>
                        <a:t>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3232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</a:pPr>
                      <a:r>
                        <a:rPr dirty="0" sz="2850" spc="-730">
                          <a:latin typeface="Arial"/>
                          <a:cs typeface="Arial"/>
                        </a:rPr>
                        <a:t>11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3345"/>
                        </a:lnSpc>
                        <a:spcBef>
                          <a:spcPts val="1085"/>
                        </a:spcBef>
                      </a:pPr>
                      <a:r>
                        <a:rPr dirty="0" sz="2850" spc="-150">
                          <a:latin typeface="Arial"/>
                          <a:cs typeface="Arial"/>
                        </a:rPr>
                        <a:t>Достигнут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целевой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уровень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САД </a:t>
                      </a:r>
                      <a:r>
                        <a:rPr dirty="0" sz="2850" spc="-360">
                          <a:latin typeface="Arial"/>
                          <a:cs typeface="Arial"/>
                        </a:rPr>
                        <a:t>&lt;140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ст.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ДАД </a:t>
                      </a:r>
                      <a:r>
                        <a:rPr dirty="0" sz="2850" spc="-400"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2850" spc="-80">
                          <a:latin typeface="Arial"/>
                          <a:cs typeface="Arial"/>
                        </a:rPr>
                        <a:t>90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мм </a:t>
                      </a:r>
                      <a:r>
                        <a:rPr dirty="0" sz="2850" spc="-275">
                          <a:latin typeface="Arial"/>
                          <a:cs typeface="Arial"/>
                        </a:rPr>
                        <a:t>рт. </a:t>
                      </a:r>
                      <a:r>
                        <a:rPr dirty="0" sz="2850" spc="-265">
                          <a:latin typeface="Arial"/>
                          <a:cs typeface="Arial"/>
                        </a:rPr>
                        <a:t>ст.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через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28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месяца</a:t>
                      </a:r>
                      <a:endParaRPr sz="2850">
                        <a:latin typeface="Arial"/>
                        <a:cs typeface="Arial"/>
                      </a:endParaRPr>
                    </a:p>
                    <a:p>
                      <a:pPr marL="121920" marR="200660">
                        <a:lnSpc>
                          <a:spcPts val="3270"/>
                        </a:lnSpc>
                        <a:spcBef>
                          <a:spcPts val="160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2850" spc="-240">
                          <a:latin typeface="Arial"/>
                          <a:cs typeface="Arial"/>
                        </a:rPr>
                        <a:t>начала </a:t>
                      </a:r>
                      <a:r>
                        <a:rPr dirty="0" sz="2850" spc="-225">
                          <a:latin typeface="Arial"/>
                          <a:cs typeface="Arial"/>
                        </a:rPr>
                        <a:t>лечения.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недостижении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целевого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приведено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объяснение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необходимо- 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сти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индивидуального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уровня </a:t>
                      </a:r>
                      <a:r>
                        <a:rPr dirty="0" sz="2850" spc="-210">
                          <a:latin typeface="Arial"/>
                          <a:cs typeface="Arial"/>
                        </a:rPr>
                        <a:t>АД </a:t>
                      </a:r>
                      <a:r>
                        <a:rPr dirty="0" sz="2850" spc="-125">
                          <a:latin typeface="Arial"/>
                          <a:cs typeface="Arial"/>
                        </a:rPr>
                        <a:t>и </a:t>
                      </a:r>
                      <a:r>
                        <a:rPr dirty="0" sz="2850" spc="-150">
                          <a:latin typeface="Arial"/>
                          <a:cs typeface="Arial"/>
                        </a:rPr>
                        <a:t>скорости его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снижения </a:t>
                      </a:r>
                      <a:r>
                        <a:rPr dirty="0" sz="2850" spc="-250">
                          <a:latin typeface="Arial"/>
                          <a:cs typeface="Arial"/>
                        </a:rPr>
                        <a:t>(плохая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переносимость, </a:t>
                      </a:r>
                      <a:r>
                        <a:rPr dirty="0" sz="2850" spc="-140">
                          <a:latin typeface="Arial"/>
                          <a:cs typeface="Arial"/>
                        </a:rPr>
                        <a:t>побоч- 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ные эффекты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лекарственной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терапии,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низкая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приверженность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пациента </a:t>
                      </a:r>
                      <a:r>
                        <a:rPr dirty="0" sz="2850" spc="-55">
                          <a:latin typeface="Arial"/>
                          <a:cs typeface="Arial"/>
                        </a:rPr>
                        <a:t>к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лечению, </a:t>
                      </a:r>
                      <a:r>
                        <a:rPr dirty="0" sz="2850" spc="-145">
                          <a:latin typeface="Arial"/>
                          <a:cs typeface="Arial"/>
                        </a:rPr>
                        <a:t>вклю-  </a:t>
                      </a:r>
                      <a:r>
                        <a:rPr dirty="0" sz="2850" spc="-220">
                          <a:latin typeface="Arial"/>
                          <a:cs typeface="Arial"/>
                        </a:rPr>
                        <a:t>чая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невыполнения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рекомендаций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врача, </a:t>
                      </a:r>
                      <a:r>
                        <a:rPr dirty="0" sz="2850" spc="-215">
                          <a:latin typeface="Arial"/>
                          <a:cs typeface="Arial"/>
                        </a:rPr>
                        <a:t>необходимость </a:t>
                      </a:r>
                      <a:r>
                        <a:rPr dirty="0" sz="2850" spc="-180">
                          <a:latin typeface="Arial"/>
                          <a:cs typeface="Arial"/>
                        </a:rPr>
                        <a:t>ревизии поставленного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диагноза  </a:t>
                      </a:r>
                      <a:r>
                        <a:rPr dirty="0" sz="2850" spc="-245">
                          <a:latin typeface="Arial"/>
                          <a:cs typeface="Arial"/>
                        </a:rPr>
                        <a:t>для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исключения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симптоматической </a:t>
                      </a:r>
                      <a:r>
                        <a:rPr dirty="0" sz="2850" spc="-420">
                          <a:latin typeface="Arial"/>
                          <a:cs typeface="Arial"/>
                        </a:rPr>
                        <a:t>АГ, </a:t>
                      </a:r>
                      <a:r>
                        <a:rPr dirty="0" sz="2850" spc="-200">
                          <a:latin typeface="Arial"/>
                          <a:cs typeface="Arial"/>
                        </a:rPr>
                        <a:t>наличие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сопутствующей </a:t>
                      </a:r>
                      <a:r>
                        <a:rPr dirty="0" sz="2850" spc="-185">
                          <a:latin typeface="Arial"/>
                          <a:cs typeface="Arial"/>
                        </a:rPr>
                        <a:t>патологии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или </a:t>
                      </a:r>
                      <a:r>
                        <a:rPr dirty="0" sz="2850" spc="-165">
                          <a:latin typeface="Arial"/>
                          <a:cs typeface="Arial"/>
                        </a:rPr>
                        <a:t>лекар-  </a:t>
                      </a:r>
                      <a:r>
                        <a:rPr dirty="0" sz="2850" spc="-175">
                          <a:latin typeface="Arial"/>
                          <a:cs typeface="Arial"/>
                        </a:rPr>
                        <a:t>ственной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терапии, </a:t>
                      </a:r>
                      <a:r>
                        <a:rPr dirty="0" sz="2850" spc="-235">
                          <a:latin typeface="Arial"/>
                          <a:cs typeface="Arial"/>
                        </a:rPr>
                        <a:t>затрудняющей </a:t>
                      </a:r>
                      <a:r>
                        <a:rPr dirty="0" sz="2850" spc="-195">
                          <a:latin typeface="Arial"/>
                          <a:cs typeface="Arial"/>
                        </a:rPr>
                        <a:t>контроль</a:t>
                      </a:r>
                      <a:r>
                        <a:rPr dirty="0" sz="28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04">
                          <a:latin typeface="Arial"/>
                          <a:cs typeface="Arial"/>
                        </a:rPr>
                        <a:t>АД)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204">
                          <a:latin typeface="Arial"/>
                          <a:cs typeface="Arial"/>
                        </a:rPr>
                        <a:t>IA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8393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Да/нет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  <a:tr h="744057">
                <a:tc>
                  <a:txBody>
                    <a:bodyPr/>
                    <a:lstStyle/>
                    <a:p>
                      <a:pPr algn="r" marR="16573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45">
                          <a:latin typeface="Arial"/>
                          <a:cs typeface="Arial"/>
                        </a:rPr>
                        <a:t>12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210">
                          <a:latin typeface="Arial"/>
                          <a:cs typeface="Arial"/>
                        </a:rPr>
                        <a:t>Пациент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взят </a:t>
                      </a:r>
                      <a:r>
                        <a:rPr dirty="0" sz="2850" spc="-190">
                          <a:latin typeface="Arial"/>
                          <a:cs typeface="Arial"/>
                        </a:rPr>
                        <a:t>под </a:t>
                      </a:r>
                      <a:r>
                        <a:rPr dirty="0" sz="2850" spc="-170">
                          <a:latin typeface="Arial"/>
                          <a:cs typeface="Arial"/>
                        </a:rPr>
                        <a:t>диспансерное</a:t>
                      </a:r>
                      <a:r>
                        <a:rPr dirty="0" sz="28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50" spc="-229">
                          <a:latin typeface="Arial"/>
                          <a:cs typeface="Arial"/>
                        </a:rPr>
                        <a:t>наблюдение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>
                          <a:latin typeface="Arial"/>
                          <a:cs typeface="Arial"/>
                        </a:rPr>
                        <a:t>—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dirty="0" sz="2850" spc="-180">
                          <a:latin typeface="Arial"/>
                          <a:cs typeface="Arial"/>
                        </a:rPr>
                        <a:t>Да/нет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137795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44373" y="708850"/>
            <a:ext cx="549275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510"/>
              <a:t>61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2709525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Типичные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дефекты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оказании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медицинской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помощи 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пациентам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-1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①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7845" y="6282853"/>
            <a:ext cx="14607540" cy="641667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При </a:t>
            </a:r>
            <a:r>
              <a:rPr dirty="0" sz="2850" spc="-135">
                <a:solidFill>
                  <a:srgbClr val="608B7E"/>
                </a:solidFill>
                <a:latin typeface="Arial"/>
                <a:cs typeface="Arial"/>
              </a:rPr>
              <a:t>сборе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215">
                <a:solidFill>
                  <a:srgbClr val="608B7E"/>
                </a:solidFill>
                <a:latin typeface="Arial"/>
                <a:cs typeface="Arial"/>
              </a:rPr>
              <a:t>анамнеза:</a:t>
            </a:r>
            <a:endParaRPr sz="2850">
              <a:latin typeface="Arial"/>
              <a:cs typeface="Arial"/>
            </a:endParaRPr>
          </a:p>
          <a:p>
            <a:pPr marL="457834" marR="221615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65">
                <a:latin typeface="Arial"/>
                <a:cs typeface="Arial"/>
              </a:rPr>
              <a:t>Не </a:t>
            </a:r>
            <a:r>
              <a:rPr dirty="0" sz="2850" spc="-190">
                <a:latin typeface="Arial"/>
                <a:cs typeface="Arial"/>
              </a:rPr>
              <a:t>уточнены </a:t>
            </a:r>
            <a:r>
              <a:rPr dirty="0" sz="2850" spc="-195">
                <a:latin typeface="Arial"/>
                <a:cs typeface="Arial"/>
              </a:rPr>
              <a:t>характер </a:t>
            </a:r>
            <a:r>
              <a:rPr dirty="0" sz="2850" spc="-240">
                <a:latin typeface="Arial"/>
                <a:cs typeface="Arial"/>
              </a:rPr>
              <a:t>начала заболевания, </a:t>
            </a:r>
            <a:r>
              <a:rPr dirty="0" sz="2850" spc="-215">
                <a:latin typeface="Arial"/>
                <a:cs typeface="Arial"/>
              </a:rPr>
              <a:t>продолжительность, </a:t>
            </a:r>
            <a:r>
              <a:rPr dirty="0" sz="2850" spc="-170">
                <a:latin typeface="Arial"/>
                <a:cs typeface="Arial"/>
              </a:rPr>
              <a:t>особенности </a:t>
            </a:r>
            <a:r>
              <a:rPr dirty="0" sz="2850" spc="-200">
                <a:latin typeface="Arial"/>
                <a:cs typeface="Arial"/>
              </a:rPr>
              <a:t>течения </a:t>
            </a:r>
            <a:r>
              <a:rPr dirty="0" sz="2850" spc="-204">
                <a:latin typeface="Arial"/>
                <a:cs typeface="Arial"/>
              </a:rPr>
              <a:t>заболе-  </a:t>
            </a:r>
            <a:r>
              <a:rPr dirty="0" sz="2850" spc="-215">
                <a:latin typeface="Arial"/>
                <a:cs typeface="Arial"/>
              </a:rPr>
              <a:t>вания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04">
                <a:latin typeface="Arial"/>
                <a:cs typeface="Arial"/>
              </a:rPr>
              <a:t>Отсутствуют сведения </a:t>
            </a:r>
            <a:r>
              <a:rPr dirty="0" sz="2850" spc="-200">
                <a:latin typeface="Arial"/>
                <a:cs typeface="Arial"/>
              </a:rPr>
              <a:t>об </a:t>
            </a:r>
            <a:r>
              <a:rPr dirty="0" sz="2850" spc="-190">
                <a:latin typeface="Arial"/>
                <a:cs typeface="Arial"/>
              </a:rPr>
              <a:t>эффективности </a:t>
            </a:r>
            <a:r>
              <a:rPr dirty="0" sz="2850" spc="-200">
                <a:latin typeface="Arial"/>
                <a:cs typeface="Arial"/>
              </a:rPr>
              <a:t>ранее </a:t>
            </a:r>
            <a:r>
              <a:rPr dirty="0" sz="2850" spc="-190">
                <a:latin typeface="Arial"/>
                <a:cs typeface="Arial"/>
              </a:rPr>
              <a:t>проводимой </a:t>
            </a:r>
            <a:r>
              <a:rPr dirty="0" sz="2850" spc="-204">
                <a:latin typeface="Arial"/>
                <a:cs typeface="Arial"/>
              </a:rPr>
              <a:t>терапии, </a:t>
            </a:r>
            <a:r>
              <a:rPr dirty="0" sz="2850" spc="-175">
                <a:latin typeface="Arial"/>
                <a:cs typeface="Arial"/>
              </a:rPr>
              <a:t>о </a:t>
            </a:r>
            <a:r>
              <a:rPr dirty="0" sz="2850" spc="-215">
                <a:latin typeface="Arial"/>
                <a:cs typeface="Arial"/>
              </a:rPr>
              <a:t>возможном </a:t>
            </a:r>
            <a:r>
              <a:rPr dirty="0" sz="2850" spc="-185">
                <a:latin typeface="Arial"/>
                <a:cs typeface="Arial"/>
              </a:rPr>
              <a:t>приеме  </a:t>
            </a:r>
            <a:r>
              <a:rPr dirty="0" sz="2850" spc="-200">
                <a:latin typeface="Arial"/>
                <a:cs typeface="Arial"/>
              </a:rPr>
              <a:t>пациентами </a:t>
            </a:r>
            <a:r>
              <a:rPr dirty="0" sz="2850" spc="-175">
                <a:latin typeface="Arial"/>
                <a:cs typeface="Arial"/>
              </a:rPr>
              <a:t>других, </a:t>
            </a:r>
            <a:r>
              <a:rPr dirty="0" sz="2850" spc="-195">
                <a:latin typeface="Arial"/>
                <a:cs typeface="Arial"/>
              </a:rPr>
              <a:t>помимо антигипертензивных, </a:t>
            </a:r>
            <a:r>
              <a:rPr dirty="0" sz="2850" spc="-210">
                <a:latin typeface="Arial"/>
                <a:cs typeface="Arial"/>
              </a:rPr>
              <a:t>лекарственных </a:t>
            </a:r>
            <a:r>
              <a:rPr dirty="0" sz="2850" spc="-204">
                <a:latin typeface="Arial"/>
                <a:cs typeface="Arial"/>
              </a:rPr>
              <a:t>препаратов: </a:t>
            </a:r>
            <a:r>
              <a:rPr dirty="0" sz="2850" spc="-175">
                <a:latin typeface="Arial"/>
                <a:cs typeface="Arial"/>
              </a:rPr>
              <a:t>глюкокортикоид-  </a:t>
            </a:r>
            <a:r>
              <a:rPr dirty="0" sz="2850" spc="-235">
                <a:latin typeface="Arial"/>
                <a:cs typeface="Arial"/>
              </a:rPr>
              <a:t>ных </a:t>
            </a:r>
            <a:r>
              <a:rPr dirty="0" sz="2850" spc="-190">
                <a:latin typeface="Arial"/>
                <a:cs typeface="Arial"/>
              </a:rPr>
              <a:t>гормонов, </a:t>
            </a:r>
            <a:r>
              <a:rPr dirty="0" sz="2850" spc="-204">
                <a:latin typeface="Arial"/>
                <a:cs typeface="Arial"/>
              </a:rPr>
              <a:t>цитостатиков, </a:t>
            </a:r>
            <a:r>
              <a:rPr dirty="0" sz="2850" spc="-200">
                <a:latin typeface="Arial"/>
                <a:cs typeface="Arial"/>
              </a:rPr>
              <a:t>нестероидных </a:t>
            </a:r>
            <a:r>
              <a:rPr dirty="0" sz="2850" spc="-210">
                <a:latin typeface="Arial"/>
                <a:cs typeface="Arial"/>
              </a:rPr>
              <a:t>противовоспалительных </a:t>
            </a:r>
            <a:r>
              <a:rPr dirty="0" sz="2850" spc="-204">
                <a:latin typeface="Arial"/>
                <a:cs typeface="Arial"/>
              </a:rPr>
              <a:t>препаратов, </a:t>
            </a:r>
            <a:r>
              <a:rPr dirty="0" sz="2850" spc="-235">
                <a:latin typeface="Arial"/>
                <a:cs typeface="Arial"/>
              </a:rPr>
              <a:t>оральных </a:t>
            </a:r>
            <a:r>
              <a:rPr dirty="0" sz="2850" spc="-105">
                <a:latin typeface="Arial"/>
                <a:cs typeface="Arial"/>
              </a:rPr>
              <a:t>кон-  </a:t>
            </a:r>
            <a:r>
              <a:rPr dirty="0" sz="2850" spc="-204">
                <a:latin typeface="Arial"/>
                <a:cs typeface="Arial"/>
              </a:rPr>
              <a:t>трацептивов </a:t>
            </a:r>
            <a:r>
              <a:rPr dirty="0" sz="2850" spc="-125">
                <a:latin typeface="Arial"/>
                <a:cs typeface="Arial"/>
              </a:rPr>
              <a:t>и</a:t>
            </a:r>
            <a:r>
              <a:rPr dirty="0" sz="2850" spc="-150">
                <a:latin typeface="Arial"/>
                <a:cs typeface="Arial"/>
              </a:rPr>
              <a:t> </a:t>
            </a:r>
            <a:r>
              <a:rPr dirty="0" sz="2850" spc="-245">
                <a:latin typeface="Arial"/>
                <a:cs typeface="Arial"/>
              </a:rPr>
              <a:t>др.</a:t>
            </a:r>
            <a:endParaRPr sz="2850">
              <a:latin typeface="Arial"/>
              <a:cs typeface="Arial"/>
            </a:endParaRPr>
          </a:p>
          <a:p>
            <a:pPr marL="457834" marR="535305" indent="-457834">
              <a:lnSpc>
                <a:spcPts val="3270"/>
              </a:lnSpc>
              <a:spcBef>
                <a:spcPts val="7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04">
                <a:latin typeface="Arial"/>
                <a:cs typeface="Arial"/>
              </a:rPr>
              <a:t>Отсутствуют сведения </a:t>
            </a:r>
            <a:r>
              <a:rPr dirty="0" sz="2850" spc="-175">
                <a:latin typeface="Arial"/>
                <a:cs typeface="Arial"/>
              </a:rPr>
              <a:t>о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220">
                <a:latin typeface="Arial"/>
                <a:cs typeface="Arial"/>
              </a:rPr>
              <a:t>менопаузы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29">
                <a:latin typeface="Arial"/>
                <a:cs typeface="Arial"/>
              </a:rPr>
              <a:t>женщин, </a:t>
            </a:r>
            <a:r>
              <a:rPr dirty="0" sz="2850" spc="-200">
                <a:latin typeface="Arial"/>
                <a:cs typeface="Arial"/>
              </a:rPr>
              <a:t>характере </a:t>
            </a:r>
            <a:r>
              <a:rPr dirty="0" sz="2850" spc="-204">
                <a:latin typeface="Arial"/>
                <a:cs typeface="Arial"/>
              </a:rPr>
              <a:t>питания, </a:t>
            </a:r>
            <a:r>
              <a:rPr dirty="0" sz="2850" spc="-185">
                <a:latin typeface="Arial"/>
                <a:cs typeface="Arial"/>
              </a:rPr>
              <a:t>статусе </a:t>
            </a:r>
            <a:r>
              <a:rPr dirty="0" sz="2850" spc="-170">
                <a:latin typeface="Arial"/>
                <a:cs typeface="Arial"/>
              </a:rPr>
              <a:t>курения,  </a:t>
            </a:r>
            <a:r>
              <a:rPr dirty="0" sz="2850" spc="-195">
                <a:latin typeface="Arial"/>
                <a:cs typeface="Arial"/>
              </a:rPr>
              <a:t>семейном </a:t>
            </a:r>
            <a:r>
              <a:rPr dirty="0" sz="2850" spc="-225">
                <a:latin typeface="Arial"/>
                <a:cs typeface="Arial"/>
              </a:rPr>
              <a:t>анамнезе </a:t>
            </a:r>
            <a:r>
              <a:rPr dirty="0" sz="2850" spc="-180">
                <a:latin typeface="Arial"/>
                <a:cs typeface="Arial"/>
              </a:rPr>
              <a:t>ранних </a:t>
            </a:r>
            <a:r>
              <a:rPr dirty="0" sz="2850" spc="-175">
                <a:latin typeface="Arial"/>
                <a:cs typeface="Arial"/>
              </a:rPr>
              <a:t>сердечно-сосудистых </a:t>
            </a:r>
            <a:r>
              <a:rPr dirty="0" sz="2850" spc="-229">
                <a:latin typeface="Arial"/>
                <a:cs typeface="Arial"/>
              </a:rPr>
              <a:t>заболеваний, </a:t>
            </a:r>
            <a:r>
              <a:rPr dirty="0" sz="2850" spc="-180">
                <a:latin typeface="Arial"/>
                <a:cs typeface="Arial"/>
              </a:rPr>
              <a:t>осложнений</a:t>
            </a:r>
            <a:r>
              <a:rPr dirty="0" sz="2850" spc="-45">
                <a:latin typeface="Arial"/>
                <a:cs typeface="Arial"/>
              </a:rPr>
              <a:t> </a:t>
            </a:r>
            <a:r>
              <a:rPr dirty="0" sz="2850" spc="-315">
                <a:latin typeface="Arial"/>
                <a:cs typeface="Arial"/>
              </a:rPr>
              <a:t>АГ</a:t>
            </a:r>
            <a:endParaRPr sz="2850">
              <a:latin typeface="Arial"/>
              <a:cs typeface="Arial"/>
            </a:endParaRPr>
          </a:p>
          <a:p>
            <a:pPr marL="457200" indent="-445134">
              <a:lnSpc>
                <a:spcPct val="100000"/>
              </a:lnSpc>
              <a:spcBef>
                <a:spcPts val="52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5">
                <a:latin typeface="Arial"/>
                <a:cs typeface="Arial"/>
              </a:rPr>
              <a:t>Отсутствие сведений </a:t>
            </a:r>
            <a:r>
              <a:rPr dirty="0" sz="2850" spc="-175">
                <a:latin typeface="Arial"/>
                <a:cs typeface="Arial"/>
              </a:rPr>
              <a:t>о </a:t>
            </a:r>
            <a:r>
              <a:rPr dirty="0" sz="2850" spc="-185">
                <a:latin typeface="Arial"/>
                <a:cs typeface="Arial"/>
              </a:rPr>
              <a:t>наличии </a:t>
            </a:r>
            <a:r>
              <a:rPr dirty="0" sz="2850" spc="-220">
                <a:latin typeface="Arial"/>
                <a:cs typeface="Arial"/>
              </a:rPr>
              <a:t>предшествующих</a:t>
            </a:r>
            <a:r>
              <a:rPr dirty="0" sz="2850" spc="-120">
                <a:latin typeface="Arial"/>
                <a:cs typeface="Arial"/>
              </a:rPr>
              <a:t> </a:t>
            </a:r>
            <a:r>
              <a:rPr dirty="0" sz="2850" spc="-180">
                <a:latin typeface="Arial"/>
                <a:cs typeface="Arial"/>
              </a:rPr>
              <a:t>госпитализаций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08B7E"/>
              </a:buClr>
              <a:buFont typeface="Arial"/>
              <a:buChar char="→"/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При </a:t>
            </a:r>
            <a:r>
              <a:rPr dirty="0" sz="2850" spc="-175">
                <a:solidFill>
                  <a:srgbClr val="608B7E"/>
                </a:solidFill>
                <a:latin typeface="Arial"/>
                <a:cs typeface="Arial"/>
              </a:rPr>
              <a:t>обследовании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80">
                <a:solidFill>
                  <a:srgbClr val="608B7E"/>
                </a:solidFill>
                <a:latin typeface="Arial"/>
                <a:cs typeface="Arial"/>
              </a:rPr>
              <a:t>пациентов:</a:t>
            </a:r>
            <a:endParaRPr sz="2850">
              <a:latin typeface="Arial"/>
              <a:cs typeface="Arial"/>
            </a:endParaRPr>
          </a:p>
          <a:p>
            <a:pPr marL="457834" marR="12573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15">
                <a:latin typeface="Arial"/>
                <a:cs typeface="Arial"/>
              </a:rPr>
              <a:t>Неполное </a:t>
            </a:r>
            <a:r>
              <a:rPr dirty="0" sz="2850" spc="-204">
                <a:latin typeface="Arial"/>
                <a:cs typeface="Arial"/>
              </a:rPr>
              <a:t>физическое, </a:t>
            </a:r>
            <a:r>
              <a:rPr dirty="0" sz="2850" spc="-215">
                <a:latin typeface="Arial"/>
                <a:cs typeface="Arial"/>
              </a:rPr>
              <a:t>лабораторное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00">
                <a:latin typeface="Arial"/>
                <a:cs typeface="Arial"/>
              </a:rPr>
              <a:t>инструментальное </a:t>
            </a:r>
            <a:r>
              <a:rPr dirty="0" sz="2850" spc="-225">
                <a:latin typeface="Arial"/>
                <a:cs typeface="Arial"/>
              </a:rPr>
              <a:t>обследование, </a:t>
            </a:r>
            <a:r>
              <a:rPr dirty="0" sz="2850" spc="-185">
                <a:latin typeface="Arial"/>
                <a:cs typeface="Arial"/>
              </a:rPr>
              <a:t>что приводит </a:t>
            </a:r>
            <a:r>
              <a:rPr dirty="0" sz="2850" spc="-55">
                <a:latin typeface="Arial"/>
                <a:cs typeface="Arial"/>
              </a:rPr>
              <a:t>к </a:t>
            </a:r>
            <a:r>
              <a:rPr dirty="0" sz="2850" spc="-160">
                <a:latin typeface="Arial"/>
                <a:cs typeface="Arial"/>
              </a:rPr>
              <a:t>недо-  </a:t>
            </a:r>
            <a:r>
              <a:rPr dirty="0" sz="2850" spc="-190">
                <a:latin typeface="Arial"/>
                <a:cs typeface="Arial"/>
              </a:rPr>
              <a:t>оценке </a:t>
            </a:r>
            <a:r>
              <a:rPr dirty="0" sz="2850" spc="-195">
                <a:latin typeface="Arial"/>
                <a:cs typeface="Arial"/>
              </a:rPr>
              <a:t>возможности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85">
                <a:latin typeface="Arial"/>
                <a:cs typeface="Arial"/>
              </a:rPr>
              <a:t>симптоматической </a:t>
            </a:r>
            <a:r>
              <a:rPr dirty="0" sz="2850" spc="-420">
                <a:latin typeface="Arial"/>
                <a:cs typeface="Arial"/>
              </a:rPr>
              <a:t>АГ, </a:t>
            </a:r>
            <a:r>
              <a:rPr dirty="0" sz="2850" spc="-180">
                <a:latin typeface="Arial"/>
                <a:cs typeface="Arial"/>
              </a:rPr>
              <a:t>неверной </a:t>
            </a:r>
            <a:r>
              <a:rPr dirty="0" sz="2850" spc="-190">
                <a:latin typeface="Arial"/>
                <a:cs typeface="Arial"/>
              </a:rPr>
              <a:t>оценке </a:t>
            </a:r>
            <a:r>
              <a:rPr dirty="0" sz="2850" spc="-290">
                <a:latin typeface="Arial"/>
                <a:cs typeface="Arial"/>
              </a:rPr>
              <a:t>ПОМ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50">
                <a:latin typeface="Arial"/>
                <a:cs typeface="Arial"/>
              </a:rPr>
              <a:t>СС</a:t>
            </a:r>
            <a:r>
              <a:rPr dirty="0" sz="2850" spc="-114">
                <a:latin typeface="Arial"/>
                <a:cs typeface="Arial"/>
              </a:rPr>
              <a:t> </a:t>
            </a:r>
            <a:r>
              <a:rPr dirty="0" sz="2850" spc="-145">
                <a:latin typeface="Arial"/>
                <a:cs typeface="Arial"/>
              </a:rPr>
              <a:t>риска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78446" y="872643"/>
            <a:ext cx="4400550" cy="669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94665">
              <a:lnSpc>
                <a:spcPct val="100600"/>
              </a:lnSpc>
              <a:spcBef>
                <a:spcPts val="95"/>
              </a:spcBef>
            </a:pPr>
            <a:r>
              <a:rPr dirty="0" sz="2100" spc="-80">
                <a:solidFill>
                  <a:srgbClr val="608B7E"/>
                </a:solidFill>
                <a:latin typeface="Arial"/>
                <a:cs typeface="Arial"/>
              </a:rPr>
              <a:t>Клинические </a:t>
            </a:r>
            <a:r>
              <a:rPr dirty="0" sz="2100" spc="-110">
                <a:solidFill>
                  <a:srgbClr val="608B7E"/>
                </a:solidFill>
                <a:latin typeface="Arial"/>
                <a:cs typeface="Arial"/>
              </a:rPr>
              <a:t>рекомендации. </a:t>
            </a:r>
            <a:r>
              <a:rPr dirty="0" sz="2100" spc="-65">
                <a:solidFill>
                  <a:srgbClr val="608B7E"/>
                </a:solidFill>
                <a:latin typeface="Arial"/>
                <a:cs typeface="Arial"/>
              </a:rPr>
              <a:t>2020  </a:t>
            </a:r>
            <a:r>
              <a:rPr dirty="0" sz="2100" spc="-130">
                <a:solidFill>
                  <a:srgbClr val="608B7E"/>
                </a:solidFill>
                <a:latin typeface="Arial"/>
                <a:cs typeface="Arial"/>
              </a:rPr>
              <a:t>Артериальная </a:t>
            </a:r>
            <a:r>
              <a:rPr dirty="0" sz="2100" spc="-90">
                <a:solidFill>
                  <a:srgbClr val="608B7E"/>
                </a:solidFill>
                <a:latin typeface="Arial"/>
                <a:cs typeface="Arial"/>
              </a:rPr>
              <a:t>гипертензия </a:t>
            </a:r>
            <a:r>
              <a:rPr dirty="0" sz="2100" spc="-100">
                <a:solidFill>
                  <a:srgbClr val="608B7E"/>
                </a:solidFill>
                <a:latin typeface="Arial"/>
                <a:cs typeface="Arial"/>
              </a:rPr>
              <a:t>у</a:t>
            </a:r>
            <a:r>
              <a:rPr dirty="0" sz="2100" spc="4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100" spc="-114">
                <a:solidFill>
                  <a:srgbClr val="608B7E"/>
                </a:solidFill>
                <a:latin typeface="Arial"/>
                <a:cs typeface="Arial"/>
              </a:rPr>
              <a:t>взрослых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19115" y="708850"/>
            <a:ext cx="674370" cy="86931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965"/>
              <a:t>62</a:t>
            </a:r>
          </a:p>
        </p:txBody>
      </p:sp>
      <p:sp>
        <p:nvSpPr>
          <p:cNvPr id="4" name="object 4"/>
          <p:cNvSpPr/>
          <p:nvPr/>
        </p:nvSpPr>
        <p:spPr>
          <a:xfrm>
            <a:off x="18056917" y="983403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59">
                <a:moveTo>
                  <a:pt x="0" y="0"/>
                </a:moveTo>
                <a:lnTo>
                  <a:pt x="0" y="492153"/>
                </a:lnTo>
              </a:path>
            </a:pathLst>
          </a:custGeom>
          <a:ln w="12196">
            <a:solidFill>
              <a:srgbClr val="608B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55921" y="953702"/>
            <a:ext cx="2671033" cy="6244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2238" y="2076279"/>
            <a:ext cx="10765790" cy="119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230"/>
              </a:lnSpc>
              <a:spcBef>
                <a:spcPts val="844"/>
              </a:spcBef>
            </a:pPr>
            <a:r>
              <a:rPr dirty="0" sz="4100" spc="-370" b="1">
                <a:solidFill>
                  <a:srgbClr val="333333"/>
                </a:solidFill>
                <a:latin typeface="Arial"/>
                <a:cs typeface="Arial"/>
              </a:rPr>
              <a:t>Типичные </a:t>
            </a:r>
            <a:r>
              <a:rPr dirty="0" sz="4100" spc="-345" b="1">
                <a:solidFill>
                  <a:srgbClr val="333333"/>
                </a:solidFill>
                <a:latin typeface="Arial"/>
                <a:cs typeface="Arial"/>
              </a:rPr>
              <a:t>дефекты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при </a:t>
            </a:r>
            <a:r>
              <a:rPr dirty="0" sz="4100" spc="-285" b="1">
                <a:solidFill>
                  <a:srgbClr val="333333"/>
                </a:solidFill>
                <a:latin typeface="Arial"/>
                <a:cs typeface="Arial"/>
              </a:rPr>
              <a:t>оказании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медицинской  </a:t>
            </a:r>
            <a:r>
              <a:rPr dirty="0" sz="4100" spc="-360" b="1">
                <a:solidFill>
                  <a:srgbClr val="333333"/>
                </a:solidFill>
                <a:latin typeface="Arial"/>
                <a:cs typeface="Arial"/>
              </a:rPr>
              <a:t>помощи </a:t>
            </a:r>
            <a:r>
              <a:rPr dirty="0" sz="4100" spc="-300" b="1">
                <a:solidFill>
                  <a:srgbClr val="333333"/>
                </a:solidFill>
                <a:latin typeface="Arial"/>
                <a:cs typeface="Arial"/>
              </a:rPr>
              <a:t>пациентам </a:t>
            </a:r>
            <a:r>
              <a:rPr dirty="0" sz="4100" spc="-175" b="1">
                <a:solidFill>
                  <a:srgbClr val="333333"/>
                </a:solidFill>
                <a:latin typeface="Arial"/>
                <a:cs typeface="Arial"/>
              </a:rPr>
              <a:t>с </a:t>
            </a:r>
            <a:r>
              <a:rPr dirty="0" sz="4100" spc="-450" b="1">
                <a:solidFill>
                  <a:srgbClr val="333333"/>
                </a:solidFill>
                <a:latin typeface="Arial"/>
                <a:cs typeface="Arial"/>
              </a:rPr>
              <a:t>АГ</a:t>
            </a:r>
            <a:r>
              <a:rPr dirty="0" sz="410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4100" spc="450">
                <a:solidFill>
                  <a:srgbClr val="80A297"/>
                </a:solidFill>
                <a:latin typeface="DejaVu Sans"/>
                <a:cs typeface="DejaVu Sans"/>
              </a:rPr>
              <a:t>②</a:t>
            </a:r>
            <a:endParaRPr sz="41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2238" y="5551062"/>
            <a:ext cx="5647690" cy="714819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При </a:t>
            </a:r>
            <a:r>
              <a:rPr dirty="0" sz="2850" spc="-150">
                <a:solidFill>
                  <a:srgbClr val="608B7E"/>
                </a:solidFill>
                <a:latin typeface="Arial"/>
                <a:cs typeface="Arial"/>
              </a:rPr>
              <a:t>постановке</a:t>
            </a:r>
            <a:r>
              <a:rPr dirty="0" sz="2850" spc="-170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85">
                <a:solidFill>
                  <a:srgbClr val="608B7E"/>
                </a:solidFill>
                <a:latin typeface="Arial"/>
                <a:cs typeface="Arial"/>
              </a:rPr>
              <a:t>диагноза: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5">
                <a:latin typeface="Arial"/>
                <a:cs typeface="Arial"/>
              </a:rPr>
              <a:t>Отсутствие </a:t>
            </a:r>
            <a:r>
              <a:rPr dirty="0" sz="2850" spc="-175">
                <a:latin typeface="Arial"/>
                <a:cs typeface="Arial"/>
              </a:rPr>
              <a:t>развернутого </a:t>
            </a:r>
            <a:r>
              <a:rPr dirty="0" sz="2850" spc="-130">
                <a:latin typeface="Arial"/>
                <a:cs typeface="Arial"/>
              </a:rPr>
              <a:t>клиниче-  </a:t>
            </a:r>
            <a:r>
              <a:rPr dirty="0" sz="2850" spc="-125">
                <a:latin typeface="Arial"/>
                <a:cs typeface="Arial"/>
              </a:rPr>
              <a:t>ского </a:t>
            </a:r>
            <a:r>
              <a:rPr dirty="0" sz="2850" spc="-204">
                <a:latin typeface="Arial"/>
                <a:cs typeface="Arial"/>
              </a:rPr>
              <a:t>диагноза,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00">
                <a:latin typeface="Arial"/>
                <a:cs typeface="Arial"/>
              </a:rPr>
              <a:t>указанием </a:t>
            </a:r>
            <a:r>
              <a:rPr dirty="0" sz="2850" spc="-145">
                <a:latin typeface="Arial"/>
                <a:cs typeface="Arial"/>
              </a:rPr>
              <a:t>ста-  </a:t>
            </a:r>
            <a:r>
              <a:rPr dirty="0" sz="2850" spc="-185">
                <a:latin typeface="Arial"/>
                <a:cs typeface="Arial"/>
              </a:rPr>
              <a:t>дии </a:t>
            </a:r>
            <a:r>
              <a:rPr dirty="0" sz="2850" spc="-155">
                <a:latin typeface="Arial"/>
                <a:cs typeface="Arial"/>
              </a:rPr>
              <a:t>гипертонической </a:t>
            </a:r>
            <a:r>
              <a:rPr dirty="0" sz="2850" spc="-225">
                <a:latin typeface="Arial"/>
                <a:cs typeface="Arial"/>
              </a:rPr>
              <a:t>болезни,  </a:t>
            </a:r>
            <a:r>
              <a:rPr dirty="0" sz="2850" spc="-170">
                <a:latin typeface="Arial"/>
                <a:cs typeface="Arial"/>
              </a:rPr>
              <a:t>степени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220">
                <a:latin typeface="Arial"/>
                <a:cs typeface="Arial"/>
              </a:rPr>
              <a:t>повышения</a:t>
            </a:r>
            <a:endParaRPr sz="2850">
              <a:latin typeface="Arial"/>
              <a:cs typeface="Arial"/>
            </a:endParaRPr>
          </a:p>
          <a:p>
            <a:pPr marL="457834" marR="67310" indent="-457834">
              <a:lnSpc>
                <a:spcPts val="3270"/>
              </a:lnSpc>
              <a:spcBef>
                <a:spcPts val="74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10">
                <a:latin typeface="Arial"/>
                <a:cs typeface="Arial"/>
              </a:rPr>
              <a:t>АД </a:t>
            </a:r>
            <a:r>
              <a:rPr dirty="0" sz="2850" spc="-185">
                <a:latin typeface="Arial"/>
                <a:cs typeface="Arial"/>
              </a:rPr>
              <a:t>(степени </a:t>
            </a:r>
            <a:r>
              <a:rPr dirty="0" sz="2850" spc="-300">
                <a:latin typeface="Arial"/>
                <a:cs typeface="Arial"/>
              </a:rPr>
              <a:t>АГ </a:t>
            </a:r>
            <a:r>
              <a:rPr dirty="0" sz="2850" spc="-120">
                <a:latin typeface="Arial"/>
                <a:cs typeface="Arial"/>
              </a:rPr>
              <a:t>при </a:t>
            </a:r>
            <a:r>
              <a:rPr dirty="0" sz="2850" spc="-215">
                <a:latin typeface="Arial"/>
                <a:cs typeface="Arial"/>
              </a:rPr>
              <a:t>впервые </a:t>
            </a:r>
            <a:r>
              <a:rPr dirty="0" sz="2850" spc="-210">
                <a:latin typeface="Arial"/>
                <a:cs typeface="Arial"/>
              </a:rPr>
              <a:t>выяв-  </a:t>
            </a:r>
            <a:r>
              <a:rPr dirty="0" sz="2850" spc="-195">
                <a:latin typeface="Arial"/>
                <a:cs typeface="Arial"/>
              </a:rPr>
              <a:t>ленной </a:t>
            </a:r>
            <a:r>
              <a:rPr dirty="0" sz="2850" spc="-280">
                <a:latin typeface="Arial"/>
                <a:cs typeface="Arial"/>
              </a:rPr>
              <a:t>АГ), </a:t>
            </a:r>
            <a:r>
              <a:rPr dirty="0" sz="2850" spc="-75">
                <a:latin typeface="Arial"/>
                <a:cs typeface="Arial"/>
              </a:rPr>
              <a:t>с </a:t>
            </a:r>
            <a:r>
              <a:rPr dirty="0" sz="2850" spc="-215">
                <a:latin typeface="Arial"/>
                <a:cs typeface="Arial"/>
              </a:rPr>
              <a:t>максимально </a:t>
            </a:r>
            <a:r>
              <a:rPr dirty="0" sz="2850" spc="-140">
                <a:latin typeface="Arial"/>
                <a:cs typeface="Arial"/>
              </a:rPr>
              <a:t>пол-  </a:t>
            </a:r>
            <a:r>
              <a:rPr dirty="0" sz="2850" spc="-240">
                <a:latin typeface="Arial"/>
                <a:cs typeface="Arial"/>
              </a:rPr>
              <a:t>ным </a:t>
            </a:r>
            <a:r>
              <a:rPr dirty="0" sz="2850" spc="-210">
                <a:latin typeface="Arial"/>
                <a:cs typeface="Arial"/>
              </a:rPr>
              <a:t>отражением </a:t>
            </a:r>
            <a:r>
              <a:rPr dirty="0" sz="2850" spc="-400">
                <a:latin typeface="Arial"/>
                <a:cs typeface="Arial"/>
              </a:rPr>
              <a:t>ФР, </a:t>
            </a:r>
            <a:r>
              <a:rPr dirty="0" sz="2850" spc="-305">
                <a:latin typeface="Arial"/>
                <a:cs typeface="Arial"/>
              </a:rPr>
              <a:t>ПОМ, </a:t>
            </a:r>
            <a:r>
              <a:rPr dirty="0" sz="2850" spc="-300">
                <a:latin typeface="Arial"/>
                <a:cs typeface="Arial"/>
              </a:rPr>
              <a:t>ССЗ,  </a:t>
            </a:r>
            <a:r>
              <a:rPr dirty="0" sz="2850" spc="-350">
                <a:latin typeface="Arial"/>
                <a:cs typeface="Arial"/>
              </a:rPr>
              <a:t>ХБП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65">
                <a:latin typeface="Arial"/>
                <a:cs typeface="Arial"/>
              </a:rPr>
              <a:t>категории </a:t>
            </a:r>
            <a:r>
              <a:rPr dirty="0" sz="2850" spc="-155">
                <a:latin typeface="Arial"/>
                <a:cs typeface="Arial"/>
              </a:rPr>
              <a:t>сердечно-  </a:t>
            </a:r>
            <a:r>
              <a:rPr dirty="0" sz="2850" spc="-165">
                <a:latin typeface="Arial"/>
                <a:cs typeface="Arial"/>
              </a:rPr>
              <a:t>сосудистого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145">
                <a:latin typeface="Arial"/>
                <a:cs typeface="Arial"/>
              </a:rPr>
              <a:t>риска</a:t>
            </a:r>
            <a:endParaRPr sz="2850">
              <a:latin typeface="Arial"/>
              <a:cs typeface="Arial"/>
            </a:endParaRPr>
          </a:p>
          <a:p>
            <a:pPr marL="457834" marR="94615" indent="-457834">
              <a:lnSpc>
                <a:spcPts val="3270"/>
              </a:lnSpc>
              <a:spcBef>
                <a:spcPts val="74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00">
                <a:latin typeface="Arial"/>
                <a:cs typeface="Arial"/>
              </a:rPr>
              <a:t>Необоснованное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90">
                <a:latin typeface="Arial"/>
                <a:cs typeface="Arial"/>
              </a:rPr>
              <a:t>неверное </a:t>
            </a:r>
            <a:r>
              <a:rPr dirty="0" sz="2850" spc="-155">
                <a:latin typeface="Arial"/>
                <a:cs typeface="Arial"/>
              </a:rPr>
              <a:t>уста-  </a:t>
            </a:r>
            <a:r>
              <a:rPr dirty="0" sz="2850" spc="-200">
                <a:latin typeface="Arial"/>
                <a:cs typeface="Arial"/>
              </a:rPr>
              <a:t>новление </a:t>
            </a:r>
            <a:r>
              <a:rPr dirty="0" sz="2850" spc="-190">
                <a:latin typeface="Arial"/>
                <a:cs typeface="Arial"/>
              </a:rPr>
              <a:t>стадии </a:t>
            </a:r>
            <a:r>
              <a:rPr dirty="0" sz="2850" spc="-285">
                <a:latin typeface="Arial"/>
                <a:cs typeface="Arial"/>
              </a:rPr>
              <a:t>ГБ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70">
                <a:latin typeface="Arial"/>
                <a:cs typeface="Arial"/>
              </a:rPr>
              <a:t>степени </a:t>
            </a:r>
            <a:r>
              <a:rPr dirty="0" sz="2850" spc="-420">
                <a:latin typeface="Arial"/>
                <a:cs typeface="Arial"/>
              </a:rPr>
              <a:t>АГ,  </a:t>
            </a:r>
            <a:r>
              <a:rPr dirty="0" sz="2850" spc="-165">
                <a:latin typeface="Arial"/>
                <a:cs typeface="Arial"/>
              </a:rPr>
              <a:t>категории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145">
                <a:latin typeface="Arial"/>
                <a:cs typeface="Arial"/>
              </a:rPr>
              <a:t>риска</a:t>
            </a:r>
            <a:endParaRPr sz="2850">
              <a:latin typeface="Arial"/>
              <a:cs typeface="Arial"/>
            </a:endParaRPr>
          </a:p>
          <a:p>
            <a:pPr marL="457834" marR="304165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5">
                <a:latin typeface="Arial"/>
                <a:cs typeface="Arial"/>
              </a:rPr>
              <a:t>Отсутствие сведений </a:t>
            </a:r>
            <a:r>
              <a:rPr dirty="0" sz="2850" spc="-175">
                <a:latin typeface="Arial"/>
                <a:cs typeface="Arial"/>
              </a:rPr>
              <a:t>о </a:t>
            </a:r>
            <a:r>
              <a:rPr dirty="0" sz="2850" spc="-185">
                <a:latin typeface="Arial"/>
                <a:cs typeface="Arial"/>
              </a:rPr>
              <a:t>наличии  </a:t>
            </a:r>
            <a:r>
              <a:rPr dirty="0" sz="2850" spc="-130">
                <a:latin typeface="Arial"/>
                <a:cs typeface="Arial"/>
              </a:rPr>
              <a:t>у </a:t>
            </a:r>
            <a:r>
              <a:rPr dirty="0" sz="2850" spc="-200">
                <a:latin typeface="Arial"/>
                <a:cs typeface="Arial"/>
              </a:rPr>
              <a:t>пациента </a:t>
            </a:r>
            <a:r>
              <a:rPr dirty="0" sz="2850" spc="-305">
                <a:latin typeface="Arial"/>
                <a:cs typeface="Arial"/>
              </a:rPr>
              <a:t>ПОМ, </a:t>
            </a:r>
            <a:r>
              <a:rPr dirty="0" sz="2850" spc="-190">
                <a:latin typeface="Arial"/>
                <a:cs typeface="Arial"/>
              </a:rPr>
              <a:t>сопутствующих  </a:t>
            </a:r>
            <a:r>
              <a:rPr dirty="0" sz="2850" spc="-220">
                <a:latin typeface="Arial"/>
                <a:cs typeface="Arial"/>
              </a:rPr>
              <a:t>заболеваний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204">
                <a:latin typeface="Arial"/>
                <a:cs typeface="Arial"/>
              </a:rPr>
              <a:t>факторов </a:t>
            </a:r>
            <a:r>
              <a:rPr dirty="0" sz="2850" spc="-145">
                <a:latin typeface="Arial"/>
                <a:cs typeface="Arial"/>
              </a:rPr>
              <a:t>риска</a:t>
            </a:r>
            <a:endParaRPr sz="2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61593" y="5551062"/>
            <a:ext cx="5586730" cy="33185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При </a:t>
            </a:r>
            <a:r>
              <a:rPr dirty="0" sz="2850" spc="-140">
                <a:solidFill>
                  <a:srgbClr val="608B7E"/>
                </a:solidFill>
                <a:latin typeface="Arial"/>
                <a:cs typeface="Arial"/>
              </a:rPr>
              <a:t>обеспечении</a:t>
            </a:r>
            <a:r>
              <a:rPr dirty="0" sz="2850" spc="-175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60">
                <a:solidFill>
                  <a:srgbClr val="608B7E"/>
                </a:solidFill>
                <a:latin typeface="Arial"/>
                <a:cs typeface="Arial"/>
              </a:rPr>
              <a:t>преемственности: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5">
                <a:latin typeface="Arial"/>
                <a:cs typeface="Arial"/>
              </a:rPr>
              <a:t>Отсутствие </a:t>
            </a:r>
            <a:r>
              <a:rPr dirty="0" sz="2850" spc="-200">
                <a:latin typeface="Arial"/>
                <a:cs typeface="Arial"/>
              </a:rPr>
              <a:t>назначения повторных  </a:t>
            </a:r>
            <a:r>
              <a:rPr dirty="0" sz="2850" spc="-204">
                <a:latin typeface="Arial"/>
                <a:cs typeface="Arial"/>
              </a:rPr>
              <a:t>визитов </a:t>
            </a:r>
            <a:r>
              <a:rPr dirty="0" sz="2850" spc="-245">
                <a:latin typeface="Arial"/>
                <a:cs typeface="Arial"/>
              </a:rPr>
              <a:t>для </a:t>
            </a:r>
            <a:r>
              <a:rPr dirty="0" sz="2850" spc="-195">
                <a:latin typeface="Arial"/>
                <a:cs typeface="Arial"/>
              </a:rPr>
              <a:t>контроля</a:t>
            </a:r>
            <a:r>
              <a:rPr dirty="0" sz="2850" spc="-80">
                <a:latin typeface="Arial"/>
                <a:cs typeface="Arial"/>
              </a:rPr>
              <a:t> </a:t>
            </a:r>
            <a:r>
              <a:rPr dirty="0" sz="2850" spc="-210">
                <a:latin typeface="Arial"/>
                <a:cs typeface="Arial"/>
              </a:rPr>
              <a:t>АД</a:t>
            </a:r>
            <a:endParaRPr sz="2850">
              <a:latin typeface="Arial"/>
              <a:cs typeface="Arial"/>
            </a:endParaRPr>
          </a:p>
          <a:p>
            <a:pPr marL="457834" marR="69215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15">
                <a:latin typeface="Arial"/>
                <a:cs typeface="Arial"/>
              </a:rPr>
              <a:t>Несвоевременная </a:t>
            </a:r>
            <a:r>
              <a:rPr dirty="0" sz="2850" spc="-185">
                <a:latin typeface="Arial"/>
                <a:cs typeface="Arial"/>
              </a:rPr>
              <a:t>постановка 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175">
                <a:latin typeface="Arial"/>
                <a:cs typeface="Arial"/>
              </a:rPr>
              <a:t>диспансерный</a:t>
            </a:r>
            <a:r>
              <a:rPr dirty="0" sz="2850" spc="-160">
                <a:latin typeface="Arial"/>
                <a:cs typeface="Arial"/>
              </a:rPr>
              <a:t> </a:t>
            </a:r>
            <a:r>
              <a:rPr dirty="0" sz="2850" spc="-185">
                <a:latin typeface="Arial"/>
                <a:cs typeface="Arial"/>
              </a:rPr>
              <a:t>учет</a:t>
            </a:r>
            <a:endParaRPr sz="2850">
              <a:latin typeface="Arial"/>
              <a:cs typeface="Arial"/>
            </a:endParaRPr>
          </a:p>
          <a:p>
            <a:pPr marL="457834" marR="502920" indent="-457834">
              <a:lnSpc>
                <a:spcPts val="3270"/>
              </a:lnSpc>
              <a:spcBef>
                <a:spcPts val="76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190">
                <a:latin typeface="Arial"/>
                <a:cs typeface="Arial"/>
              </a:rPr>
              <a:t>Нерегулярность </a:t>
            </a:r>
            <a:r>
              <a:rPr dirty="0" sz="2850" spc="-185">
                <a:latin typeface="Arial"/>
                <a:cs typeface="Arial"/>
              </a:rPr>
              <a:t>диспансерных  </a:t>
            </a:r>
            <a:r>
              <a:rPr dirty="0" sz="2850" spc="-195">
                <a:latin typeface="Arial"/>
                <a:cs typeface="Arial"/>
              </a:rPr>
              <a:t>осмотров</a:t>
            </a:r>
            <a:endParaRPr sz="2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8292" y="5551062"/>
            <a:ext cx="5217160" cy="539242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 spc="-155">
                <a:solidFill>
                  <a:srgbClr val="608B7E"/>
                </a:solidFill>
                <a:latin typeface="Arial"/>
                <a:cs typeface="Arial"/>
              </a:rPr>
              <a:t>При проведении</a:t>
            </a:r>
            <a:r>
              <a:rPr dirty="0" sz="2850" spc="-175">
                <a:solidFill>
                  <a:srgbClr val="608B7E"/>
                </a:solidFill>
                <a:latin typeface="Arial"/>
                <a:cs typeface="Arial"/>
              </a:rPr>
              <a:t> </a:t>
            </a:r>
            <a:r>
              <a:rPr dirty="0" sz="2850" spc="-195">
                <a:solidFill>
                  <a:srgbClr val="608B7E"/>
                </a:solidFill>
                <a:latin typeface="Arial"/>
                <a:cs typeface="Arial"/>
              </a:rPr>
              <a:t>лечения:</a:t>
            </a:r>
            <a:endParaRPr sz="2850">
              <a:latin typeface="Arial"/>
              <a:cs typeface="Arial"/>
            </a:endParaRPr>
          </a:p>
          <a:p>
            <a:pPr marL="457834" marR="1046480" indent="-457834">
              <a:lnSpc>
                <a:spcPts val="3270"/>
              </a:lnSpc>
              <a:spcBef>
                <a:spcPts val="850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10">
                <a:latin typeface="Arial"/>
                <a:cs typeface="Arial"/>
              </a:rPr>
              <a:t>Измерение АД </a:t>
            </a: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25">
                <a:latin typeface="Arial"/>
                <a:cs typeface="Arial"/>
              </a:rPr>
              <a:t>высоте  эффекта</a:t>
            </a:r>
            <a:r>
              <a:rPr dirty="0" sz="2850" spc="-180">
                <a:latin typeface="Arial"/>
                <a:cs typeface="Arial"/>
              </a:rPr>
              <a:t> </a:t>
            </a:r>
            <a:r>
              <a:rPr dirty="0" sz="2850" spc="-295">
                <a:latin typeface="Arial"/>
                <a:cs typeface="Arial"/>
              </a:rPr>
              <a:t>АГТ</a:t>
            </a:r>
            <a:endParaRPr sz="2850">
              <a:latin typeface="Arial"/>
              <a:cs typeface="Arial"/>
            </a:endParaRPr>
          </a:p>
          <a:p>
            <a:pPr marL="457834" marR="219710" indent="-457834">
              <a:lnSpc>
                <a:spcPts val="3270"/>
              </a:lnSpc>
              <a:spcBef>
                <a:spcPts val="75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20">
                <a:latin typeface="Arial"/>
                <a:cs typeface="Arial"/>
              </a:rPr>
              <a:t>Назначение </a:t>
            </a:r>
            <a:r>
              <a:rPr dirty="0" sz="2850" spc="-215">
                <a:latin typeface="Arial"/>
                <a:cs typeface="Arial"/>
              </a:rPr>
              <a:t>нерациональных  </a:t>
            </a:r>
            <a:r>
              <a:rPr dirty="0" sz="2850" spc="-185">
                <a:latin typeface="Arial"/>
                <a:cs typeface="Arial"/>
              </a:rPr>
              <a:t>комбинаций </a:t>
            </a:r>
            <a:r>
              <a:rPr dirty="0" sz="2850" spc="-310">
                <a:latin typeface="Arial"/>
                <a:cs typeface="Arial"/>
              </a:rPr>
              <a:t>АГП, </a:t>
            </a:r>
            <a:r>
              <a:rPr dirty="0" sz="2850" spc="-220">
                <a:latin typeface="Arial"/>
                <a:cs typeface="Arial"/>
              </a:rPr>
              <a:t>в </a:t>
            </a:r>
            <a:r>
              <a:rPr dirty="0" sz="2850" spc="-195">
                <a:latin typeface="Arial"/>
                <a:cs typeface="Arial"/>
              </a:rPr>
              <a:t>неверном  </a:t>
            </a:r>
            <a:r>
              <a:rPr dirty="0" sz="2850" spc="-204">
                <a:latin typeface="Arial"/>
                <a:cs typeface="Arial"/>
              </a:rPr>
              <a:t>режиме </a:t>
            </a:r>
            <a:r>
              <a:rPr dirty="0" sz="2850" spc="-125">
                <a:latin typeface="Arial"/>
                <a:cs typeface="Arial"/>
              </a:rPr>
              <a:t>и </a:t>
            </a:r>
            <a:r>
              <a:rPr dirty="0" sz="2850" spc="-185">
                <a:latin typeface="Arial"/>
                <a:cs typeface="Arial"/>
              </a:rPr>
              <a:t>отсутствие </a:t>
            </a:r>
            <a:r>
              <a:rPr dirty="0" sz="2850" spc="-140">
                <a:latin typeface="Arial"/>
                <a:cs typeface="Arial"/>
              </a:rPr>
              <a:t>интенси-  </a:t>
            </a:r>
            <a:r>
              <a:rPr dirty="0" sz="2850" spc="-190">
                <a:latin typeface="Arial"/>
                <a:cs typeface="Arial"/>
              </a:rPr>
              <a:t>фикации </a:t>
            </a:r>
            <a:r>
              <a:rPr dirty="0" sz="2850" spc="-175">
                <a:latin typeface="Arial"/>
                <a:cs typeface="Arial"/>
              </a:rPr>
              <a:t>антигипертензивной  </a:t>
            </a:r>
            <a:r>
              <a:rPr dirty="0" sz="2850" spc="-185">
                <a:latin typeface="Arial"/>
                <a:cs typeface="Arial"/>
              </a:rPr>
              <a:t>терапии</a:t>
            </a:r>
            <a:endParaRPr sz="2850">
              <a:latin typeface="Arial"/>
              <a:cs typeface="Arial"/>
            </a:endParaRPr>
          </a:p>
          <a:p>
            <a:pPr marL="457834" marR="5080" indent="-457834">
              <a:lnSpc>
                <a:spcPts val="3270"/>
              </a:lnSpc>
              <a:spcBef>
                <a:spcPts val="745"/>
              </a:spcBef>
              <a:buClr>
                <a:srgbClr val="608B7E"/>
              </a:buClr>
              <a:buChar char="→"/>
              <a:tabLst>
                <a:tab pos="457834" algn="l"/>
              </a:tabLst>
            </a:pPr>
            <a:r>
              <a:rPr dirty="0" sz="2850" spc="-215">
                <a:latin typeface="Arial"/>
                <a:cs typeface="Arial"/>
              </a:rPr>
              <a:t>Недооценка </a:t>
            </a:r>
            <a:r>
              <a:rPr dirty="0" sz="2850" spc="-200">
                <a:latin typeface="Arial"/>
                <a:cs typeface="Arial"/>
              </a:rPr>
              <a:t>наличия </a:t>
            </a:r>
            <a:r>
              <a:rPr dirty="0" sz="2850" spc="-145">
                <a:latin typeface="Arial"/>
                <a:cs typeface="Arial"/>
              </a:rPr>
              <a:t>сопутству-  </a:t>
            </a:r>
            <a:r>
              <a:rPr dirty="0" sz="2850" spc="-254">
                <a:latin typeface="Arial"/>
                <a:cs typeface="Arial"/>
              </a:rPr>
              <a:t>ющей </a:t>
            </a:r>
            <a:r>
              <a:rPr dirty="0" sz="2850" spc="-200">
                <a:latin typeface="Arial"/>
                <a:cs typeface="Arial"/>
              </a:rPr>
              <a:t>патологии,</a:t>
            </a:r>
            <a:r>
              <a:rPr dirty="0" sz="2850" spc="-100">
                <a:latin typeface="Arial"/>
                <a:cs typeface="Arial"/>
              </a:rPr>
              <a:t> </a:t>
            </a:r>
            <a:r>
              <a:rPr dirty="0" sz="2850" spc="-245">
                <a:latin typeface="Arial"/>
                <a:cs typeface="Arial"/>
              </a:rPr>
              <a:t>влияющей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100"/>
              </a:lnSpc>
            </a:pPr>
            <a:r>
              <a:rPr dirty="0" sz="2850" spc="-200">
                <a:latin typeface="Arial"/>
                <a:cs typeface="Arial"/>
              </a:rPr>
              <a:t>на </a:t>
            </a:r>
            <a:r>
              <a:rPr dirty="0" sz="2850" spc="-215">
                <a:latin typeface="Arial"/>
                <a:cs typeface="Arial"/>
              </a:rPr>
              <a:t>выбор</a:t>
            </a:r>
            <a:r>
              <a:rPr dirty="0" sz="2850" spc="-170">
                <a:latin typeface="Arial"/>
                <a:cs typeface="Arial"/>
              </a:rPr>
              <a:t> </a:t>
            </a:r>
            <a:r>
              <a:rPr dirty="0" sz="2850" spc="-175">
                <a:latin typeface="Arial"/>
                <a:cs typeface="Arial"/>
              </a:rPr>
              <a:t>антигипертензивной</a:t>
            </a:r>
            <a:endParaRPr sz="2850">
              <a:latin typeface="Arial"/>
              <a:cs typeface="Arial"/>
            </a:endParaRPr>
          </a:p>
          <a:p>
            <a:pPr marL="475615">
              <a:lnSpc>
                <a:spcPts val="3345"/>
              </a:lnSpc>
            </a:pPr>
            <a:r>
              <a:rPr dirty="0" sz="2850" spc="-185">
                <a:latin typeface="Arial"/>
                <a:cs typeface="Arial"/>
              </a:rPr>
              <a:t>терапии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сэт АГ</dc:title>
  <dcterms:created xsi:type="dcterms:W3CDTF">2021-03-29T23:35:46Z</dcterms:created>
  <dcterms:modified xsi:type="dcterms:W3CDTF">2021-03-29T23:35:46Z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2021-03-30T00:00:00Z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2021-03-29T00:00:00Z</vt:filetime>
  </property>
</Properties>
</file>