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9" r:id="rId53"/>
    <p:sldId id="308" r:id="rId54"/>
    <p:sldId id="310" r:id="rId55"/>
    <p:sldId id="311" r:id="rId56"/>
    <p:sldId id="312" r:id="rId57"/>
    <p:sldId id="313" r:id="rId58"/>
    <p:sldId id="314" r:id="rId5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DAC"/>
    <a:srgbClr val="E20000"/>
    <a:srgbClr val="F20000"/>
    <a:srgbClr val="D0D8E8"/>
    <a:srgbClr val="1F497D"/>
    <a:srgbClr val="E9EDF4"/>
    <a:srgbClr val="F4F8FC"/>
    <a:srgbClr val="D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89" autoAdjust="0"/>
    <p:restoredTop sz="94676" autoAdjust="0"/>
  </p:normalViewPr>
  <p:slideViewPr>
    <p:cSldViewPr>
      <p:cViewPr varScale="1">
        <p:scale>
          <a:sx n="79" d="100"/>
          <a:sy n="79" d="100"/>
        </p:scale>
        <p:origin x="96" y="123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3DBA-AAA7-465E-82D6-A7AC9A13FD45}" type="datetimeFigureOut">
              <a:rPr lang="ru-RU" smtClean="0"/>
              <a:t>30.07.2021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8531D-DCB1-4EDB-9A81-12E238DBC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246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3DBA-AAA7-465E-82D6-A7AC9A13FD45}" type="datetimeFigureOut">
              <a:rPr lang="ru-RU" smtClean="0"/>
              <a:t>30.07.2021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8531D-DCB1-4EDB-9A81-12E238DBC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788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3DBA-AAA7-465E-82D6-A7AC9A13FD45}" type="datetimeFigureOut">
              <a:rPr lang="ru-RU" smtClean="0"/>
              <a:t>30.07.2021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8531D-DCB1-4EDB-9A81-12E238DBC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062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3DBA-AAA7-465E-82D6-A7AC9A13FD45}" type="datetimeFigureOut">
              <a:rPr lang="ru-RU" smtClean="0"/>
              <a:t>30.07.2021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8531D-DCB1-4EDB-9A81-12E238DBC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987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3DBA-AAA7-465E-82D6-A7AC9A13FD45}" type="datetimeFigureOut">
              <a:rPr lang="ru-RU" smtClean="0"/>
              <a:t>30.07.2021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8531D-DCB1-4EDB-9A81-12E238DBC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008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3DBA-AAA7-465E-82D6-A7AC9A13FD45}" type="datetimeFigureOut">
              <a:rPr lang="ru-RU" smtClean="0"/>
              <a:t>30.07.2021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8531D-DCB1-4EDB-9A81-12E238DBC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103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3DBA-AAA7-465E-82D6-A7AC9A13FD45}" type="datetimeFigureOut">
              <a:rPr lang="ru-RU" smtClean="0"/>
              <a:t>30.07.2021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8531D-DCB1-4EDB-9A81-12E238DBC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77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3DBA-AAA7-465E-82D6-A7AC9A13FD45}" type="datetimeFigureOut">
              <a:rPr lang="ru-RU" smtClean="0"/>
              <a:t>30.07.2021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8531D-DCB1-4EDB-9A81-12E238DBC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65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3DBA-AAA7-465E-82D6-A7AC9A13FD45}" type="datetimeFigureOut">
              <a:rPr lang="ru-RU" smtClean="0"/>
              <a:t>30.07.2021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8531D-DCB1-4EDB-9A81-12E238DBC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546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3DBA-AAA7-465E-82D6-A7AC9A13FD45}" type="datetimeFigureOut">
              <a:rPr lang="ru-RU" smtClean="0"/>
              <a:t>30.07.2021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8531D-DCB1-4EDB-9A81-12E238DBC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470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3DBA-AAA7-465E-82D6-A7AC9A13FD45}" type="datetimeFigureOut">
              <a:rPr lang="ru-RU" smtClean="0"/>
              <a:t>30.07.2021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8531D-DCB1-4EDB-9A81-12E238DBC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25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63DBA-AAA7-465E-82D6-A7AC9A13FD45}" type="datetimeFigureOut">
              <a:rPr lang="ru-RU" smtClean="0"/>
              <a:t>30.07.2021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8531D-DCB1-4EDB-9A81-12E238DBC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15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8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6.jpe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wmf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07904" y="1419622"/>
            <a:ext cx="4608512" cy="1872208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КЛИНИЧЕСКИЕ  РЕКОМЕНДАЦИИ </a:t>
            </a:r>
            <a:br>
              <a:rPr lang="ru-RU" sz="2400" b="1" dirty="0" smtClean="0">
                <a:solidFill>
                  <a:srgbClr val="005DAC"/>
                </a:solidFill>
                <a:latin typeface="Calibri" panose="020F0502020204030204" pitchFamily="34" charset="0"/>
              </a:rPr>
            </a:br>
            <a:r>
              <a:rPr lang="ru-RU" sz="24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ЖЕЛУДОЧКОВЫЕ НАРУШЕНИЯ РИТМА ЖЕЛУДОЧКОВЫЕ ТАХИКАРДИИ </a:t>
            </a:r>
            <a:r>
              <a:rPr lang="ru-RU" sz="24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/>
            </a:r>
            <a:br>
              <a:rPr lang="ru-RU" sz="2400" b="1" dirty="0" smtClean="0">
                <a:solidFill>
                  <a:srgbClr val="005DAC"/>
                </a:solidFill>
                <a:latin typeface="Calibri" panose="020F0502020204030204" pitchFamily="34" charset="0"/>
              </a:rPr>
            </a:br>
            <a:r>
              <a:rPr lang="ru-RU" sz="24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И </a:t>
            </a:r>
            <a:r>
              <a:rPr lang="ru-RU" sz="24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ВНЕЗАПНАЯ СМЕРТЬ</a:t>
            </a:r>
            <a:endParaRPr lang="ru-RU" sz="24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07904" y="3867894"/>
            <a:ext cx="49685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/>
              <a:t>В.К. Лебедева</a:t>
            </a:r>
          </a:p>
          <a:p>
            <a:r>
              <a:rPr lang="ru-RU" sz="1600" dirty="0"/>
              <a:t>д</a:t>
            </a:r>
            <a:r>
              <a:rPr lang="ru-RU" sz="1600" dirty="0" smtClean="0"/>
              <a:t>.м.н., </a:t>
            </a:r>
            <a:r>
              <a:rPr lang="ru-RU" sz="1600" dirty="0" err="1" smtClean="0"/>
              <a:t>в.н.с</a:t>
            </a:r>
            <a:r>
              <a:rPr lang="ru-RU" sz="1600" dirty="0" smtClean="0"/>
              <a:t>. НИЛ интервенционной аритмологии НИО аритмологии ФГБУ НМИЦ им. В.А. Алмазова </a:t>
            </a:r>
            <a:endParaRPr lang="ru-RU" sz="1600" dirty="0"/>
          </a:p>
        </p:txBody>
      </p:sp>
      <p:pic>
        <p:nvPicPr>
          <p:cNvPr id="1026" name="Picture 2" descr="C:\CLIENTS\Kardiologi\RKO-rus-v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91630"/>
            <a:ext cx="1944216" cy="1644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3491880" y="1563638"/>
            <a:ext cx="0" cy="1572016"/>
          </a:xfrm>
          <a:prstGeom prst="line">
            <a:avLst/>
          </a:prstGeom>
          <a:ln w="28575">
            <a:solidFill>
              <a:srgbClr val="E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950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34218"/>
            <a:ext cx="2091595" cy="57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CLIENTS\Kardiologi\2021_March\RKO-rus-goriz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23478"/>
            <a:ext cx="1474788" cy="658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717914" y="170172"/>
            <a:ext cx="1928178" cy="565424"/>
            <a:chOff x="1289612" y="683829"/>
            <a:chExt cx="2380391" cy="698032"/>
          </a:xfrm>
        </p:grpSpPr>
        <p:pic>
          <p:nvPicPr>
            <p:cNvPr id="7" name="Picture 4" descr="Всероссийское научное общество аритмологов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1840" y="816437"/>
              <a:ext cx="538163" cy="471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 descr="http://pedklin.ru/images/uploads/pages/kardio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7744" y="683829"/>
              <a:ext cx="690100" cy="6980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Логотип РОХМиНЭ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9612" y="816437"/>
              <a:ext cx="804387" cy="4328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Прямоугольник 5"/>
          <p:cNvSpPr/>
          <p:nvPr/>
        </p:nvSpPr>
        <p:spPr>
          <a:xfrm>
            <a:off x="0" y="824508"/>
            <a:ext cx="9144000" cy="4318992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66057" y="915566"/>
            <a:ext cx="46567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КЛИНИЧЕСКИЕ  РЕКОМЕНДАЦИИ </a:t>
            </a:r>
            <a:endParaRPr lang="ru-RU" sz="24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27677" y="1296690"/>
            <a:ext cx="74886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Желудочковые нарушения ритма. Желудочковые тахикардия и внезапная смерть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27677" y="1720354"/>
            <a:ext cx="388833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Кодировка по Международной статистической классификации болезней и проблем, связанных со здоровьем: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860032" y="1720354"/>
            <a:ext cx="31683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I</a:t>
            </a:r>
            <a:r>
              <a:rPr lang="ru-RU" sz="1400" dirty="0" smtClean="0">
                <a:solidFill>
                  <a:schemeClr val="bg1"/>
                </a:solidFill>
              </a:rPr>
              <a:t>46, </a:t>
            </a:r>
            <a:r>
              <a:rPr lang="en-US" sz="1400" dirty="0" smtClean="0">
                <a:solidFill>
                  <a:schemeClr val="bg1"/>
                </a:solidFill>
              </a:rPr>
              <a:t>I</a:t>
            </a:r>
            <a:r>
              <a:rPr lang="ru-RU" sz="1400" dirty="0" smtClean="0">
                <a:solidFill>
                  <a:schemeClr val="bg1"/>
                </a:solidFill>
              </a:rPr>
              <a:t>46.0, </a:t>
            </a:r>
            <a:r>
              <a:rPr lang="en-US" sz="1400" dirty="0" smtClean="0">
                <a:solidFill>
                  <a:schemeClr val="bg1"/>
                </a:solidFill>
              </a:rPr>
              <a:t>I</a:t>
            </a:r>
            <a:r>
              <a:rPr lang="ru-RU" sz="1400" dirty="0" smtClean="0">
                <a:solidFill>
                  <a:schemeClr val="bg1"/>
                </a:solidFill>
              </a:rPr>
              <a:t>46.1, </a:t>
            </a:r>
            <a:r>
              <a:rPr lang="en-US" sz="1400" dirty="0" smtClean="0">
                <a:solidFill>
                  <a:schemeClr val="bg1"/>
                </a:solidFill>
              </a:rPr>
              <a:t>I</a:t>
            </a:r>
            <a:r>
              <a:rPr lang="ru-RU" sz="1400" dirty="0" smtClean="0">
                <a:solidFill>
                  <a:schemeClr val="bg1"/>
                </a:solidFill>
              </a:rPr>
              <a:t>46.</a:t>
            </a:r>
            <a:r>
              <a:rPr lang="en-US" sz="1400" dirty="0" smtClean="0">
                <a:solidFill>
                  <a:schemeClr val="bg1"/>
                </a:solidFill>
              </a:rPr>
              <a:t>9</a:t>
            </a:r>
            <a:r>
              <a:rPr lang="ru-RU" sz="1400" dirty="0" smtClean="0">
                <a:solidFill>
                  <a:schemeClr val="bg1"/>
                </a:solidFill>
              </a:rPr>
              <a:t>, </a:t>
            </a:r>
            <a:r>
              <a:rPr lang="en-US" sz="1400" dirty="0" smtClean="0">
                <a:solidFill>
                  <a:schemeClr val="bg1"/>
                </a:solidFill>
              </a:rPr>
              <a:t>I</a:t>
            </a:r>
            <a:r>
              <a:rPr lang="ru-RU" sz="1400" dirty="0" smtClean="0">
                <a:solidFill>
                  <a:schemeClr val="bg1"/>
                </a:solidFill>
              </a:rPr>
              <a:t>47.0, </a:t>
            </a:r>
            <a:r>
              <a:rPr lang="en-US" sz="1400" dirty="0" smtClean="0">
                <a:solidFill>
                  <a:schemeClr val="bg1"/>
                </a:solidFill>
              </a:rPr>
              <a:t>I</a:t>
            </a:r>
            <a:r>
              <a:rPr lang="ru-RU" sz="1400" dirty="0" smtClean="0">
                <a:solidFill>
                  <a:schemeClr val="bg1"/>
                </a:solidFill>
              </a:rPr>
              <a:t>147.2,</a:t>
            </a:r>
            <a:endParaRPr lang="en-US" sz="1400" dirty="0" smtClean="0">
              <a:solidFill>
                <a:schemeClr val="bg1"/>
              </a:solidFill>
            </a:endParaRPr>
          </a:p>
          <a:p>
            <a:r>
              <a:rPr lang="en-US" sz="1400" dirty="0" smtClean="0">
                <a:solidFill>
                  <a:schemeClr val="bg1"/>
                </a:solidFill>
              </a:rPr>
              <a:t>I47.9</a:t>
            </a:r>
            <a:r>
              <a:rPr lang="ru-RU" sz="1400" dirty="0" smtClean="0">
                <a:solidFill>
                  <a:schemeClr val="bg1"/>
                </a:solidFill>
              </a:rPr>
              <a:t>, </a:t>
            </a:r>
            <a:r>
              <a:rPr lang="en-US" sz="1400" dirty="0" smtClean="0">
                <a:solidFill>
                  <a:schemeClr val="bg1"/>
                </a:solidFill>
              </a:rPr>
              <a:t>I</a:t>
            </a:r>
            <a:r>
              <a:rPr lang="ru-RU" sz="1400" dirty="0" smtClean="0">
                <a:solidFill>
                  <a:schemeClr val="bg1"/>
                </a:solidFill>
              </a:rPr>
              <a:t>49,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smtClean="0">
                <a:solidFill>
                  <a:schemeClr val="bg1"/>
                </a:solidFill>
              </a:rPr>
              <a:t>I</a:t>
            </a:r>
            <a:r>
              <a:rPr lang="ru-RU" sz="1400" dirty="0" smtClean="0">
                <a:solidFill>
                  <a:schemeClr val="bg1"/>
                </a:solidFill>
              </a:rPr>
              <a:t>49.0,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smtClean="0">
                <a:solidFill>
                  <a:schemeClr val="bg1"/>
                </a:solidFill>
              </a:rPr>
              <a:t>I</a:t>
            </a:r>
            <a:r>
              <a:rPr lang="ru-RU" sz="1400" dirty="0" smtClean="0">
                <a:solidFill>
                  <a:schemeClr val="bg1"/>
                </a:solidFill>
              </a:rPr>
              <a:t>49.3,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smtClean="0">
                <a:solidFill>
                  <a:schemeClr val="bg1"/>
                </a:solidFill>
              </a:rPr>
              <a:t>I</a:t>
            </a:r>
            <a:r>
              <a:rPr lang="ru-RU" sz="1400" dirty="0" smtClean="0">
                <a:solidFill>
                  <a:schemeClr val="bg1"/>
                </a:solidFill>
              </a:rPr>
              <a:t>49.4,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smtClean="0">
                <a:solidFill>
                  <a:schemeClr val="bg1"/>
                </a:solidFill>
              </a:rPr>
              <a:t>I</a:t>
            </a:r>
            <a:r>
              <a:rPr lang="ru-RU" sz="1400" dirty="0" smtClean="0">
                <a:solidFill>
                  <a:schemeClr val="bg1"/>
                </a:solidFill>
              </a:rPr>
              <a:t>49.8,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smtClean="0">
                <a:solidFill>
                  <a:schemeClr val="bg1"/>
                </a:solidFill>
              </a:rPr>
              <a:t>I</a:t>
            </a:r>
            <a:r>
              <a:rPr lang="ru-RU" sz="1400" dirty="0" smtClean="0">
                <a:solidFill>
                  <a:schemeClr val="bg1"/>
                </a:solidFill>
              </a:rPr>
              <a:t>49.9.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27677" y="2478534"/>
            <a:ext cx="38883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Возрастная группа: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860032" y="2478534"/>
            <a:ext cx="31683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Дети/взрослые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27677" y="2791966"/>
            <a:ext cx="38883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Год утверждения: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860032" y="2791966"/>
            <a:ext cx="31683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2020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27677" y="3218229"/>
            <a:ext cx="79207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</a:rPr>
              <a:t>Разработчики клинической рекомендации: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</a:rPr>
              <a:t>Российское кардиологическое общество (РКО)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</a:rPr>
              <a:t>Всероссийское научное общество специалистов по клинической электрофизиологии, </a:t>
            </a:r>
            <a:r>
              <a:rPr lang="ru-RU" sz="1200" dirty="0" err="1" smtClean="0">
                <a:solidFill>
                  <a:schemeClr val="bg1"/>
                </a:solidFill>
              </a:rPr>
              <a:t>аритмологии</a:t>
            </a:r>
            <a:r>
              <a:rPr lang="ru-RU" sz="1200" dirty="0" smtClean="0">
                <a:solidFill>
                  <a:schemeClr val="bg1"/>
                </a:solidFill>
              </a:rPr>
              <a:t> и </a:t>
            </a:r>
            <a:r>
              <a:rPr lang="ru-RU" sz="1200" dirty="0" err="1" smtClean="0">
                <a:solidFill>
                  <a:schemeClr val="bg1"/>
                </a:solidFill>
              </a:rPr>
              <a:t>кардиостимуляции</a:t>
            </a:r>
            <a:r>
              <a:rPr lang="ru-RU" sz="1200" dirty="0" smtClean="0">
                <a:solidFill>
                  <a:schemeClr val="bg1"/>
                </a:solidFill>
              </a:rPr>
              <a:t> (ВНОА)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</a:rPr>
              <a:t>Всероссийская общественная организация «Ассоциация детских кардиологов России»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</a:rPr>
              <a:t>Общество </a:t>
            </a:r>
            <a:r>
              <a:rPr lang="ru-RU" sz="1200" dirty="0" err="1" smtClean="0">
                <a:solidFill>
                  <a:schemeClr val="bg1"/>
                </a:solidFill>
              </a:rPr>
              <a:t>холтеровского</a:t>
            </a:r>
            <a:r>
              <a:rPr lang="ru-RU" sz="1200" dirty="0" smtClean="0">
                <a:solidFill>
                  <a:schemeClr val="bg1"/>
                </a:solidFill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</a:rPr>
              <a:t>мониторирования</a:t>
            </a:r>
            <a:r>
              <a:rPr lang="ru-RU" sz="1200" dirty="0" smtClean="0">
                <a:solidFill>
                  <a:schemeClr val="bg1"/>
                </a:solidFill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</a:rPr>
              <a:t>неинвазивной</a:t>
            </a:r>
            <a:r>
              <a:rPr lang="ru-RU" sz="1200" dirty="0" smtClean="0">
                <a:solidFill>
                  <a:schemeClr val="bg1"/>
                </a:solidFill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</a:rPr>
              <a:t>электрокардиологии</a:t>
            </a:r>
            <a:r>
              <a:rPr lang="ru-RU" sz="1200" dirty="0" smtClean="0">
                <a:solidFill>
                  <a:schemeClr val="bg1"/>
                </a:solidFill>
              </a:rPr>
              <a:t> 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27677" y="4469358"/>
            <a:ext cx="79207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</a:rPr>
              <a:t>«Одобрено на заседании Научно-практического совета Министерства здравоохранения Российской Федерации (заседание от 16.10.2020г. Протокол №38/2-3-4)»</a:t>
            </a:r>
            <a:endParaRPr lang="ru-RU" sz="1200" dirty="0">
              <a:solidFill>
                <a:schemeClr val="bg1"/>
              </a:solidFill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0" y="824508"/>
            <a:ext cx="9144000" cy="0"/>
          </a:xfrm>
          <a:prstGeom prst="line">
            <a:avLst/>
          </a:prstGeom>
          <a:ln w="38100">
            <a:solidFill>
              <a:srgbClr val="005D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361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467544" y="3147814"/>
            <a:ext cx="8208912" cy="1710380"/>
            <a:chOff x="796962" y="3219822"/>
            <a:chExt cx="7344816" cy="1530340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6962" y="3219822"/>
              <a:ext cx="1728192" cy="149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3094" y="3219822"/>
              <a:ext cx="2773400" cy="1472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5642" y="3219822"/>
              <a:ext cx="1178760" cy="15303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0232" y="3219822"/>
              <a:ext cx="1481546" cy="1454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07504" y="555526"/>
            <a:ext cx="2376264" cy="2160240"/>
          </a:xfrm>
        </p:spPr>
        <p:txBody>
          <a:bodyPr>
            <a:noAutofit/>
          </a:bodyPr>
          <a:lstStyle/>
          <a:p>
            <a:pPr algn="r"/>
            <a:r>
              <a:rPr lang="ru-RU" sz="24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Методология</a:t>
            </a:r>
            <a:br>
              <a:rPr lang="ru-RU" sz="2400" b="1" dirty="0" smtClean="0">
                <a:solidFill>
                  <a:srgbClr val="005DAC"/>
                </a:solidFill>
                <a:latin typeface="Calibri" panose="020F0502020204030204" pitchFamily="34" charset="0"/>
              </a:rPr>
            </a:br>
            <a:r>
              <a:rPr lang="ru-RU" sz="24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разработки</a:t>
            </a:r>
            <a:br>
              <a:rPr lang="ru-RU" sz="2400" b="1" dirty="0" smtClean="0">
                <a:solidFill>
                  <a:srgbClr val="005DAC"/>
                </a:solidFill>
                <a:latin typeface="Calibri" panose="020F0502020204030204" pitchFamily="34" charset="0"/>
              </a:rPr>
            </a:br>
            <a:r>
              <a:rPr lang="ru-RU" sz="24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клинических</a:t>
            </a:r>
            <a:br>
              <a:rPr lang="ru-RU" sz="2400" b="1" dirty="0" smtClean="0">
                <a:solidFill>
                  <a:srgbClr val="005DAC"/>
                </a:solidFill>
                <a:latin typeface="Calibri" panose="020F0502020204030204" pitchFamily="34" charset="0"/>
              </a:rPr>
            </a:br>
            <a:r>
              <a:rPr lang="ru-RU" sz="24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рекомендаций</a:t>
            </a:r>
            <a:endParaRPr lang="ru-RU" sz="24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2915816" y="387127"/>
            <a:ext cx="5760640" cy="252027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350" dirty="0" smtClean="0"/>
              <a:t>Представленные Рекомендации разработаны на основе КР по проведению электрофизиологических исследований, катетерной аблации и применению имплантируемых антиаритмических устройств ВНОА 2017 года, рекомендаций общества специалистов по неотложной кардиологии «Желудочковые аритмии у взрослых» 2015 года, Рекомендаций Европейского общества кардиологов по лечению больных с ЖНР и профилактике внезапной смерти 2015 года, Всероссийских клинических рекомендаций по контролю над риском внезапной остановки сердца и ВСС, профилактике и оказанию первой помощи 2018 года, созданных на основе анализа имеющегося более чем 20-летнего опыта различных по целям, протоколам и объемам крупных исследований, проведенных по различным аспектам диагностики и лечения желудочковых тахиаритмий.</a:t>
            </a:r>
            <a:endParaRPr lang="ru-RU" sz="1350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699792" y="483518"/>
            <a:ext cx="0" cy="2376264"/>
          </a:xfrm>
          <a:prstGeom prst="line">
            <a:avLst/>
          </a:prstGeom>
          <a:ln w="28575">
            <a:solidFill>
              <a:srgbClr val="E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32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699542"/>
            <a:ext cx="458217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65190" y="745261"/>
            <a:ext cx="4006810" cy="56693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Связанные документы</a:t>
            </a:r>
            <a:endParaRPr lang="ru-RU" sz="28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827584" y="1419622"/>
            <a:ext cx="7992888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 smtClean="0"/>
              <a:t>Приказ </a:t>
            </a:r>
            <a:r>
              <a:rPr lang="ru-RU" sz="1400" dirty="0"/>
              <a:t>Министерства здравоохранения Российской Федерации от 15 ноября 2012 г. </a:t>
            </a:r>
            <a:r>
              <a:rPr lang="ru-RU" sz="1400" dirty="0" smtClean="0"/>
              <a:t>№ 918н </a:t>
            </a:r>
            <a:r>
              <a:rPr lang="ru-RU" sz="1400" dirty="0"/>
              <a:t>«Об утверждении Порядка оказания медицинской помощи больным с </a:t>
            </a:r>
            <a:r>
              <a:rPr lang="ru-RU" sz="1400" dirty="0" smtClean="0"/>
              <a:t>сердечно-сосудистыми заболеваниями».</a:t>
            </a:r>
            <a:endParaRPr lang="en-US" sz="1400" dirty="0" smtClean="0"/>
          </a:p>
          <a:p>
            <a:pPr marL="0" indent="0">
              <a:buNone/>
            </a:pPr>
            <a:endParaRPr lang="ru-RU" sz="800" dirty="0" smtClean="0"/>
          </a:p>
          <a:p>
            <a:pPr marL="0" indent="0">
              <a:buNone/>
            </a:pPr>
            <a:r>
              <a:rPr lang="ru-RU" sz="1400" dirty="0" smtClean="0"/>
              <a:t>Приказ </a:t>
            </a:r>
            <a:r>
              <a:rPr lang="ru-RU" sz="1400" dirty="0"/>
              <a:t>Министерства здравоохранения Российской Федерации от 9 ноября 2012 г. </a:t>
            </a:r>
            <a:r>
              <a:rPr lang="ru-RU" sz="1400" dirty="0" smtClean="0"/>
              <a:t>№710н </a:t>
            </a:r>
            <a:r>
              <a:rPr lang="ru-RU" sz="1400" dirty="0"/>
              <a:t>"Об утверждении стандарта специализированной медицинской помощи </a:t>
            </a:r>
            <a:r>
              <a:rPr lang="ru-RU" sz="1400" dirty="0" smtClean="0"/>
              <a:t>при желудочковой тахикардии“</a:t>
            </a:r>
            <a:endParaRPr lang="en-US" sz="1400" dirty="0" smtClean="0"/>
          </a:p>
          <a:p>
            <a:pPr marL="0" indent="0">
              <a:buNone/>
            </a:pPr>
            <a:endParaRPr lang="ru-RU" sz="800" dirty="0"/>
          </a:p>
          <a:p>
            <a:pPr marL="0" indent="0">
              <a:buNone/>
            </a:pPr>
            <a:r>
              <a:rPr lang="ru-RU" sz="1400" dirty="0" smtClean="0"/>
              <a:t>Приказ </a:t>
            </a:r>
            <a:r>
              <a:rPr lang="ru-RU" sz="1400" dirty="0"/>
              <a:t>Министерства здравоохранения Российской Федерации от 15 июля 2016 г. №</a:t>
            </a:r>
            <a:r>
              <a:rPr lang="ru-RU" sz="1400" dirty="0" smtClean="0"/>
              <a:t>520н «Об </a:t>
            </a:r>
            <a:r>
              <a:rPr lang="ru-RU" sz="1400" dirty="0"/>
              <a:t>утверждении критериев оценки качества медицинской помощи</a:t>
            </a:r>
            <a:r>
              <a:rPr lang="ru-RU" sz="1400" dirty="0" smtClean="0"/>
              <a:t>».</a:t>
            </a:r>
            <a:endParaRPr lang="en-US" sz="1400" dirty="0" smtClean="0"/>
          </a:p>
          <a:p>
            <a:pPr marL="0" indent="0">
              <a:buNone/>
            </a:pPr>
            <a:endParaRPr lang="ru-RU" sz="800" dirty="0"/>
          </a:p>
          <a:p>
            <a:pPr marL="0" indent="0">
              <a:buNone/>
            </a:pPr>
            <a:r>
              <a:rPr lang="ru-RU" sz="1400" dirty="0" smtClean="0"/>
              <a:t>Приказ </a:t>
            </a:r>
            <a:r>
              <a:rPr lang="ru-RU" sz="1400" dirty="0"/>
              <a:t>Министерства здравоохранения Российской Федерации от 28.02.2019 № </a:t>
            </a:r>
            <a:r>
              <a:rPr lang="ru-RU" sz="1400" dirty="0" smtClean="0"/>
              <a:t>103н «Об </a:t>
            </a:r>
            <a:r>
              <a:rPr lang="ru-RU" sz="1400" dirty="0"/>
              <a:t>утверждении порядка и сроков разработки клинических рекомендаций, их </a:t>
            </a:r>
            <a:r>
              <a:rPr lang="ru-RU" sz="1400" dirty="0" smtClean="0"/>
              <a:t>пересмотра, типовой </a:t>
            </a:r>
            <a:r>
              <a:rPr lang="ru-RU" sz="1400" dirty="0"/>
              <a:t>формы клинических рекомендаций и требований к их структуре, составу </a:t>
            </a:r>
            <a:r>
              <a:rPr lang="ru-RU" sz="1400" dirty="0" smtClean="0"/>
              <a:t>и научной </a:t>
            </a:r>
            <a:r>
              <a:rPr lang="ru-RU" sz="1400" dirty="0"/>
              <a:t>обоснованности включаемой в клинические рекомендации информации</a:t>
            </a:r>
            <a:r>
              <a:rPr lang="ru-RU" sz="1400" dirty="0" smtClean="0"/>
              <a:t>» (</a:t>
            </a:r>
            <a:r>
              <a:rPr lang="ru-RU" sz="1400" dirty="0"/>
              <a:t>зарегистрирован 08.05.2019 № 54588).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70" y="1483227"/>
            <a:ext cx="181384" cy="1813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70" y="2313595"/>
            <a:ext cx="181384" cy="18138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70" y="2927027"/>
            <a:ext cx="181384" cy="18138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70" y="3542494"/>
            <a:ext cx="181384" cy="18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87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33626"/>
            <a:ext cx="6516216" cy="3778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23528" y="96181"/>
            <a:ext cx="6336704" cy="615553"/>
          </a:xfrm>
        </p:spPr>
        <p:txBody>
          <a:bodyPr wrap="square" lIns="72000" tIns="0" rIns="72000" bIns="0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lang="ru-RU" sz="2000" b="1" dirty="0" smtClean="0">
                <a:solidFill>
                  <a:srgbClr val="005DAC"/>
                </a:solidFill>
                <a:latin typeface="Calibri" panose="020F0502020204030204" pitchFamily="34" charset="0"/>
                <a:ea typeface="BatangChe" panose="02030609000101010101" pitchFamily="49" charset="-127"/>
                <a:cs typeface="Times New Roman" panose="02020603050405020304" pitchFamily="18" charset="0"/>
              </a:rPr>
              <a:t>ПРИЛОЖЕНИЕ 1.</a:t>
            </a:r>
            <a:r>
              <a:rPr lang="en-US" sz="2000" b="1" dirty="0" smtClean="0">
                <a:solidFill>
                  <a:srgbClr val="005DAC"/>
                </a:solidFill>
                <a:latin typeface="Calibri" panose="020F0502020204030204" pitchFamily="34" charset="0"/>
                <a:ea typeface="BatangChe" panose="02030609000101010101" pitchFamily="49" charset="-127"/>
                <a:cs typeface="Times New Roman" panose="02020603050405020304" pitchFamily="18" charset="0"/>
              </a:rPr>
              <a:t/>
            </a:r>
            <a:br>
              <a:rPr lang="en-US" sz="2000" b="1" dirty="0" smtClean="0">
                <a:solidFill>
                  <a:srgbClr val="005DAC"/>
                </a:solidFill>
                <a:latin typeface="Calibri" panose="020F0502020204030204" pitchFamily="34" charset="0"/>
                <a:ea typeface="BatangChe" panose="02030609000101010101" pitchFamily="49" charset="-127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5DAC"/>
                </a:solidFill>
                <a:latin typeface="Calibri" panose="020F0502020204030204" pitchFamily="34" charset="0"/>
                <a:ea typeface="BatangChe" panose="02030609000101010101" pitchFamily="49" charset="-127"/>
                <a:cs typeface="Times New Roman" panose="02020603050405020304" pitchFamily="18" charset="0"/>
              </a:rPr>
              <a:t>ТИПОВАЯ СТРУКТУРА КЛИНИЧЕСКИХ РЕКОМЕНДАЦИЙ</a:t>
            </a:r>
            <a:endParaRPr lang="ru-RU" sz="2000" b="1" dirty="0">
              <a:solidFill>
                <a:srgbClr val="005DAC"/>
              </a:solidFill>
              <a:latin typeface="Calibri" panose="020F0502020204030204" pitchFamily="34" charset="0"/>
              <a:ea typeface="BatangChe" panose="02030609000101010101" pitchFamily="49" charset="-127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377788" y="886991"/>
            <a:ext cx="3888432" cy="38884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200" b="1" dirty="0">
                <a:cs typeface="Times New Roman" panose="02020603050405020304" pitchFamily="18" charset="0"/>
              </a:rPr>
              <a:t>Титульный лист </a:t>
            </a:r>
            <a:r>
              <a:rPr lang="ru-RU" sz="1200" dirty="0">
                <a:cs typeface="Times New Roman" panose="02020603050405020304" pitchFamily="18" charset="0"/>
              </a:rPr>
              <a:t>– обязательный раздел;</a:t>
            </a:r>
          </a:p>
          <a:p>
            <a:pPr marL="0" indent="0">
              <a:buNone/>
            </a:pPr>
            <a:r>
              <a:rPr lang="ru-RU" sz="1200" b="1" dirty="0">
                <a:cs typeface="Times New Roman" panose="02020603050405020304" pitchFamily="18" charset="0"/>
              </a:rPr>
              <a:t>Оглавление</a:t>
            </a:r>
            <a:r>
              <a:rPr lang="ru-RU" sz="1200" dirty="0">
                <a:cs typeface="Times New Roman" panose="02020603050405020304" pitchFamily="18" charset="0"/>
              </a:rPr>
              <a:t> (</a:t>
            </a:r>
            <a:r>
              <a:rPr lang="ru-RU" sz="1200" dirty="0" err="1">
                <a:cs typeface="Times New Roman" panose="02020603050405020304" pitchFamily="18" charset="0"/>
              </a:rPr>
              <a:t>автособираемое</a:t>
            </a:r>
            <a:r>
              <a:rPr lang="ru-RU" sz="1200" dirty="0">
                <a:cs typeface="Times New Roman" panose="02020603050405020304" pitchFamily="18" charset="0"/>
              </a:rPr>
              <a:t>) – обязательный раздел;</a:t>
            </a:r>
          </a:p>
          <a:p>
            <a:pPr marL="0" indent="0">
              <a:buNone/>
            </a:pPr>
            <a:r>
              <a:rPr lang="ru-RU" sz="1200" b="1" dirty="0">
                <a:cs typeface="Times New Roman" panose="02020603050405020304" pitchFamily="18" charset="0"/>
              </a:rPr>
              <a:t>Ключевые слова </a:t>
            </a:r>
            <a:r>
              <a:rPr lang="ru-RU" sz="1200" dirty="0">
                <a:cs typeface="Times New Roman" panose="02020603050405020304" pitchFamily="18" charset="0"/>
              </a:rPr>
              <a:t>– обязательный раздел;</a:t>
            </a:r>
          </a:p>
          <a:p>
            <a:pPr marL="0" indent="0">
              <a:buNone/>
            </a:pPr>
            <a:r>
              <a:rPr lang="ru-RU" sz="1200" b="1" dirty="0">
                <a:cs typeface="Times New Roman" panose="02020603050405020304" pitchFamily="18" charset="0"/>
              </a:rPr>
              <a:t>Список сокращений </a:t>
            </a:r>
            <a:r>
              <a:rPr lang="ru-RU" sz="1200" dirty="0">
                <a:cs typeface="Times New Roman" panose="02020603050405020304" pitchFamily="18" charset="0"/>
              </a:rPr>
              <a:t>– обязательный раздел;</a:t>
            </a:r>
          </a:p>
          <a:p>
            <a:pPr marL="0" indent="0">
              <a:buNone/>
            </a:pPr>
            <a:r>
              <a:rPr lang="ru-RU" sz="1200" b="1" dirty="0">
                <a:cs typeface="Times New Roman" panose="02020603050405020304" pitchFamily="18" charset="0"/>
              </a:rPr>
              <a:t>Термины и определения </a:t>
            </a:r>
            <a:r>
              <a:rPr lang="ru-RU" sz="1200" dirty="0">
                <a:cs typeface="Times New Roman" panose="02020603050405020304" pitchFamily="18" charset="0"/>
              </a:rPr>
              <a:t>– обязательный раздел</a:t>
            </a:r>
            <a:r>
              <a:rPr lang="ru-RU" sz="1200" dirty="0" smtClean="0"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endParaRPr lang="ru-RU" sz="12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200" dirty="0">
                <a:cs typeface="Times New Roman" panose="02020603050405020304" pitchFamily="18" charset="0"/>
              </a:rPr>
              <a:t>1. </a:t>
            </a:r>
            <a:r>
              <a:rPr lang="ru-RU" sz="1200" b="1" dirty="0">
                <a:cs typeface="Times New Roman" panose="02020603050405020304" pitchFamily="18" charset="0"/>
              </a:rPr>
              <a:t>Краткая информация </a:t>
            </a:r>
            <a:r>
              <a:rPr lang="ru-RU" sz="1200" dirty="0">
                <a:cs typeface="Times New Roman" panose="02020603050405020304" pitchFamily="18" charset="0"/>
              </a:rPr>
              <a:t>– обязательный раздел;</a:t>
            </a:r>
          </a:p>
          <a:p>
            <a:pPr marL="457200" lvl="1" indent="0">
              <a:buNone/>
            </a:pPr>
            <a:r>
              <a:rPr lang="ru-RU" sz="1200" dirty="0">
                <a:cs typeface="Times New Roman" panose="02020603050405020304" pitchFamily="18" charset="0"/>
              </a:rPr>
              <a:t>1.1 Определение;</a:t>
            </a:r>
          </a:p>
          <a:p>
            <a:pPr marL="457200" lvl="1" indent="0">
              <a:buNone/>
            </a:pPr>
            <a:r>
              <a:rPr lang="ru-RU" sz="1200" dirty="0">
                <a:cs typeface="Times New Roman" panose="02020603050405020304" pitchFamily="18" charset="0"/>
              </a:rPr>
              <a:t>1.2 Этиология и патогенез;</a:t>
            </a:r>
          </a:p>
          <a:p>
            <a:pPr marL="457200" lvl="1" indent="0">
              <a:buNone/>
            </a:pPr>
            <a:r>
              <a:rPr lang="ru-RU" sz="1200" dirty="0">
                <a:cs typeface="Times New Roman" panose="02020603050405020304" pitchFamily="18" charset="0"/>
              </a:rPr>
              <a:t>1.3 Эпидемиология;</a:t>
            </a:r>
          </a:p>
          <a:p>
            <a:pPr marL="457200" lvl="1" indent="0">
              <a:buNone/>
            </a:pPr>
            <a:r>
              <a:rPr lang="ru-RU" sz="1200" dirty="0">
                <a:cs typeface="Times New Roman" panose="02020603050405020304" pitchFamily="18" charset="0"/>
              </a:rPr>
              <a:t>1.4 Кодирование по МКБ 10;</a:t>
            </a:r>
          </a:p>
          <a:p>
            <a:pPr marL="457200" lvl="1" indent="0">
              <a:buNone/>
            </a:pPr>
            <a:r>
              <a:rPr lang="ru-RU" sz="1200" dirty="0">
                <a:cs typeface="Times New Roman" panose="02020603050405020304" pitchFamily="18" charset="0"/>
              </a:rPr>
              <a:t>1.5 Классификация;</a:t>
            </a:r>
          </a:p>
          <a:p>
            <a:pPr marL="457200" lvl="1" indent="0">
              <a:buNone/>
            </a:pPr>
            <a:r>
              <a:rPr lang="ru-RU" sz="1200" dirty="0">
                <a:cs typeface="Times New Roman" panose="02020603050405020304" pitchFamily="18" charset="0"/>
              </a:rPr>
              <a:t>1.6 Клиническая картина.</a:t>
            </a:r>
          </a:p>
          <a:p>
            <a:pPr marL="0" indent="0">
              <a:buNone/>
            </a:pPr>
            <a:r>
              <a:rPr lang="ru-RU" sz="1200" dirty="0">
                <a:cs typeface="Times New Roman" panose="02020603050405020304" pitchFamily="18" charset="0"/>
              </a:rPr>
              <a:t>2.</a:t>
            </a:r>
            <a:r>
              <a:rPr lang="ru-RU" sz="1200" b="1" dirty="0">
                <a:cs typeface="Times New Roman" panose="02020603050405020304" pitchFamily="18" charset="0"/>
              </a:rPr>
              <a:t>Диагностика</a:t>
            </a:r>
            <a:r>
              <a:rPr lang="ru-RU" sz="1200" dirty="0">
                <a:cs typeface="Times New Roman" panose="02020603050405020304" pitchFamily="18" charset="0"/>
              </a:rPr>
              <a:t> – обязательный раздел; Критерии установления диагноза</a:t>
            </a:r>
          </a:p>
          <a:p>
            <a:pPr marL="457200" lvl="1" indent="0">
              <a:buNone/>
            </a:pPr>
            <a:r>
              <a:rPr lang="ru-RU" sz="1200" dirty="0">
                <a:cs typeface="Times New Roman" panose="02020603050405020304" pitchFamily="18" charset="0"/>
              </a:rPr>
              <a:t>2.1 Жалобы и анамнез;</a:t>
            </a:r>
          </a:p>
          <a:p>
            <a:pPr marL="457200" lvl="1" indent="0">
              <a:buNone/>
            </a:pPr>
            <a:r>
              <a:rPr lang="ru-RU" sz="1200" dirty="0">
                <a:cs typeface="Times New Roman" panose="02020603050405020304" pitchFamily="18" charset="0"/>
              </a:rPr>
              <a:t>2.2 </a:t>
            </a:r>
            <a:r>
              <a:rPr lang="ru-RU" sz="1200" dirty="0" err="1">
                <a:cs typeface="Times New Roman" panose="02020603050405020304" pitchFamily="18" charset="0"/>
              </a:rPr>
              <a:t>Физикальное</a:t>
            </a:r>
            <a:r>
              <a:rPr lang="ru-RU" sz="1200" dirty="0">
                <a:cs typeface="Times New Roman" panose="02020603050405020304" pitchFamily="18" charset="0"/>
              </a:rPr>
              <a:t> обследование;</a:t>
            </a:r>
          </a:p>
          <a:p>
            <a:endParaRPr lang="ru-RU" sz="1200" dirty="0"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53322" y="887933"/>
            <a:ext cx="417646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sz="1200" dirty="0">
                <a:cs typeface="Times New Roman" panose="02020603050405020304" pitchFamily="18" charset="0"/>
              </a:rPr>
              <a:t>2.3 Лабораторная диагностика;</a:t>
            </a:r>
          </a:p>
          <a:p>
            <a:pPr lvl="1"/>
            <a:r>
              <a:rPr lang="ru-RU" sz="1200" dirty="0">
                <a:cs typeface="Times New Roman" panose="02020603050405020304" pitchFamily="18" charset="0"/>
              </a:rPr>
              <a:t>2.4 Инструментальная диагностика;</a:t>
            </a:r>
          </a:p>
          <a:p>
            <a:pPr lvl="1"/>
            <a:r>
              <a:rPr lang="ru-RU" sz="1200" dirty="0">
                <a:cs typeface="Times New Roman" panose="02020603050405020304" pitchFamily="18" charset="0"/>
              </a:rPr>
              <a:t>2.5 Иная диагностика.</a:t>
            </a:r>
          </a:p>
          <a:p>
            <a:r>
              <a:rPr lang="ru-RU" sz="1200" dirty="0">
                <a:cs typeface="Times New Roman" panose="02020603050405020304" pitchFamily="18" charset="0"/>
              </a:rPr>
              <a:t>3. </a:t>
            </a:r>
            <a:r>
              <a:rPr lang="ru-RU" sz="1200" b="1" dirty="0">
                <a:cs typeface="Times New Roman" panose="02020603050405020304" pitchFamily="18" charset="0"/>
              </a:rPr>
              <a:t>Лечение</a:t>
            </a:r>
            <a:r>
              <a:rPr lang="ru-RU" sz="1200" dirty="0">
                <a:cs typeface="Times New Roman" panose="02020603050405020304" pitchFamily="18" charset="0"/>
              </a:rPr>
              <a:t> – обязательный раздел;</a:t>
            </a:r>
          </a:p>
          <a:p>
            <a:pPr lvl="1"/>
            <a:r>
              <a:rPr lang="ru-RU" sz="1200" dirty="0">
                <a:cs typeface="Times New Roman" panose="02020603050405020304" pitchFamily="18" charset="0"/>
              </a:rPr>
              <a:t>3.1 Консервативное лечение;</a:t>
            </a:r>
          </a:p>
          <a:p>
            <a:pPr lvl="1"/>
            <a:r>
              <a:rPr lang="ru-RU" sz="1200" dirty="0">
                <a:cs typeface="Times New Roman" panose="02020603050405020304" pitchFamily="18" charset="0"/>
              </a:rPr>
              <a:t>3.2 Хирургическое лечение;</a:t>
            </a:r>
          </a:p>
          <a:p>
            <a:pPr lvl="1"/>
            <a:r>
              <a:rPr lang="ru-RU" sz="1200" dirty="0">
                <a:cs typeface="Times New Roman" panose="02020603050405020304" pitchFamily="18" charset="0"/>
              </a:rPr>
              <a:t>3.3 Иное лечение.</a:t>
            </a:r>
          </a:p>
          <a:p>
            <a:r>
              <a:rPr lang="ru-RU" sz="1200" dirty="0">
                <a:cs typeface="Times New Roman" panose="02020603050405020304" pitchFamily="18" charset="0"/>
              </a:rPr>
              <a:t>4. </a:t>
            </a:r>
            <a:r>
              <a:rPr lang="ru-RU" sz="1200" b="1" dirty="0">
                <a:cs typeface="Times New Roman" panose="02020603050405020304" pitchFamily="18" charset="0"/>
              </a:rPr>
              <a:t>Реабилитация</a:t>
            </a:r>
            <a:r>
              <a:rPr lang="ru-RU" sz="1200" dirty="0">
                <a:cs typeface="Times New Roman" panose="02020603050405020304" pitchFamily="18" charset="0"/>
              </a:rPr>
              <a:t> – обязательный раздел;</a:t>
            </a:r>
          </a:p>
          <a:p>
            <a:pPr marL="447675" indent="-447675"/>
            <a:r>
              <a:rPr lang="ru-RU" sz="1200" dirty="0">
                <a:cs typeface="Times New Roman" panose="02020603050405020304" pitchFamily="18" charset="0"/>
              </a:rPr>
              <a:t>5. </a:t>
            </a:r>
            <a:r>
              <a:rPr lang="ru-RU" sz="1200" b="1" dirty="0">
                <a:cs typeface="Times New Roman" panose="02020603050405020304" pitchFamily="18" charset="0"/>
              </a:rPr>
              <a:t>Профилактика и диспансерное наблюдение</a:t>
            </a:r>
            <a:r>
              <a:rPr lang="ru-RU" sz="1200" dirty="0">
                <a:cs typeface="Times New Roman" panose="02020603050405020304" pitchFamily="18" charset="0"/>
              </a:rPr>
              <a:t>* – рекомендуемый раздел;</a:t>
            </a:r>
          </a:p>
          <a:p>
            <a:pPr marL="447675" indent="-447675"/>
            <a:r>
              <a:rPr lang="ru-RU" sz="1200" dirty="0">
                <a:cs typeface="Times New Roman" panose="02020603050405020304" pitchFamily="18" charset="0"/>
              </a:rPr>
              <a:t>6. </a:t>
            </a:r>
            <a:r>
              <a:rPr lang="ru-RU" sz="1200" b="1" dirty="0">
                <a:cs typeface="Times New Roman" panose="02020603050405020304" pitchFamily="18" charset="0"/>
              </a:rPr>
              <a:t>Дополнительная информация, влияющая на исход заболевания/синдрома</a:t>
            </a:r>
            <a:r>
              <a:rPr lang="ru-RU" sz="1200" dirty="0">
                <a:cs typeface="Times New Roman" panose="02020603050405020304" pitchFamily="18" charset="0"/>
              </a:rPr>
              <a:t>* – рекомендуемый раздел;</a:t>
            </a:r>
          </a:p>
          <a:p>
            <a:r>
              <a:rPr lang="ru-RU" sz="1200" dirty="0">
                <a:cs typeface="Times New Roman" panose="02020603050405020304" pitchFamily="18" charset="0"/>
              </a:rPr>
              <a:t>7. </a:t>
            </a:r>
            <a:r>
              <a:rPr lang="ru-RU" sz="1200" b="1" dirty="0">
                <a:cs typeface="Times New Roman" panose="02020603050405020304" pitchFamily="18" charset="0"/>
              </a:rPr>
              <a:t>Организация  медицинской помощи</a:t>
            </a:r>
          </a:p>
          <a:p>
            <a:pPr lvl="1"/>
            <a:r>
              <a:rPr lang="ru-RU" sz="1200" dirty="0">
                <a:cs typeface="Times New Roman" panose="02020603050405020304" pitchFamily="18" charset="0"/>
              </a:rPr>
              <a:t>7.1 Показания для плановой  госпитализации</a:t>
            </a:r>
          </a:p>
          <a:p>
            <a:pPr lvl="1"/>
            <a:r>
              <a:rPr lang="ru-RU" sz="1200" dirty="0">
                <a:cs typeface="Times New Roman" panose="02020603050405020304" pitchFamily="18" charset="0"/>
              </a:rPr>
              <a:t>7.2 Показания для экстренной госпитализации</a:t>
            </a:r>
          </a:p>
          <a:p>
            <a:pPr lvl="1"/>
            <a:r>
              <a:rPr lang="ru-RU" sz="1200" dirty="0">
                <a:cs typeface="Times New Roman" panose="02020603050405020304" pitchFamily="18" charset="0"/>
              </a:rPr>
              <a:t>7.3. Показания к выписке пациента из стационара</a:t>
            </a:r>
          </a:p>
          <a:p>
            <a:pPr lvl="1"/>
            <a:r>
              <a:rPr lang="ru-RU" sz="1200" dirty="0">
                <a:cs typeface="Times New Roman" panose="02020603050405020304" pitchFamily="18" charset="0"/>
              </a:rPr>
              <a:t>7.4. Иные организационные технологии</a:t>
            </a:r>
          </a:p>
          <a:p>
            <a:r>
              <a:rPr lang="ru-RU" sz="1200" b="1" dirty="0">
                <a:solidFill>
                  <a:srgbClr val="FF0000"/>
                </a:solidFill>
                <a:cs typeface="Times New Roman" panose="02020603050405020304" pitchFamily="18" charset="0"/>
              </a:rPr>
              <a:t>Критерии оценки качества медицинской помощи </a:t>
            </a:r>
            <a:r>
              <a:rPr lang="ru-RU" sz="1200" dirty="0">
                <a:solidFill>
                  <a:srgbClr val="FF0000"/>
                </a:solidFill>
                <a:cs typeface="Times New Roman" panose="02020603050405020304" pitchFamily="18" charset="0"/>
              </a:rPr>
              <a:t>– обязательный раздел;</a:t>
            </a:r>
          </a:p>
          <a:p>
            <a:r>
              <a:rPr lang="ru-RU" sz="1200" b="1" dirty="0">
                <a:cs typeface="Times New Roman" panose="02020603050405020304" pitchFamily="18" charset="0"/>
              </a:rPr>
              <a:t>Список литературы </a:t>
            </a:r>
            <a:r>
              <a:rPr lang="ru-RU" sz="1200" dirty="0">
                <a:cs typeface="Times New Roman" panose="02020603050405020304" pitchFamily="18" charset="0"/>
              </a:rPr>
              <a:t>– обязательный раздел;</a:t>
            </a:r>
          </a:p>
          <a:p>
            <a:pPr lvl="1"/>
            <a:endParaRPr lang="ru-RU" sz="1200" dirty="0">
              <a:cs typeface="Times New Roman" panose="02020603050405020304" pitchFamily="18" charset="0"/>
            </a:endParaRPr>
          </a:p>
          <a:p>
            <a:endParaRPr lang="ru-RU" sz="12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25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4572000" cy="4835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23528" y="80045"/>
            <a:ext cx="4464496" cy="403473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solidFill>
                  <a:srgbClr val="005DAC"/>
                </a:solidFill>
                <a:latin typeface="Calibri" panose="020F0502020204030204" pitchFamily="34" charset="0"/>
                <a:ea typeface="BatangChe" panose="02030609000101010101" pitchFamily="49" charset="-127"/>
                <a:cs typeface="Times New Roman" panose="02020603050405020304" pitchFamily="18" charset="0"/>
              </a:rPr>
              <a:t>ПРИЛОЖЕНИЕ А1. </a:t>
            </a:r>
            <a:endParaRPr lang="ru-RU" sz="2000" b="1" dirty="0">
              <a:solidFill>
                <a:srgbClr val="005DAC"/>
              </a:solidFill>
              <a:latin typeface="Calibri" panose="020F0502020204030204" pitchFamily="34" charset="0"/>
              <a:ea typeface="BatangChe" panose="02030609000101010101" pitchFamily="49" charset="-127"/>
              <a:cs typeface="Times New Roman" panose="02020603050405020304" pitchFamily="18" charset="0"/>
            </a:endParaRPr>
          </a:p>
        </p:txBody>
      </p:sp>
      <p:pic>
        <p:nvPicPr>
          <p:cNvPr id="1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0778" y="3811709"/>
            <a:ext cx="3309513" cy="992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23" b="558"/>
          <a:stretch/>
        </p:blipFill>
        <p:spPr bwMode="auto">
          <a:xfrm>
            <a:off x="5073532" y="383006"/>
            <a:ext cx="3386900" cy="3514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95536" y="2499742"/>
            <a:ext cx="360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36 врачей-экспертов</a:t>
            </a:r>
          </a:p>
          <a:p>
            <a:pPr>
              <a:lnSpc>
                <a:spcPct val="150000"/>
              </a:lnSpc>
            </a:pPr>
            <a:r>
              <a:rPr lang="ru-RU" sz="1600" dirty="0" smtClean="0"/>
              <a:t>Москва</a:t>
            </a:r>
          </a:p>
          <a:p>
            <a:r>
              <a:rPr lang="ru-RU" sz="1600" dirty="0" smtClean="0"/>
              <a:t>Санкт-Петербург</a:t>
            </a:r>
          </a:p>
          <a:p>
            <a:r>
              <a:rPr lang="ru-RU" sz="1600" dirty="0" smtClean="0"/>
              <a:t>Новосибирск</a:t>
            </a:r>
          </a:p>
          <a:p>
            <a:r>
              <a:rPr lang="ru-RU" sz="1600" dirty="0" smtClean="0"/>
              <a:t>Томск</a:t>
            </a:r>
            <a:endParaRPr lang="ru-RU" sz="1600" dirty="0"/>
          </a:p>
          <a:p>
            <a:r>
              <a:rPr lang="ru-RU" sz="1600" dirty="0" smtClean="0"/>
              <a:t>Красноярск</a:t>
            </a:r>
          </a:p>
          <a:p>
            <a:r>
              <a:rPr lang="ru-RU" sz="1600" dirty="0" smtClean="0"/>
              <a:t>Кемерово</a:t>
            </a:r>
            <a:endParaRPr lang="ru-RU" sz="1600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23528" y="574576"/>
            <a:ext cx="3960440" cy="403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dirty="0">
                <a:solidFill>
                  <a:srgbClr val="005DAC"/>
                </a:solidFill>
                <a:latin typeface="Calibri" panose="020F0502020204030204" pitchFamily="34" charset="0"/>
              </a:rPr>
              <a:t>Состав рабочей группы по разработке </a:t>
            </a:r>
            <a:endParaRPr lang="en-US" sz="1600" dirty="0" smtClean="0">
              <a:solidFill>
                <a:srgbClr val="005DAC"/>
              </a:solidFill>
              <a:latin typeface="Calibri" panose="020F0502020204030204" pitchFamily="34" charset="0"/>
            </a:endParaRPr>
          </a:p>
          <a:p>
            <a:pPr algn="l"/>
            <a:r>
              <a:rPr lang="ru-RU" sz="1600" dirty="0" smtClean="0">
                <a:solidFill>
                  <a:srgbClr val="005DAC"/>
                </a:solidFill>
                <a:latin typeface="Calibri" panose="020F0502020204030204" pitchFamily="34" charset="0"/>
              </a:rPr>
              <a:t>и </a:t>
            </a:r>
            <a:r>
              <a:rPr lang="ru-RU" sz="1600" dirty="0">
                <a:solidFill>
                  <a:srgbClr val="005DAC"/>
                </a:solidFill>
                <a:latin typeface="Calibri" panose="020F0502020204030204" pitchFamily="34" charset="0"/>
              </a:rPr>
              <a:t>пересмотру клинических рекомендаций</a:t>
            </a:r>
            <a:endParaRPr lang="ru-RU" sz="1600" b="1" dirty="0">
              <a:solidFill>
                <a:srgbClr val="005DAC"/>
              </a:solidFill>
              <a:latin typeface="Calibri" panose="020F0502020204030204" pitchFamily="34" charset="0"/>
              <a:ea typeface="BatangChe" panose="02030609000101010101" pitchFamily="49" charset="-127"/>
              <a:cs typeface="Times New Roman" panose="02020603050405020304" pitchFamily="18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323528" y="1203598"/>
            <a:ext cx="446449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 smtClean="0">
                <a:latin typeface="+mn-lt"/>
              </a:rPr>
              <a:t>Президиум рабочей группы:</a:t>
            </a:r>
          </a:p>
          <a:p>
            <a:pPr algn="l"/>
            <a:r>
              <a:rPr lang="ru-RU" sz="1400" dirty="0" smtClean="0">
                <a:latin typeface="+mn-lt"/>
                <a:ea typeface="BatangChe" panose="02030609000101010101" pitchFamily="49" charset="-127"/>
                <a:cs typeface="Times New Roman" panose="02020603050405020304" pitchFamily="18" charset="0"/>
              </a:rPr>
              <a:t>Лебедев Дмитрий Сергеевич (Санкт-Петербург)</a:t>
            </a:r>
          </a:p>
          <a:p>
            <a:pPr algn="l"/>
            <a:r>
              <a:rPr lang="ru-RU" sz="1400" dirty="0" smtClean="0">
                <a:latin typeface="+mn-lt"/>
                <a:ea typeface="BatangChe" panose="02030609000101010101" pitchFamily="49" charset="-127"/>
                <a:cs typeface="Times New Roman" panose="02020603050405020304" pitchFamily="18" charset="0"/>
              </a:rPr>
              <a:t>Михайлов Евгений Николаевич </a:t>
            </a:r>
            <a:r>
              <a:rPr lang="ru-RU" sz="1400" dirty="0">
                <a:latin typeface="+mn-lt"/>
                <a:ea typeface="BatangChe" panose="02030609000101010101" pitchFamily="49" charset="-127"/>
                <a:cs typeface="Times New Roman" panose="02020603050405020304" pitchFamily="18" charset="0"/>
              </a:rPr>
              <a:t>(Санкт-Петербург)</a:t>
            </a:r>
          </a:p>
          <a:p>
            <a:pPr algn="l"/>
            <a:r>
              <a:rPr lang="ru-RU" sz="1400" dirty="0" err="1" smtClean="0">
                <a:latin typeface="+mn-lt"/>
                <a:ea typeface="BatangChe" panose="02030609000101010101" pitchFamily="49" charset="-127"/>
                <a:cs typeface="Times New Roman" panose="02020603050405020304" pitchFamily="18" charset="0"/>
              </a:rPr>
              <a:t>Неминущий</a:t>
            </a:r>
            <a:r>
              <a:rPr lang="ru-RU" sz="1400" dirty="0" smtClean="0">
                <a:latin typeface="+mn-lt"/>
                <a:ea typeface="BatangChe" panose="02030609000101010101" pitchFamily="49" charset="-127"/>
                <a:cs typeface="Times New Roman" panose="02020603050405020304" pitchFamily="18" charset="0"/>
              </a:rPr>
              <a:t> Николай Михайлович (Москва)</a:t>
            </a:r>
          </a:p>
          <a:p>
            <a:pPr algn="l"/>
            <a:r>
              <a:rPr lang="ru-RU" sz="1400" dirty="0" err="1" smtClean="0">
                <a:latin typeface="+mn-lt"/>
                <a:ea typeface="BatangChe" panose="02030609000101010101" pitchFamily="49" charset="-127"/>
                <a:cs typeface="Times New Roman" panose="02020603050405020304" pitchFamily="18" charset="0"/>
              </a:rPr>
              <a:t>Голухова</a:t>
            </a:r>
            <a:r>
              <a:rPr lang="ru-RU" sz="1400" dirty="0" smtClean="0">
                <a:latin typeface="+mn-lt"/>
                <a:ea typeface="BatangChe" panose="02030609000101010101" pitchFamily="49" charset="-127"/>
                <a:cs typeface="Times New Roman" panose="02020603050405020304" pitchFamily="18" charset="0"/>
              </a:rPr>
              <a:t> Елена </a:t>
            </a:r>
            <a:r>
              <a:rPr lang="ru-RU" sz="1400" dirty="0" err="1" smtClean="0">
                <a:latin typeface="+mn-lt"/>
                <a:ea typeface="BatangChe" panose="02030609000101010101" pitchFamily="49" charset="-127"/>
                <a:cs typeface="Times New Roman" panose="02020603050405020304" pitchFamily="18" charset="0"/>
              </a:rPr>
              <a:t>Зеликовна</a:t>
            </a:r>
            <a:r>
              <a:rPr lang="ru-RU" sz="1400" dirty="0" smtClean="0">
                <a:latin typeface="+mn-lt"/>
                <a:ea typeface="BatangChe" panose="02030609000101010101" pitchFamily="49" charset="-127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+mn-lt"/>
                <a:ea typeface="BatangChe" panose="02030609000101010101" pitchFamily="49" charset="-127"/>
                <a:cs typeface="Times New Roman" panose="02020603050405020304" pitchFamily="18" charset="0"/>
              </a:rPr>
              <a:t>(Москва)</a:t>
            </a:r>
          </a:p>
        </p:txBody>
      </p:sp>
    </p:spTree>
    <p:extLst>
      <p:ext uri="{BB962C8B-B14F-4D97-AF65-F5344CB8AC3E}">
        <p14:creationId xmlns:p14="http://schemas.microsoft.com/office/powerpoint/2010/main" val="191712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745261"/>
            <a:ext cx="9144000" cy="4398238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Заголовок 1"/>
          <p:cNvSpPr>
            <a:spLocks noGrp="1"/>
          </p:cNvSpPr>
          <p:nvPr>
            <p:ph type="title"/>
          </p:nvPr>
        </p:nvSpPr>
        <p:spPr>
          <a:xfrm>
            <a:off x="395536" y="1059582"/>
            <a:ext cx="3909120" cy="1224136"/>
          </a:xfrm>
        </p:spPr>
        <p:txBody>
          <a:bodyPr>
            <a:normAutofit/>
          </a:bodyPr>
          <a:lstStyle/>
          <a:p>
            <a:pPr algn="r"/>
            <a:r>
              <a:rPr lang="ru-RU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ЦЕЛЕВАЯ АУДИТОРИЯ ДАННЫХ КЛИНИЧЕСКИХ РЕКОМЕНДАЦИЙ</a:t>
            </a:r>
            <a:endParaRPr lang="ru-RU" sz="2000" b="1" dirty="0">
              <a:solidFill>
                <a:schemeClr val="accent2">
                  <a:lumMod val="20000"/>
                  <a:lumOff val="8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5" name="Объект 2"/>
          <p:cNvSpPr>
            <a:spLocks noGrp="1"/>
          </p:cNvSpPr>
          <p:nvPr>
            <p:ph idx="1"/>
          </p:nvPr>
        </p:nvSpPr>
        <p:spPr>
          <a:xfrm>
            <a:off x="4685411" y="2067694"/>
            <a:ext cx="3744416" cy="259228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210000"/>
              </a:lnSpc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Врач-кардиолог</a:t>
            </a:r>
            <a:endParaRPr lang="ru-RU" sz="2000" dirty="0">
              <a:solidFill>
                <a:schemeClr val="bg1"/>
              </a:solidFill>
            </a:endParaRPr>
          </a:p>
          <a:p>
            <a:pPr marL="0" indent="0">
              <a:lnSpc>
                <a:spcPct val="210000"/>
              </a:lnSpc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Врач-сердечно-сосудистый </a:t>
            </a:r>
            <a:r>
              <a:rPr lang="ru-RU" sz="2000" dirty="0">
                <a:solidFill>
                  <a:schemeClr val="bg1"/>
                </a:solidFill>
              </a:rPr>
              <a:t>хирург</a:t>
            </a:r>
          </a:p>
          <a:p>
            <a:pPr marL="0" indent="0">
              <a:lnSpc>
                <a:spcPct val="210000"/>
              </a:lnSpc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Врач-терапевт</a:t>
            </a:r>
            <a:endParaRPr lang="ru-RU" sz="2000" dirty="0">
              <a:solidFill>
                <a:schemeClr val="bg1"/>
              </a:solidFill>
            </a:endParaRPr>
          </a:p>
          <a:p>
            <a:pPr marL="0" indent="0">
              <a:lnSpc>
                <a:spcPct val="210000"/>
              </a:lnSpc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Врач </a:t>
            </a:r>
            <a:r>
              <a:rPr lang="ru-RU" sz="2000" dirty="0">
                <a:solidFill>
                  <a:schemeClr val="bg1"/>
                </a:solidFill>
              </a:rPr>
              <a:t>общей практики</a:t>
            </a:r>
          </a:p>
        </p:txBody>
      </p:sp>
      <p:pic>
        <p:nvPicPr>
          <p:cNvPr id="2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CLIENTS\Kardiologi\2021_March\pin4.ep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441" y="2962393"/>
            <a:ext cx="236465" cy="28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CLIENTS\Kardiologi\2021_March\pin5.ep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564674"/>
            <a:ext cx="401442" cy="32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CLIENTS\Kardiologi\2021_March\pin6.ep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3" y="4231481"/>
            <a:ext cx="401442" cy="27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CLIENTS\Kardiologi\2021_March\pin3.ep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445" y="2352123"/>
            <a:ext cx="280459" cy="27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745261"/>
            <a:ext cx="9144000" cy="0"/>
          </a:xfrm>
          <a:prstGeom prst="line">
            <a:avLst/>
          </a:prstGeom>
          <a:ln w="38100">
            <a:solidFill>
              <a:srgbClr val="005D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4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331640" y="1203598"/>
            <a:ext cx="6768752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Рекомендациях изложены основные принципы диагностики, стратификации риска внезапной смерти и лечения пациентов,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том числе и в ряде клинических ситуаций, которые были получены в рандомизированных контролируемых исследованиях.</a:t>
            </a:r>
          </a:p>
          <a:p>
            <a:endParaRPr lang="ru-RU" sz="900" dirty="0" smtClean="0"/>
          </a:p>
          <a:p>
            <a:r>
              <a:rPr lang="ru-RU" dirty="0" smtClean="0"/>
              <a:t>Используется </a:t>
            </a:r>
            <a:r>
              <a:rPr lang="ru-RU" dirty="0"/>
              <a:t>комплексный подход с учетом этиопатогенеза, индивидуальных особенностей механизмов развития и течения заболевания, использования медикаментозных, интервенционных и хирургических методов лечения</a:t>
            </a:r>
            <a:endParaRPr lang="en-US" dirty="0"/>
          </a:p>
          <a:p>
            <a:r>
              <a:rPr lang="ru-RU" dirty="0" smtClean="0"/>
              <a:t>Использованы </a:t>
            </a:r>
            <a:r>
              <a:rPr lang="ru-RU" dirty="0"/>
              <a:t>данные 607 источников литературы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1168934" y="1304181"/>
            <a:ext cx="0" cy="2520280"/>
          </a:xfrm>
          <a:prstGeom prst="line">
            <a:avLst/>
          </a:prstGeom>
          <a:ln w="28575">
            <a:solidFill>
              <a:srgbClr val="E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291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699542"/>
            <a:ext cx="7164288" cy="6920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16" y="1715274"/>
            <a:ext cx="181384" cy="1813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16" y="2427734"/>
            <a:ext cx="181384" cy="18138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16" y="3182454"/>
            <a:ext cx="181384" cy="181384"/>
          </a:xfrm>
          <a:prstGeom prst="rect">
            <a:avLst/>
          </a:prstGeom>
        </p:spPr>
      </p:pic>
      <p:sp>
        <p:nvSpPr>
          <p:cNvPr id="17" name="Объект 2"/>
          <p:cNvSpPr>
            <a:spLocks noGrp="1"/>
          </p:cNvSpPr>
          <p:nvPr>
            <p:ph idx="1"/>
          </p:nvPr>
        </p:nvSpPr>
        <p:spPr>
          <a:xfrm>
            <a:off x="1184261" y="1598326"/>
            <a:ext cx="6124043" cy="226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 smtClean="0"/>
              <a:t>1.1</a:t>
            </a:r>
            <a:r>
              <a:rPr lang="ru-RU" sz="2000" dirty="0"/>
              <a:t>. Определение заболевания или </a:t>
            </a:r>
            <a:r>
              <a:rPr lang="ru-RU" sz="2000" dirty="0" smtClean="0"/>
              <a:t>состояния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 smtClean="0"/>
              <a:t>(</a:t>
            </a:r>
            <a:r>
              <a:rPr lang="ru-RU" sz="2000" dirty="0"/>
              <a:t>группы заболеваний или состояний) </a:t>
            </a:r>
            <a:endParaRPr lang="ru-RU" sz="20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ru-RU" sz="2000" dirty="0" smtClean="0"/>
              <a:t>1.2</a:t>
            </a:r>
            <a:r>
              <a:rPr lang="ru-RU" sz="2000" dirty="0"/>
              <a:t>. Этиология и патогенез заболевания или состояния </a:t>
            </a:r>
            <a:endParaRPr lang="ru-RU" sz="2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 smtClean="0"/>
              <a:t>(</a:t>
            </a:r>
            <a:r>
              <a:rPr lang="ru-RU" sz="2000" dirty="0"/>
              <a:t>группы заболеваний или состояний) </a:t>
            </a:r>
            <a:endParaRPr lang="ru-RU" sz="20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ru-RU" sz="2000" dirty="0" smtClean="0"/>
              <a:t>1.3</a:t>
            </a:r>
            <a:r>
              <a:rPr lang="ru-RU" sz="2000" dirty="0"/>
              <a:t>. Эпидемиология заболевания или состояния </a:t>
            </a:r>
            <a:endParaRPr lang="ru-RU" sz="2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 smtClean="0"/>
              <a:t>(</a:t>
            </a:r>
            <a:r>
              <a:rPr lang="ru-RU" sz="2000" dirty="0"/>
              <a:t>группы заболеваний или состоянии</a:t>
            </a:r>
            <a:r>
              <a:rPr lang="ru-RU" sz="2000" dirty="0" smtClean="0"/>
              <a:t>̆</a:t>
            </a:r>
            <a:r>
              <a:rPr lang="ru-RU" sz="2000" dirty="0"/>
              <a:t>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745261"/>
            <a:ext cx="6696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buAutoNum type="arabicPeriod"/>
            </a:pPr>
            <a:r>
              <a:rPr lang="ru-RU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КРАТКАЯ ИНФОРМАЦИЯ ПО ЗАБОЛЕВАНИЮ ИЛИ СОСТОЯНИЮ (ГРУППЕ ЗАБОЛЕВАНИЙ ИЛИ СОСТОЯНИЙ) </a:t>
            </a:r>
            <a:endParaRPr lang="ru-RU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23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699542"/>
            <a:ext cx="9144000" cy="9361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39552" y="1635646"/>
            <a:ext cx="770485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I46</a:t>
            </a:r>
            <a:r>
              <a:rPr lang="ru-RU" sz="1400" dirty="0"/>
              <a:t>. Остановка сердца</a:t>
            </a:r>
          </a:p>
          <a:p>
            <a:r>
              <a:rPr lang="ru-RU" sz="1400" dirty="0"/>
              <a:t>I46.0. Остановка сердца с успешным восстановлением сердечной деятельности</a:t>
            </a:r>
          </a:p>
          <a:p>
            <a:r>
              <a:rPr lang="ru-RU" sz="1400" dirty="0"/>
              <a:t>I46.1. Внезапная сердечная смерть, так описанная</a:t>
            </a:r>
          </a:p>
          <a:p>
            <a:r>
              <a:rPr lang="ru-RU" sz="1400" dirty="0"/>
              <a:t>I46.9. Остановка сердца неуточненная</a:t>
            </a:r>
          </a:p>
          <a:p>
            <a:r>
              <a:rPr lang="ru-RU" sz="1400" dirty="0"/>
              <a:t>I47. Пароксизмальная тахикардия</a:t>
            </a:r>
          </a:p>
          <a:p>
            <a:r>
              <a:rPr lang="ru-RU" sz="1400" dirty="0"/>
              <a:t>I47.0. Возвратная желудочковая аритмия</a:t>
            </a:r>
          </a:p>
          <a:p>
            <a:r>
              <a:rPr lang="ru-RU" sz="1400" dirty="0"/>
              <a:t>I47.2. Желудочковая тахикардия</a:t>
            </a:r>
          </a:p>
          <a:p>
            <a:r>
              <a:rPr lang="ru-RU" sz="1400" dirty="0"/>
              <a:t>I47.9. Пароксизмальная тахикардия неуточненная</a:t>
            </a:r>
          </a:p>
          <a:p>
            <a:r>
              <a:rPr lang="ru-RU" sz="1400" dirty="0"/>
              <a:t>I49. Другие нарушения сердечного ритма</a:t>
            </a:r>
          </a:p>
          <a:p>
            <a:r>
              <a:rPr lang="ru-RU" sz="1400" dirty="0"/>
              <a:t>I49.0. Фибрилляция и трепетание желудочков</a:t>
            </a:r>
          </a:p>
          <a:p>
            <a:r>
              <a:rPr lang="ru-RU" sz="1400" dirty="0"/>
              <a:t>I49.3. Преждевременная деполяризация желудочков</a:t>
            </a:r>
          </a:p>
          <a:p>
            <a:r>
              <a:rPr lang="ru-RU" sz="1400" dirty="0"/>
              <a:t>I49.4. Другая и неуточненная деполяризация</a:t>
            </a:r>
          </a:p>
          <a:p>
            <a:r>
              <a:rPr lang="ru-RU" sz="1400" dirty="0"/>
              <a:t>I49.8. Другие уточненные нарушения сердечного ритма</a:t>
            </a:r>
          </a:p>
          <a:p>
            <a:r>
              <a:rPr lang="ru-RU" sz="1400" dirty="0"/>
              <a:t>I49.9. Нарушение сердечного ритма неуточненное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39552" y="771550"/>
            <a:ext cx="8208912" cy="877163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lvl="0"/>
            <a:r>
              <a:rPr lang="ru-RU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КОДИРОВАНИЕ ЗАБОЛЕВАНИЯ ИЛИ СОСТОЯНИЯ (ГРУППЫ ЗАБОЛЕВАНИЙ </a:t>
            </a:r>
            <a:endParaRPr lang="en-US" b="1" dirty="0" smtClean="0">
              <a:solidFill>
                <a:srgbClr val="005DAC"/>
              </a:solidFill>
              <a:latin typeface="Calibri" panose="020F0502020204030204" pitchFamily="34" charset="0"/>
            </a:endParaRPr>
          </a:p>
          <a:p>
            <a:pPr lvl="0"/>
            <a:r>
              <a:rPr lang="ru-RU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ИЛИ СОСТОЯНИЙ) ПО МЕЖДУНАРОДНОЙ СТАТИСТИЧЕСКОЙ </a:t>
            </a:r>
            <a:r>
              <a:rPr lang="ru-RU" b="1" dirty="0">
                <a:solidFill>
                  <a:srgbClr val="005DAC"/>
                </a:solidFill>
                <a:latin typeface="Calibri" panose="020F0502020204030204" pitchFamily="34" charset="0"/>
              </a:rPr>
              <a:t>К</a:t>
            </a:r>
            <a:r>
              <a:rPr lang="ru-RU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ЛАССИФИКАЦИИ БОЛЕЗНЕЙ И ПРОБЛЕМ, СВЯЗАННЫХ СО ЗДОРОВЬЕМ (МКБ-10)</a:t>
            </a:r>
            <a:endParaRPr lang="ru-RU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12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2339752" y="699542"/>
            <a:ext cx="6804248" cy="576064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699542"/>
            <a:ext cx="2339752" cy="576064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2411760" y="783742"/>
            <a:ext cx="2267744" cy="400110"/>
          </a:xfrm>
        </p:spPr>
        <p:txBody>
          <a:bodyPr wrap="square">
            <a:spAutoFit/>
          </a:bodyPr>
          <a:lstStyle/>
          <a:p>
            <a:pPr algn="l"/>
            <a:r>
              <a:rPr lang="ru-RU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КЛАССИФИКАЦИЯ</a:t>
            </a:r>
            <a:endParaRPr lang="ru-RU" sz="2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Объект 2"/>
          <p:cNvSpPr>
            <a:spLocks noGrp="1"/>
          </p:cNvSpPr>
          <p:nvPr>
            <p:ph idx="1"/>
          </p:nvPr>
        </p:nvSpPr>
        <p:spPr>
          <a:xfrm>
            <a:off x="1043607" y="1347614"/>
            <a:ext cx="7488833" cy="33123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50" b="1" i="1" dirty="0" smtClean="0"/>
              <a:t>Кроме исходного деления по видам ЖТА, представленных на ЭКГ, добавлена классификация по </a:t>
            </a:r>
            <a:r>
              <a:rPr lang="ru-RU" sz="1450" b="1" i="1" dirty="0"/>
              <a:t>этиологии</a:t>
            </a:r>
            <a:r>
              <a:rPr lang="ru-RU" sz="1450" b="1" dirty="0"/>
              <a:t>: </a:t>
            </a:r>
            <a:r>
              <a:rPr lang="ru-RU" sz="1450" dirty="0"/>
              <a:t>отсутствие или наличие основного структурного заболевания сердца. </a:t>
            </a:r>
          </a:p>
          <a:p>
            <a:pPr marL="266700" indent="-266700">
              <a:buNone/>
            </a:pPr>
            <a:r>
              <a:rPr lang="ru-RU" sz="1450" dirty="0" smtClean="0"/>
              <a:t>Идиопатические </a:t>
            </a:r>
            <a:r>
              <a:rPr lang="ru-RU" sz="1450" dirty="0"/>
              <a:t>желудочковые аритмии при отсутствии структурного заболевания сердца («доброкачественные»). </a:t>
            </a:r>
          </a:p>
          <a:p>
            <a:pPr marL="266700" indent="-266700">
              <a:buNone/>
            </a:pPr>
            <a:r>
              <a:rPr lang="ru-RU" sz="1450" dirty="0" smtClean="0"/>
              <a:t>Желудочковые </a:t>
            </a:r>
            <a:r>
              <a:rPr lang="ru-RU" sz="1450" dirty="0"/>
              <a:t>аритмии при отсутствии явного структурного заболевания сердца при наличии врожденных синдромов или т. н. каналопатий – «злокачественные»: синдром удлиненного интервала QT, синдром Бругада, катехоламинзависимая полиморфная желудочковая тахикардия, синдром короткого интервала QT, синдром ранней реполяризации желудочков. </a:t>
            </a:r>
          </a:p>
          <a:p>
            <a:pPr marL="266700" indent="-266700">
              <a:buNone/>
            </a:pPr>
            <a:r>
              <a:rPr lang="ru-RU" sz="1450" dirty="0" smtClean="0"/>
              <a:t>Желудочковые </a:t>
            </a:r>
            <a:r>
              <a:rPr lang="ru-RU" sz="1450" dirty="0"/>
              <a:t>аритмии при отсутствии явного структурного заболевания сердца при наличии обратимых метаболических или лекарственных причин (например, вторичный синдром удлиненного интервала QT). </a:t>
            </a:r>
          </a:p>
          <a:p>
            <a:pPr marL="0" indent="0">
              <a:buNone/>
            </a:pPr>
            <a:r>
              <a:rPr lang="ru-RU" sz="1450" dirty="0" smtClean="0"/>
              <a:t>Желудочковые </a:t>
            </a:r>
            <a:r>
              <a:rPr lang="ru-RU" sz="1450" dirty="0"/>
              <a:t>аритмии при наличии структурного заболевания сердца. </a:t>
            </a:r>
          </a:p>
          <a:p>
            <a:pPr marL="0" indent="0">
              <a:buNone/>
            </a:pPr>
            <a:endParaRPr lang="ru-RU" sz="1450" dirty="0"/>
          </a:p>
        </p:txBody>
      </p:sp>
      <p:sp>
        <p:nvSpPr>
          <p:cNvPr id="18" name="TextBox 17"/>
          <p:cNvSpPr txBox="1"/>
          <p:nvPr/>
        </p:nvSpPr>
        <p:spPr>
          <a:xfrm>
            <a:off x="611560" y="802908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rPr>
              <a:t>ЧТО</a:t>
            </a:r>
            <a:r>
              <a:rPr lang="ru-RU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НОВОГО</a:t>
            </a:r>
            <a:endParaRPr lang="ru-RU" sz="2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149227"/>
            <a:ext cx="181384" cy="18138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615915"/>
            <a:ext cx="181384" cy="18138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758518"/>
            <a:ext cx="181384" cy="181384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435165"/>
            <a:ext cx="181384" cy="18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24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1" y="699541"/>
            <a:ext cx="7452321" cy="8716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83568" y="1571183"/>
            <a:ext cx="72008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Критерии </a:t>
            </a:r>
            <a:r>
              <a:rPr lang="ru-RU" sz="1600" b="1" dirty="0"/>
              <a:t>установки диагноза</a:t>
            </a:r>
            <a:r>
              <a:rPr lang="ru-RU" sz="1600" b="1" dirty="0" smtClean="0"/>
              <a:t>:</a:t>
            </a:r>
          </a:p>
          <a:p>
            <a:pPr marL="85725" indent="-85725"/>
            <a:r>
              <a:rPr lang="ru-RU" sz="1600" dirty="0" smtClean="0"/>
              <a:t>Диагностическое </a:t>
            </a:r>
            <a:r>
              <a:rPr lang="ru-RU" sz="1600" dirty="0"/>
              <a:t>обследование при подозрении на желудочковые нарушения ритма включает следующие этапы:</a:t>
            </a:r>
          </a:p>
          <a:p>
            <a:r>
              <a:rPr lang="ru-RU" sz="1600" dirty="0"/>
              <a:t>- тщательное изучение жалоб, истории заболевания и семейного анамнеза;</a:t>
            </a:r>
          </a:p>
          <a:p>
            <a:r>
              <a:rPr lang="ru-RU" sz="1600" dirty="0"/>
              <a:t>- осмотр и </a:t>
            </a:r>
            <a:r>
              <a:rPr lang="ru-RU" sz="1600" dirty="0" err="1"/>
              <a:t>физикальное</a:t>
            </a:r>
            <a:r>
              <a:rPr lang="ru-RU" sz="1600" dirty="0"/>
              <a:t> обследование;</a:t>
            </a:r>
          </a:p>
          <a:p>
            <a:pPr marL="85725" indent="-85725"/>
            <a:r>
              <a:rPr lang="ru-RU" sz="1600" dirty="0"/>
              <a:t>- лабораторно-инструментальные методы исследования: более простые на первом этапе и сложные – на втором этапе обследования (по показаниям);</a:t>
            </a:r>
          </a:p>
          <a:p>
            <a:pPr marL="85725" indent="-85725"/>
            <a:r>
              <a:rPr lang="ru-RU" sz="1600" dirty="0"/>
              <a:t>- патологоанатомическое исследование и молекулярный анализ жертв </a:t>
            </a:r>
            <a:r>
              <a:rPr lang="ru-RU" sz="1600" dirty="0" smtClean="0"/>
              <a:t> внезапной </a:t>
            </a:r>
            <a:r>
              <a:rPr lang="ru-RU" sz="1600" dirty="0"/>
              <a:t>сердечной смерти;</a:t>
            </a:r>
          </a:p>
          <a:p>
            <a:r>
              <a:rPr lang="ru-RU" sz="1600" dirty="0"/>
              <a:t>- генетическое тестирование;</a:t>
            </a:r>
          </a:p>
          <a:p>
            <a:r>
              <a:rPr lang="ru-RU" sz="1600" dirty="0"/>
              <a:t>- визуализирующие методики и морфологические </a:t>
            </a:r>
            <a:r>
              <a:rPr lang="ru-RU" sz="1600" dirty="0" smtClean="0"/>
              <a:t>исследования.</a:t>
            </a:r>
            <a:endParaRPr lang="ru-RU" sz="1600" dirty="0"/>
          </a:p>
        </p:txBody>
      </p:sp>
      <p:sp>
        <p:nvSpPr>
          <p:cNvPr id="16" name="Заголовок 3"/>
          <p:cNvSpPr>
            <a:spLocks noGrp="1"/>
          </p:cNvSpPr>
          <p:nvPr>
            <p:ph type="title"/>
          </p:nvPr>
        </p:nvSpPr>
        <p:spPr>
          <a:xfrm>
            <a:off x="457200" y="829312"/>
            <a:ext cx="8229600" cy="637934"/>
          </a:xfrm>
        </p:spPr>
        <p:txBody>
          <a:bodyPr>
            <a:noAutofit/>
          </a:bodyPr>
          <a:lstStyle/>
          <a:p>
            <a:pPr marL="180975" lvl="0" indent="-180975" algn="l"/>
            <a:r>
              <a:rPr lang="ru-RU" sz="16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2. ДИАГНОСТИКА ЗАБОЛЕВАНИЯ ИЛИ СОСТОЯНИЯ (ГРУППЫ ЗАБОЛЕВАНИЙ </a:t>
            </a:r>
            <a:br>
              <a:rPr lang="ru-RU" sz="1600" b="1" dirty="0" smtClean="0">
                <a:solidFill>
                  <a:srgbClr val="005DAC"/>
                </a:solidFill>
                <a:latin typeface="Calibri" panose="020F0502020204030204" pitchFamily="34" charset="0"/>
              </a:rPr>
            </a:br>
            <a:r>
              <a:rPr lang="ru-RU" sz="16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ИЛИ СОСТОЯНИЙ), МЕДИЦИНСКИЕ ПОКАЗАНИЯ И ПРОТИВОПОКАЗАНИЯ </a:t>
            </a:r>
            <a:br>
              <a:rPr lang="ru-RU" sz="1600" b="1" dirty="0" smtClean="0">
                <a:solidFill>
                  <a:srgbClr val="005DAC"/>
                </a:solidFill>
                <a:latin typeface="Calibri" panose="020F0502020204030204" pitchFamily="34" charset="0"/>
              </a:rPr>
            </a:br>
            <a:r>
              <a:rPr lang="ru-RU" sz="16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К ПРИМЕНЕНИЮ МЕТОДОВ ДИАГНОСТИКИ</a:t>
            </a:r>
            <a:endParaRPr lang="ru-RU" sz="16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53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1" y="699542"/>
            <a:ext cx="4427985" cy="4320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539552" y="747572"/>
            <a:ext cx="4032448" cy="432048"/>
          </a:xfrm>
        </p:spPr>
        <p:txBody>
          <a:bodyPr>
            <a:noAutofit/>
          </a:bodyPr>
          <a:lstStyle/>
          <a:p>
            <a:pPr algn="l"/>
            <a:r>
              <a:rPr lang="ru-RU" sz="1800" b="1" smtClean="0">
                <a:solidFill>
                  <a:srgbClr val="005DAC"/>
                </a:solidFill>
                <a:latin typeface="Calibri" panose="020F0502020204030204" pitchFamily="34" charset="0"/>
              </a:rPr>
              <a:t>2.2. ФИЗИКАЛЬНОЕ ОБСЛЕДОВАНИЕ </a:t>
            </a:r>
            <a:endParaRPr lang="ru-RU" sz="18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539552" y="1275606"/>
            <a:ext cx="7632848" cy="34563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250" dirty="0"/>
              <a:t>Всем обследуемым пациентам рекомендуется проводить следующие стандартные измерения, в соответствии </a:t>
            </a:r>
            <a:r>
              <a:rPr lang="ru-RU" sz="1250" dirty="0" smtClean="0"/>
              <a:t>с </a:t>
            </a:r>
            <a:r>
              <a:rPr lang="ru-RU" sz="1250" dirty="0"/>
              <a:t>действующими рекомендациями:</a:t>
            </a:r>
          </a:p>
          <a:p>
            <a:pPr marL="0" indent="0">
              <a:buNone/>
            </a:pPr>
            <a:r>
              <a:rPr lang="ru-RU" sz="1250" dirty="0"/>
              <a:t>- антропометрические показатели (рост, вес, индекс массы тела, окружность талии);</a:t>
            </a:r>
          </a:p>
          <a:p>
            <a:pPr marL="0" indent="0">
              <a:buNone/>
            </a:pPr>
            <a:r>
              <a:rPr lang="ru-RU" sz="1250" dirty="0"/>
              <a:t>- термометрия и оценка состояния кожных покровов;</a:t>
            </a:r>
          </a:p>
          <a:p>
            <a:pPr marL="0" indent="0">
              <a:buNone/>
            </a:pPr>
            <a:r>
              <a:rPr lang="ru-RU" sz="1250" dirty="0"/>
              <a:t>- оценка наличия отеков и их распространенности;</a:t>
            </a:r>
          </a:p>
          <a:p>
            <a:pPr marL="0" indent="0">
              <a:buNone/>
            </a:pPr>
            <a:r>
              <a:rPr lang="ru-RU" sz="1250" dirty="0"/>
              <a:t>- определение уровня систолического и диастолического АД;</a:t>
            </a:r>
          </a:p>
          <a:p>
            <a:pPr marL="0" indent="0">
              <a:buNone/>
            </a:pPr>
            <a:r>
              <a:rPr lang="ru-RU" sz="1250" dirty="0"/>
              <a:t>- пальпация пульса на периферических артериях с оценкой частоты и регулярности ритма;</a:t>
            </a:r>
          </a:p>
          <a:p>
            <a:pPr marL="0" indent="0">
              <a:buNone/>
            </a:pPr>
            <a:r>
              <a:rPr lang="ru-RU" sz="1250" dirty="0"/>
              <a:t>- оценка набухания и пульсации шейных вен, что может свидетельствовать о наличии венозного застоя;</a:t>
            </a:r>
          </a:p>
          <a:p>
            <a:pPr marL="0" indent="0">
              <a:buNone/>
            </a:pPr>
            <a:r>
              <a:rPr lang="ru-RU" sz="1250" dirty="0"/>
              <a:t>- аускультация сердца, сонных, почечных и бедренных артерий для выявления патологических шумов;</a:t>
            </a:r>
          </a:p>
          <a:p>
            <a:pPr marL="0" indent="0">
              <a:buNone/>
            </a:pPr>
            <a:r>
              <a:rPr lang="ru-RU" sz="1250" dirty="0"/>
              <a:t>- пальпация </a:t>
            </a:r>
            <a:r>
              <a:rPr lang="ru-RU" sz="1250" dirty="0" err="1"/>
              <a:t>щитовиднои</a:t>
            </a:r>
            <a:r>
              <a:rPr lang="ru-RU" sz="1250" dirty="0"/>
              <a:t>̆ железы: размеры, болезненность, подвижность </a:t>
            </a:r>
            <a:r>
              <a:rPr lang="ru-RU" sz="1250" dirty="0" smtClean="0"/>
              <a:t>.</a:t>
            </a:r>
            <a:endParaRPr lang="ru-RU" sz="1250" dirty="0"/>
          </a:p>
          <a:p>
            <a:pPr marL="0" indent="0">
              <a:buNone/>
            </a:pPr>
            <a:r>
              <a:rPr lang="ru-RU" sz="14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ЕОК </a:t>
            </a:r>
            <a:r>
              <a:rPr lang="ru-RU" sz="1400" b="1" dirty="0">
                <a:solidFill>
                  <a:srgbClr val="005DAC"/>
                </a:solidFill>
                <a:latin typeface="Calibri" panose="020F0502020204030204" pitchFamily="34" charset="0"/>
              </a:rPr>
              <a:t>IС (УУР С, УДД 5).</a:t>
            </a:r>
          </a:p>
          <a:p>
            <a:pPr marL="0" indent="0">
              <a:buNone/>
            </a:pPr>
            <a:r>
              <a:rPr lang="ru-RU" sz="1200" b="1" dirty="0">
                <a:solidFill>
                  <a:srgbClr val="005DAC"/>
                </a:solidFill>
              </a:rPr>
              <a:t>Комментарий</a:t>
            </a:r>
            <a:r>
              <a:rPr lang="ru-RU" sz="1200" dirty="0">
                <a:solidFill>
                  <a:srgbClr val="005DAC"/>
                </a:solidFill>
              </a:rPr>
              <a:t>. В дополнение к основным показателям рекомендовано оценивать специфические изменения с целью исключения обратимых причин, которые потенциально могут быть ассоциированы с желудочковыми нарушениями ритма. </a:t>
            </a:r>
            <a:r>
              <a:rPr lang="ru-RU" sz="1200" b="1" dirty="0">
                <a:solidFill>
                  <a:srgbClr val="005DAC"/>
                </a:solidFill>
              </a:rPr>
              <a:t>Важным является скрининг кожных проявлений редких системных воспалительных (склеродермия, саркоидоз) и инфекционных заболеваний (болезнь Чагаса, </a:t>
            </a:r>
            <a:r>
              <a:rPr lang="ru-RU" sz="1200" b="1" dirty="0" err="1">
                <a:solidFill>
                  <a:srgbClr val="005DAC"/>
                </a:solidFill>
              </a:rPr>
              <a:t>боррелиоз</a:t>
            </a:r>
            <a:r>
              <a:rPr lang="ru-RU" sz="1200" b="1" dirty="0">
                <a:solidFill>
                  <a:srgbClr val="005DAC"/>
                </a:solidFill>
              </a:rPr>
              <a:t> и др</a:t>
            </a:r>
            <a:r>
              <a:rPr lang="ru-RU" sz="1200" b="1" dirty="0" smtClean="0">
                <a:solidFill>
                  <a:srgbClr val="005DAC"/>
                </a:solidFill>
              </a:rPr>
              <a:t>.)</a:t>
            </a:r>
            <a:endParaRPr lang="ru-RU" sz="1200" b="1" dirty="0">
              <a:solidFill>
                <a:srgbClr val="005D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93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1" y="699542"/>
            <a:ext cx="6516217" cy="4320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67543" y="747572"/>
            <a:ext cx="6139021" cy="432048"/>
          </a:xfrm>
        </p:spPr>
        <p:txBody>
          <a:bodyPr>
            <a:noAutofit/>
          </a:bodyPr>
          <a:lstStyle/>
          <a:p>
            <a:pPr algn="l"/>
            <a: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2.3. ЛАБОРАТОРНЫЕ ДИАГНОСТИЧЕСКИЕ ИССЛЕДОВАНИЯ</a:t>
            </a:r>
            <a:endParaRPr lang="ru-RU" sz="18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Объект 2"/>
          <p:cNvSpPr>
            <a:spLocks noGrp="1"/>
          </p:cNvSpPr>
          <p:nvPr>
            <p:ph idx="1"/>
          </p:nvPr>
        </p:nvSpPr>
        <p:spPr>
          <a:xfrm>
            <a:off x="539552" y="1203599"/>
            <a:ext cx="7941568" cy="36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smtClean="0"/>
              <a:t>В </a:t>
            </a:r>
            <a:r>
              <a:rPr lang="ru-RU" sz="1400" dirty="0"/>
              <a:t>рамках обследования целесообразно проведение стандартного лабораторного минимума, включающего общеклинический и биохимический анализ крови для определения уровня общего сердечно-сосудистого риска, с контролем дополнительных параметров, позволяющих подтвердить или исключить преходящие корригируемые нарушения, потенциально значимые для возникновения желудочковых нарушений ритма сердца.</a:t>
            </a:r>
          </a:p>
          <a:p>
            <a:pPr marL="0" indent="0">
              <a:buNone/>
            </a:pPr>
            <a:r>
              <a:rPr lang="ru-RU" sz="1400" dirty="0" smtClean="0"/>
              <a:t>Рекомендуется </a:t>
            </a:r>
            <a:r>
              <a:rPr lang="ru-RU" sz="1400" dirty="0"/>
              <a:t>проведение общего (клинического) и биохимического анализа крови в рамках первичного обследования и в процессе динамического наблюдения у всех пациентов с желудочковыми тахиаритмиями для исключения сопутствующих </a:t>
            </a:r>
            <a:r>
              <a:rPr lang="ru-RU" sz="1400" dirty="0" smtClean="0"/>
              <a:t>заболеваний.</a:t>
            </a:r>
            <a:endParaRPr lang="ru-RU" sz="1400" dirty="0"/>
          </a:p>
          <a:p>
            <a:pPr marL="0" indent="0">
              <a:buNone/>
            </a:pPr>
            <a:r>
              <a:rPr lang="ru-RU" sz="1400" dirty="0">
                <a:solidFill>
                  <a:srgbClr val="005DAC"/>
                </a:solidFill>
                <a:latin typeface="Calibri" panose="020F0502020204030204" pitchFamily="34" charset="0"/>
              </a:rPr>
              <a:t>ЕОК нет (УУР С, УДД 5).</a:t>
            </a:r>
          </a:p>
          <a:p>
            <a:pPr marL="0" indent="0">
              <a:buNone/>
            </a:pPr>
            <a:r>
              <a:rPr lang="ru-RU" sz="1400" dirty="0" smtClean="0"/>
              <a:t>Рекомендуется </a:t>
            </a:r>
            <a:r>
              <a:rPr lang="ru-RU" sz="1400" dirty="0"/>
              <a:t>проведение исследование уровня </a:t>
            </a:r>
            <a:r>
              <a:rPr lang="ru-RU" sz="1400" dirty="0" err="1"/>
              <a:t>креатинина</a:t>
            </a:r>
            <a:r>
              <a:rPr lang="ru-RU" sz="1400" dirty="0"/>
              <a:t>, натрия, калия, глюкозы, общего белка, С-реактивного белка, активности </a:t>
            </a:r>
            <a:r>
              <a:rPr lang="ru-RU" sz="1400" dirty="0" err="1"/>
              <a:t>аспартатаминотрансферазы</a:t>
            </a:r>
            <a:r>
              <a:rPr lang="ru-RU" sz="1400" dirty="0"/>
              <a:t> и </a:t>
            </a:r>
            <a:r>
              <a:rPr lang="ru-RU" sz="1400" dirty="0" err="1"/>
              <a:t>аланинаминотрансферазы</a:t>
            </a:r>
            <a:r>
              <a:rPr lang="ru-RU" sz="1400" dirty="0"/>
              <a:t>, общего билирубина, мочевой кислоты в крови у всех пациентов с желудочковыми тахиаритмиями в рамках первичного обследования и в процессе динамического наблюдения для исключения сопутствующих </a:t>
            </a:r>
            <a:r>
              <a:rPr lang="ru-RU" sz="1400" dirty="0" smtClean="0"/>
              <a:t>заболеваний.</a:t>
            </a:r>
            <a:endParaRPr lang="ru-RU" sz="1400" dirty="0"/>
          </a:p>
          <a:p>
            <a:pPr marL="0" indent="0">
              <a:buNone/>
            </a:pPr>
            <a:r>
              <a:rPr lang="ru-RU" sz="1400" dirty="0">
                <a:solidFill>
                  <a:srgbClr val="005DAC"/>
                </a:solidFill>
                <a:latin typeface="Calibri" panose="020F0502020204030204" pitchFamily="34" charset="0"/>
              </a:rPr>
              <a:t>ЕОК нет (УУР С, УДД 5).</a:t>
            </a:r>
          </a:p>
        </p:txBody>
      </p:sp>
    </p:spTree>
    <p:extLst>
      <p:ext uri="{BB962C8B-B14F-4D97-AF65-F5344CB8AC3E}">
        <p14:creationId xmlns:p14="http://schemas.microsoft.com/office/powerpoint/2010/main" val="132210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2" y="699542"/>
            <a:ext cx="7308306" cy="7200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67544" y="747572"/>
            <a:ext cx="7344816" cy="672050"/>
          </a:xfrm>
        </p:spPr>
        <p:txBody>
          <a:bodyPr>
            <a:normAutofit fontScale="90000"/>
          </a:bodyPr>
          <a:lstStyle/>
          <a:p>
            <a:pPr algn="l"/>
            <a: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2.4. ИНСТРУМЕНТАЛЬНЫЕ ДИАГНОСТИЧЕСКИЕ ИССЛЕДОВАНИЯ СКРИНИНГ ПАЦИЕНТОВ С ПРЕДПОЛАГАЕМЫМИ ИЛИ ДОКАЗАННЫМИ ЖТА  </a:t>
            </a:r>
            <a:endParaRPr lang="ru-RU" sz="18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805048" y="1563639"/>
            <a:ext cx="7787208" cy="30963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 smtClean="0"/>
              <a:t>ЭКГ </a:t>
            </a:r>
            <a:r>
              <a:rPr lang="ru-RU" sz="1400" dirty="0"/>
              <a:t>в 12-ти отведениях </a:t>
            </a:r>
            <a:endParaRPr lang="ru-RU" sz="1400" dirty="0" smtClean="0"/>
          </a:p>
          <a:p>
            <a:pPr marL="0" indent="0">
              <a:buNone/>
            </a:pPr>
            <a:r>
              <a:rPr lang="ru-RU" sz="1400" dirty="0" smtClean="0"/>
              <a:t>Проба </a:t>
            </a:r>
            <a:r>
              <a:rPr lang="ru-RU" sz="1400" dirty="0"/>
              <a:t>с дозированной </a:t>
            </a:r>
            <a:r>
              <a:rPr lang="ru-RU" sz="1400" dirty="0" smtClean="0"/>
              <a:t>ФН </a:t>
            </a:r>
          </a:p>
          <a:p>
            <a:pPr marL="0" indent="0">
              <a:buNone/>
            </a:pPr>
            <a:r>
              <a:rPr lang="ru-RU" sz="1400" dirty="0" smtClean="0"/>
              <a:t>ХМЭКГ в 12 отведениях</a:t>
            </a:r>
          </a:p>
          <a:p>
            <a:pPr marL="0" indent="0">
              <a:buNone/>
            </a:pPr>
            <a:r>
              <a:rPr lang="ru-RU" sz="1400" dirty="0" smtClean="0"/>
              <a:t>Эхокардиография. </a:t>
            </a:r>
          </a:p>
          <a:p>
            <a:pPr marL="180975" indent="-180975">
              <a:buNone/>
            </a:pPr>
            <a:r>
              <a:rPr lang="ru-RU" sz="1400" dirty="0" smtClean="0"/>
              <a:t>Нагрузочный </a:t>
            </a:r>
            <a:r>
              <a:rPr lang="ru-RU" sz="1400" dirty="0"/>
              <a:t>стресс-тест (электрокардиография/эхокардиография/</a:t>
            </a:r>
            <a:r>
              <a:rPr lang="ru-RU" sz="1400" dirty="0" err="1"/>
              <a:t>перфузионная</a:t>
            </a:r>
            <a:r>
              <a:rPr lang="ru-RU" sz="1400" dirty="0"/>
              <a:t> однофотонная эмиссионная компьютерная томография с физической нагрузкой) </a:t>
            </a:r>
            <a:endParaRPr lang="ru-RU" sz="1400" dirty="0" smtClean="0"/>
          </a:p>
          <a:p>
            <a:pPr marL="180975" indent="-180975">
              <a:buNone/>
            </a:pPr>
            <a:r>
              <a:rPr lang="ru-RU" sz="1400" dirty="0" smtClean="0"/>
              <a:t>ХМЭКГ, при </a:t>
            </a:r>
            <a:r>
              <a:rPr lang="ru-RU" sz="1400" dirty="0"/>
              <a:t>редких симптомах </a:t>
            </a:r>
            <a:r>
              <a:rPr lang="ru-RU" sz="1400" dirty="0" smtClean="0"/>
              <a:t>(</a:t>
            </a:r>
            <a:r>
              <a:rPr lang="ru-RU" sz="1400" dirty="0" err="1" smtClean="0"/>
              <a:t>синкопальные</a:t>
            </a:r>
            <a:r>
              <a:rPr lang="ru-RU" sz="1400" dirty="0" smtClean="0"/>
              <a:t> </a:t>
            </a:r>
            <a:r>
              <a:rPr lang="ru-RU" sz="1400" dirty="0"/>
              <a:t>состояния) и невозможности регистрации ЭКГ во время эпизода </a:t>
            </a:r>
            <a:r>
              <a:rPr lang="ru-RU" sz="1400" dirty="0" smtClean="0"/>
              <a:t>рекомендовано </a:t>
            </a:r>
            <a:r>
              <a:rPr lang="ru-RU" sz="1400" dirty="0"/>
              <a:t>использование наружного или имплантируемого кардиомонитора </a:t>
            </a:r>
            <a:endParaRPr lang="ru-RU" sz="1400" dirty="0" smtClean="0"/>
          </a:p>
          <a:p>
            <a:pPr marL="180975" indent="-180975">
              <a:buNone/>
            </a:pPr>
            <a:r>
              <a:rPr lang="ru-RU" sz="1400" dirty="0" smtClean="0"/>
              <a:t>Сигнал-усредненная </a:t>
            </a:r>
            <a:r>
              <a:rPr lang="ru-RU" sz="1400" dirty="0"/>
              <a:t>ЭКГ </a:t>
            </a:r>
            <a:r>
              <a:rPr lang="ru-RU" sz="1400" dirty="0" smtClean="0"/>
              <a:t>- для </a:t>
            </a:r>
            <a:r>
              <a:rPr lang="ru-RU" sz="1400" dirty="0"/>
              <a:t>улучшения диагностики АКМП ПЖ у пациентов с диагностированными </a:t>
            </a:r>
            <a:r>
              <a:rPr lang="ru-RU" sz="1400" dirty="0" smtClean="0"/>
              <a:t>ЖНР или </a:t>
            </a:r>
            <a:r>
              <a:rPr lang="ru-RU" sz="1400" dirty="0"/>
              <a:t>имеющих высокий риск развития жизнеугрожающих </a:t>
            </a:r>
            <a:r>
              <a:rPr lang="ru-RU" sz="1400" dirty="0" smtClean="0"/>
              <a:t>ЖА</a:t>
            </a:r>
            <a:endParaRPr lang="ru-RU" sz="1400" dirty="0"/>
          </a:p>
          <a:p>
            <a:pPr marL="180975" indent="-180975">
              <a:buNone/>
            </a:pPr>
            <a:r>
              <a:rPr lang="ru-RU" sz="1400" dirty="0" smtClean="0"/>
              <a:t>МРТ </a:t>
            </a:r>
            <a:r>
              <a:rPr lang="ru-RU" sz="1400" dirty="0"/>
              <a:t>сердца или </a:t>
            </a:r>
            <a:r>
              <a:rPr lang="ru-RU" sz="1400" dirty="0" smtClean="0"/>
              <a:t>КТ, </a:t>
            </a:r>
            <a:r>
              <a:rPr lang="ru-RU" sz="1400" dirty="0" err="1" smtClean="0"/>
              <a:t>вентрикулография</a:t>
            </a:r>
            <a:r>
              <a:rPr lang="ru-RU" sz="1400" dirty="0" smtClean="0"/>
              <a:t> </a:t>
            </a:r>
            <a:r>
              <a:rPr lang="ru-RU" sz="1400" dirty="0"/>
              <a:t>сердца или </a:t>
            </a:r>
            <a:r>
              <a:rPr lang="ru-RU" sz="1400" dirty="0" smtClean="0"/>
              <a:t>компьютерно-</a:t>
            </a:r>
            <a:r>
              <a:rPr lang="ru-RU" sz="1400" dirty="0" err="1" smtClean="0"/>
              <a:t>томографическая</a:t>
            </a:r>
            <a:r>
              <a:rPr lang="ru-RU" sz="1400" dirty="0" smtClean="0"/>
              <a:t> </a:t>
            </a:r>
            <a:r>
              <a:rPr lang="ru-RU" sz="1400" dirty="0" err="1" smtClean="0"/>
              <a:t>вентрикулография</a:t>
            </a:r>
            <a:endParaRPr lang="ru-RU" sz="1400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15516" y="1131590"/>
            <a:ext cx="8712968" cy="1628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29" y="1647751"/>
            <a:ext cx="131911" cy="13191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29" y="1923678"/>
            <a:ext cx="131911" cy="13191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29" y="2166096"/>
            <a:ext cx="131911" cy="13191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29" y="2427734"/>
            <a:ext cx="131911" cy="13191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29" y="2689671"/>
            <a:ext cx="131911" cy="13191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29" y="3152577"/>
            <a:ext cx="131911" cy="13191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29" y="3844079"/>
            <a:ext cx="131911" cy="13191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29" y="4299942"/>
            <a:ext cx="131911" cy="13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57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1" y="699542"/>
            <a:ext cx="5724129" cy="4320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67544" y="687756"/>
            <a:ext cx="6624736" cy="456026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2.4. ИНСТРУМЕНТАЛЬНЫЕ ДИАГНОСТИЧЕСКИЕ ИССЛЕДОВАНИЯ</a:t>
            </a:r>
            <a:endParaRPr lang="ru-RU" sz="18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15516" y="1131590"/>
            <a:ext cx="8712968" cy="1628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Объект 2"/>
          <p:cNvSpPr>
            <a:spLocks noGrp="1"/>
          </p:cNvSpPr>
          <p:nvPr>
            <p:ph idx="1"/>
          </p:nvPr>
        </p:nvSpPr>
        <p:spPr>
          <a:xfrm>
            <a:off x="539552" y="1275606"/>
            <a:ext cx="7859216" cy="3528393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3400" dirty="0"/>
              <a:t>При редких симптомах (к примеру, </a:t>
            </a:r>
            <a:r>
              <a:rPr lang="ru-RU" sz="3400" dirty="0" err="1"/>
              <a:t>синкопальные</a:t>
            </a:r>
            <a:r>
              <a:rPr lang="ru-RU" sz="3400" dirty="0"/>
              <a:t> состояния) и невозможности регистрации ЭКГ во время эпизода </a:t>
            </a:r>
            <a:r>
              <a:rPr lang="ru-RU" sz="3400" dirty="0" err="1"/>
              <a:t>холтеровским</a:t>
            </a:r>
            <a:r>
              <a:rPr lang="ru-RU" sz="3400" dirty="0"/>
              <a:t> </a:t>
            </a:r>
            <a:r>
              <a:rPr lang="ru-RU" sz="3400" dirty="0" err="1"/>
              <a:t>мониторированием</a:t>
            </a:r>
            <a:r>
              <a:rPr lang="ru-RU" sz="3400" dirty="0"/>
              <a:t> рекомендовано использование наружного или имплантируемого кардиомонитора для </a:t>
            </a:r>
            <a:r>
              <a:rPr lang="ru-RU" sz="3400" dirty="0" smtClean="0"/>
              <a:t>долговременной</a:t>
            </a:r>
            <a:endParaRPr lang="ru-RU" sz="3400" dirty="0"/>
          </a:p>
          <a:p>
            <a:pPr marL="0" indent="0">
              <a:lnSpc>
                <a:spcPct val="120000"/>
              </a:lnSpc>
              <a:buNone/>
            </a:pPr>
            <a:r>
              <a:rPr lang="ru-RU" sz="3400" dirty="0"/>
              <a:t>регистрации электрической активности проводящей системы сердца с целью выявления возможных транзиторных аритмий, способных вызывать такие </a:t>
            </a:r>
            <a:r>
              <a:rPr lang="ru-RU" sz="3400" dirty="0" smtClean="0"/>
              <a:t>симптомы.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400" dirty="0" smtClean="0">
                <a:solidFill>
                  <a:srgbClr val="005DAC"/>
                </a:solidFill>
                <a:latin typeface="Calibri" panose="020F0502020204030204" pitchFamily="34" charset="0"/>
              </a:rPr>
              <a:t>ЕОК </a:t>
            </a:r>
            <a:r>
              <a:rPr lang="ru-RU" sz="3400" dirty="0">
                <a:solidFill>
                  <a:srgbClr val="005DAC"/>
                </a:solidFill>
                <a:latin typeface="Calibri" panose="020F0502020204030204" pitchFamily="34" charset="0"/>
              </a:rPr>
              <a:t>IA (УУР В, УДД 3</a:t>
            </a:r>
            <a:r>
              <a:rPr lang="ru-RU" sz="3400" dirty="0" smtClean="0">
                <a:solidFill>
                  <a:srgbClr val="005DAC"/>
                </a:solidFill>
                <a:latin typeface="Calibri" panose="020F0502020204030204" pitchFamily="34" charset="0"/>
              </a:rPr>
              <a:t>)</a:t>
            </a:r>
            <a:r>
              <a:rPr lang="ru-RU" sz="3400" dirty="0" smtClean="0">
                <a:solidFill>
                  <a:srgbClr val="005DAC"/>
                </a:solidFill>
              </a:rPr>
              <a:t> </a:t>
            </a:r>
            <a:r>
              <a:rPr lang="ru-RU" sz="3400" dirty="0" smtClean="0"/>
              <a:t>– исходно </a:t>
            </a:r>
            <a:r>
              <a:rPr lang="ru-RU" sz="3400" dirty="0"/>
              <a:t>Уровень убедительности I (уровень достоверности B)</a:t>
            </a:r>
          </a:p>
          <a:p>
            <a:pPr marL="0" indent="0">
              <a:lnSpc>
                <a:spcPct val="120000"/>
              </a:lnSpc>
              <a:buNone/>
            </a:pPr>
            <a:endParaRPr lang="ru-RU" i="1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b="1" dirty="0" smtClean="0">
                <a:solidFill>
                  <a:srgbClr val="005DAC"/>
                </a:solidFill>
              </a:rPr>
              <a:t>Комментарий</a:t>
            </a:r>
            <a:r>
              <a:rPr lang="ru-RU" b="1" dirty="0">
                <a:solidFill>
                  <a:srgbClr val="005DAC"/>
                </a:solidFill>
              </a:rPr>
              <a:t>.</a:t>
            </a:r>
            <a:r>
              <a:rPr lang="ru-RU" dirty="0">
                <a:solidFill>
                  <a:srgbClr val="005DAC"/>
                </a:solidFill>
              </a:rPr>
              <a:t> Кардиомониторы имплантируемые, которые постоянно </a:t>
            </a:r>
            <a:r>
              <a:rPr lang="ru-RU" dirty="0" err="1">
                <a:solidFill>
                  <a:srgbClr val="005DAC"/>
                </a:solidFill>
              </a:rPr>
              <a:t>мониторируют</a:t>
            </a:r>
            <a:r>
              <a:rPr lang="ru-RU" dirty="0">
                <a:solidFill>
                  <a:srgbClr val="005DAC"/>
                </a:solidFill>
              </a:rPr>
              <a:t> сердечный ритм и регистрируют события за период времени, измеряемый годами, могут осуществлять запись автоматически в соответствии с заранее установленными критериями. Такие устройства дают ценную информацию для диагностики серьезных тахиаритмий и брадиаритмий у пациентов с угрожающими симптомами (например, </a:t>
            </a:r>
            <a:r>
              <a:rPr lang="ru-RU" dirty="0" err="1">
                <a:solidFill>
                  <a:srgbClr val="005DAC"/>
                </a:solidFill>
              </a:rPr>
              <a:t>синкопальные</a:t>
            </a:r>
            <a:r>
              <a:rPr lang="ru-RU" dirty="0">
                <a:solidFill>
                  <a:srgbClr val="005DAC"/>
                </a:solidFill>
              </a:rPr>
              <a:t> состояния).</a:t>
            </a:r>
          </a:p>
        </p:txBody>
      </p:sp>
    </p:spTree>
    <p:extLst>
      <p:ext uri="{BB962C8B-B14F-4D97-AF65-F5344CB8AC3E}">
        <p14:creationId xmlns:p14="http://schemas.microsoft.com/office/powerpoint/2010/main" val="40681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5868144" cy="62753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23528" y="94903"/>
            <a:ext cx="5904656" cy="432048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b="1" dirty="0">
                <a:solidFill>
                  <a:srgbClr val="005DAC"/>
                </a:solidFill>
                <a:latin typeface="Calibri" panose="020F0502020204030204" pitchFamily="34" charset="0"/>
                <a:ea typeface="BatangChe" panose="02030609000101010101" pitchFamily="49" charset="-127"/>
                <a:cs typeface="Times New Roman" panose="02020603050405020304" pitchFamily="18" charset="0"/>
              </a:rPr>
              <a:t>СОВРЕМЕННЫЕ СИСТЕМЫ МОНИТОРИРОВАНИЯ СЕРДЕЧНОГО РИТМА</a:t>
            </a:r>
          </a:p>
        </p:txBody>
      </p:sp>
      <p:pic>
        <p:nvPicPr>
          <p:cNvPr id="9" name="Содержимое 4" descr="avoid_critical_gaps_new.png">
            <a:extLst>
              <a:ext uri="{FF2B5EF4-FFF2-40B4-BE49-F238E27FC236}">
                <a16:creationId xmlns:a16="http://schemas.microsoft.com/office/drawing/2014/main" id="{3715EDFE-5989-45B1-9FA9-2612DCB46A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" r="56908" b="13077"/>
          <a:stretch/>
        </p:blipFill>
        <p:spPr>
          <a:xfrm>
            <a:off x="4972974" y="1040876"/>
            <a:ext cx="1693442" cy="1783710"/>
          </a:xfrm>
          <a:prstGeom prst="rect">
            <a:avLst/>
          </a:prstGeom>
        </p:spPr>
      </p:pic>
      <p:pic>
        <p:nvPicPr>
          <p:cNvPr id="10" name="Изображение 4" descr="Contec-Bluetooth-ECG-transmission-PM10-portable-ecg.jpg">
            <a:extLst>
              <a:ext uri="{FF2B5EF4-FFF2-40B4-BE49-F238E27FC236}">
                <a16:creationId xmlns:a16="http://schemas.microsoft.com/office/drawing/2014/main" id="{B2902AD3-E87C-474D-829C-A99AFB02B8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4" t="19769" r="50425" b="11781"/>
          <a:stretch/>
        </p:blipFill>
        <p:spPr>
          <a:xfrm>
            <a:off x="7236296" y="2427734"/>
            <a:ext cx="1334605" cy="2526124"/>
          </a:xfrm>
          <a:prstGeom prst="rect">
            <a:avLst/>
          </a:prstGeom>
        </p:spPr>
      </p:pic>
      <p:pic>
        <p:nvPicPr>
          <p:cNvPr id="11" name="Содержимое 3" descr="Smart-wearable-bracelet-heart-rate-blood-pressure.jpg">
            <a:extLst>
              <a:ext uri="{FF2B5EF4-FFF2-40B4-BE49-F238E27FC236}">
                <a16:creationId xmlns:a16="http://schemas.microsoft.com/office/drawing/2014/main" id="{19B778CF-B676-4B54-BC38-03FE29F8FD2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3" t="12146" r="17377" b="3757"/>
          <a:stretch/>
        </p:blipFill>
        <p:spPr>
          <a:xfrm>
            <a:off x="7092280" y="483518"/>
            <a:ext cx="1284819" cy="17752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9B244FB-950C-40B4-A8A6-82EA5275389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9248" t="31100" r="51772" b="16400"/>
          <a:stretch/>
        </p:blipFill>
        <p:spPr>
          <a:xfrm>
            <a:off x="2425146" y="1120397"/>
            <a:ext cx="2328739" cy="170418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1395E60-7F30-49DE-9DD9-0941694A44A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30242" y="3126671"/>
            <a:ext cx="2447584" cy="151240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4EF3B2A-A43D-4FD6-97D1-3EDBE0B453A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228" t="45857" r="15606" b="15727"/>
          <a:stretch/>
        </p:blipFill>
        <p:spPr>
          <a:xfrm>
            <a:off x="899593" y="3035603"/>
            <a:ext cx="2689922" cy="176156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FEB266B-8AAF-4038-8699-A59EA40FC35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470" t="39597" r="56174" b="14073"/>
          <a:stretch/>
        </p:blipFill>
        <p:spPr>
          <a:xfrm>
            <a:off x="344994" y="710330"/>
            <a:ext cx="1936172" cy="229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6572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8316416" cy="6922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755576" y="123479"/>
            <a:ext cx="7920880" cy="452586"/>
          </a:xfrm>
        </p:spPr>
        <p:txBody>
          <a:bodyPr>
            <a:noAutofit/>
          </a:bodyPr>
          <a:lstStyle/>
          <a:p>
            <a:pPr algn="l"/>
            <a:r>
              <a:rPr lang="ru-RU" sz="2000" b="1" dirty="0">
                <a:solidFill>
                  <a:srgbClr val="005DAC"/>
                </a:solidFill>
                <a:latin typeface="Calibri" panose="020F0502020204030204" pitchFamily="34" charset="0"/>
              </a:rPr>
              <a:t>СРАВНИТЕЛЬНАЯ ХАРАКТЕРИСТИКА УСТРОЙСТВ ДЛЯ МОНИТОРИРОВАНИЯ </a:t>
            </a:r>
            <a:r>
              <a:rPr lang="ru-RU" sz="20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ЭКГ</a:t>
            </a:r>
            <a:endParaRPr lang="ru-RU" sz="20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317645"/>
              </p:ext>
            </p:extLst>
          </p:nvPr>
        </p:nvGraphicFramePr>
        <p:xfrm>
          <a:off x="755574" y="692233"/>
          <a:ext cx="7567652" cy="4079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2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49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935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Метод</a:t>
                      </a:r>
                      <a:endParaRPr lang="ru-RU"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Длительность исследования</a:t>
                      </a:r>
                      <a:endParaRPr lang="ru-RU" sz="14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2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n>
                            <a:noFill/>
                          </a:ln>
                          <a:latin typeface="Calibri" panose="020F0502020204030204" pitchFamily="34" charset="0"/>
                        </a:rPr>
                        <a:t>Внешние регистраторы</a:t>
                      </a:r>
                      <a:endParaRPr lang="ru-RU" sz="1600" b="1" dirty="0">
                        <a:ln>
                          <a:noFill/>
                        </a:ln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8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018">
                <a:tc gridSpan="2">
                  <a:txBody>
                    <a:bodyPr/>
                    <a:lstStyle/>
                    <a:p>
                      <a:r>
                        <a:rPr lang="ru-RU" sz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Внутрибольничное (</a:t>
                      </a:r>
                      <a:r>
                        <a:rPr lang="ru-RU" sz="12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внутригоспитальное</a:t>
                      </a:r>
                      <a:r>
                        <a:rPr lang="ru-RU" sz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) ЭКГ-</a:t>
                      </a:r>
                      <a:r>
                        <a:rPr lang="ru-RU" sz="12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мониторирование</a:t>
                      </a:r>
                      <a:endParaRPr lang="ru-RU" sz="12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r>
                        <a:rPr lang="ru-RU" sz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(</a:t>
                      </a:r>
                      <a:r>
                        <a:rPr lang="en-US" sz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in-hospital</a:t>
                      </a:r>
                      <a:r>
                        <a:rPr lang="en-US" sz="12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 monitoring</a:t>
                      </a:r>
                      <a:r>
                        <a:rPr lang="ru-RU" sz="12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  <a:endParaRPr lang="ru-RU" sz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n>
                            <a:noFill/>
                          </a:ln>
                        </a:rPr>
                        <a:t>12-24 </a:t>
                      </a:r>
                      <a:r>
                        <a:rPr lang="ru-RU" sz="1200" dirty="0" smtClean="0">
                          <a:ln>
                            <a:noFill/>
                          </a:ln>
                        </a:rPr>
                        <a:t>ч</a:t>
                      </a:r>
                      <a:endParaRPr lang="ru-RU" sz="12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874">
                <a:tc gridSpan="2">
                  <a:txBody>
                    <a:bodyPr/>
                    <a:lstStyle/>
                    <a:p>
                      <a:r>
                        <a:rPr lang="ru-RU" sz="1200" dirty="0" smtClean="0">
                          <a:ln>
                            <a:noFill/>
                          </a:ln>
                        </a:rPr>
                        <a:t>Стандартный метод </a:t>
                      </a:r>
                      <a:r>
                        <a:rPr lang="ru-RU" sz="1200" dirty="0" err="1" smtClean="0">
                          <a:ln>
                            <a:noFill/>
                          </a:ln>
                        </a:rPr>
                        <a:t>холтеровского</a:t>
                      </a:r>
                      <a:r>
                        <a:rPr lang="ru-RU" sz="1200" dirty="0" smtClean="0">
                          <a:ln>
                            <a:noFill/>
                          </a:ln>
                        </a:rPr>
                        <a:t> ЭКГ-</a:t>
                      </a:r>
                      <a:r>
                        <a:rPr lang="ru-RU" sz="1200" dirty="0" err="1" smtClean="0">
                          <a:ln>
                            <a:noFill/>
                          </a:ln>
                        </a:rPr>
                        <a:t>мониторирования</a:t>
                      </a:r>
                      <a:endParaRPr lang="ru-RU" sz="1200" dirty="0" smtClean="0">
                        <a:ln>
                          <a:noFill/>
                        </a:ln>
                      </a:endParaRPr>
                    </a:p>
                    <a:p>
                      <a:r>
                        <a:rPr lang="ru-RU" sz="1200" dirty="0" smtClean="0">
                          <a:ln>
                            <a:noFill/>
                          </a:ln>
                        </a:rPr>
                        <a:t>(</a:t>
                      </a:r>
                      <a:r>
                        <a:rPr lang="en-US" sz="1200" dirty="0" err="1" smtClean="0">
                          <a:ln>
                            <a:noFill/>
                          </a:ln>
                        </a:rPr>
                        <a:t>holter</a:t>
                      </a:r>
                      <a:r>
                        <a:rPr lang="en-US" sz="1200" baseline="0" dirty="0" smtClean="0">
                          <a:ln>
                            <a:noFill/>
                          </a:ln>
                        </a:rPr>
                        <a:t> monitoring</a:t>
                      </a:r>
                      <a:r>
                        <a:rPr lang="ru-RU" sz="1200" dirty="0" smtClean="0">
                          <a:ln>
                            <a:noFill/>
                          </a:ln>
                        </a:rPr>
                        <a:t>)</a:t>
                      </a:r>
                      <a:endParaRPr lang="ru-RU" sz="12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8F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n>
                            <a:noFill/>
                          </a:ln>
                        </a:rPr>
                        <a:t>24-48 </a:t>
                      </a:r>
                      <a:r>
                        <a:rPr lang="ru-RU" sz="1200" dirty="0" smtClean="0">
                          <a:ln>
                            <a:noFill/>
                          </a:ln>
                        </a:rPr>
                        <a:t>ч</a:t>
                      </a:r>
                      <a:endParaRPr lang="ru-RU" sz="12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9">
                <a:tc gridSpan="2">
                  <a:txBody>
                    <a:bodyPr/>
                    <a:lstStyle/>
                    <a:p>
                      <a:r>
                        <a:rPr lang="ru-RU" sz="1200" dirty="0" smtClean="0">
                          <a:ln>
                            <a:noFill/>
                          </a:ln>
                        </a:rPr>
                        <a:t>Регистраторы событий (событийные регистраторы, </a:t>
                      </a:r>
                      <a:r>
                        <a:rPr lang="en-US" sz="1200" dirty="0" smtClean="0">
                          <a:ln>
                            <a:noFill/>
                          </a:ln>
                        </a:rPr>
                        <a:t>event</a:t>
                      </a:r>
                      <a:r>
                        <a:rPr lang="en-US" sz="1200" baseline="0" dirty="0" smtClean="0">
                          <a:ln>
                            <a:noFill/>
                          </a:ln>
                        </a:rPr>
                        <a:t> recorders</a:t>
                      </a:r>
                      <a:r>
                        <a:rPr lang="ru-RU" sz="1200" dirty="0" smtClean="0">
                          <a:ln>
                            <a:noFill/>
                          </a:ln>
                        </a:rPr>
                        <a:t>)</a:t>
                      </a:r>
                      <a:endParaRPr lang="en-US" sz="1200" dirty="0" smtClean="0">
                        <a:ln>
                          <a:noFill/>
                        </a:ln>
                      </a:endParaRPr>
                    </a:p>
                    <a:p>
                      <a:r>
                        <a:rPr lang="ru-RU" sz="1200" dirty="0" smtClean="0">
                          <a:ln>
                            <a:noFill/>
                          </a:ln>
                        </a:rPr>
                        <a:t>с</a:t>
                      </a:r>
                      <a:r>
                        <a:rPr lang="ru-RU" sz="1200" baseline="0" dirty="0" smtClean="0">
                          <a:ln>
                            <a:noFill/>
                          </a:ln>
                        </a:rPr>
                        <a:t> непостоянной и постоянной записью</a:t>
                      </a:r>
                      <a:endParaRPr lang="ru-RU" sz="12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n>
                            <a:noFill/>
                          </a:ln>
                        </a:rPr>
                        <a:t>До 1-2 </a:t>
                      </a:r>
                      <a:r>
                        <a:rPr lang="ru-RU" sz="1200" dirty="0" err="1" smtClean="0">
                          <a:ln>
                            <a:noFill/>
                          </a:ln>
                        </a:rPr>
                        <a:t>мес</a:t>
                      </a:r>
                      <a:endParaRPr lang="ru-RU" sz="12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4562">
                <a:tc gridSpan="2">
                  <a:txBody>
                    <a:bodyPr/>
                    <a:lstStyle/>
                    <a:p>
                      <a:r>
                        <a:rPr lang="ru-RU" sz="1200" dirty="0" smtClean="0">
                          <a:ln>
                            <a:noFill/>
                          </a:ln>
                        </a:rPr>
                        <a:t>Накладные ЭКГ-мониторы (</a:t>
                      </a:r>
                      <a:r>
                        <a:rPr lang="en-US" sz="1200" dirty="0" smtClean="0">
                          <a:ln>
                            <a:noFill/>
                          </a:ln>
                        </a:rPr>
                        <a:t>patch-monitors</a:t>
                      </a:r>
                      <a:r>
                        <a:rPr lang="ru-RU" sz="1200" dirty="0" smtClean="0">
                          <a:ln>
                            <a:noFill/>
                          </a:ln>
                        </a:rPr>
                        <a:t>)</a:t>
                      </a:r>
                      <a:endParaRPr lang="ru-RU" sz="12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8F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n>
                            <a:noFill/>
                          </a:ln>
                        </a:rPr>
                        <a:t>До</a:t>
                      </a:r>
                      <a:r>
                        <a:rPr lang="ru-RU" sz="1200" baseline="0" dirty="0" smtClean="0">
                          <a:ln>
                            <a:noFill/>
                          </a:ln>
                        </a:rPr>
                        <a:t> 14 дней</a:t>
                      </a:r>
                      <a:endParaRPr lang="ru-RU" sz="12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9">
                <a:tc gridSpan="2">
                  <a:txBody>
                    <a:bodyPr/>
                    <a:lstStyle/>
                    <a:p>
                      <a:r>
                        <a:rPr lang="ru-RU" sz="1200" dirty="0" smtClean="0">
                          <a:ln>
                            <a:noFill/>
                          </a:ln>
                        </a:rPr>
                        <a:t>Наружные</a:t>
                      </a:r>
                      <a:r>
                        <a:rPr lang="ru-RU" sz="1200" baseline="0" dirty="0" smtClean="0">
                          <a:ln>
                            <a:noFill/>
                          </a:ln>
                        </a:rPr>
                        <a:t> петлевые регистраторы (</a:t>
                      </a:r>
                      <a:r>
                        <a:rPr lang="en-US" sz="1200" baseline="0" dirty="0" smtClean="0">
                          <a:ln>
                            <a:noFill/>
                          </a:ln>
                        </a:rPr>
                        <a:t>extra loop recorders</a:t>
                      </a:r>
                      <a:r>
                        <a:rPr lang="ru-RU" sz="1200" baseline="0" dirty="0" smtClean="0">
                          <a:ln>
                            <a:noFill/>
                          </a:ln>
                        </a:rPr>
                        <a:t>), активируемые</a:t>
                      </a:r>
                    </a:p>
                    <a:p>
                      <a:r>
                        <a:rPr lang="ru-RU" sz="1200" baseline="0" dirty="0" smtClean="0">
                          <a:ln>
                            <a:noFill/>
                          </a:ln>
                        </a:rPr>
                        <a:t>Пациентом и автоматически инициируемые</a:t>
                      </a:r>
                      <a:endParaRPr lang="ru-RU" sz="12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n>
                            <a:noFill/>
                          </a:ln>
                        </a:rPr>
                        <a:t>1,0-1,5 </a:t>
                      </a:r>
                      <a:r>
                        <a:rPr lang="ru-RU" sz="1200" dirty="0" err="1" smtClean="0">
                          <a:ln>
                            <a:noFill/>
                          </a:ln>
                        </a:rPr>
                        <a:t>мес</a:t>
                      </a:r>
                      <a:endParaRPr lang="ru-RU" sz="12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146">
                <a:tc gridSpan="2">
                  <a:txBody>
                    <a:bodyPr/>
                    <a:lstStyle/>
                    <a:p>
                      <a:r>
                        <a:rPr lang="ru-RU" sz="1200" dirty="0" smtClean="0">
                          <a:ln>
                            <a:noFill/>
                          </a:ln>
                          <a:latin typeface="+mn-lt"/>
                        </a:rPr>
                        <a:t>Дистанционная (домашняя) телеметрия/мобильные системы амбулаторного</a:t>
                      </a:r>
                    </a:p>
                    <a:p>
                      <a:r>
                        <a:rPr lang="ru-RU" sz="1200" dirty="0" smtClean="0">
                          <a:ln>
                            <a:noFill/>
                          </a:ln>
                          <a:latin typeface="+mn-lt"/>
                        </a:rPr>
                        <a:t>Сердечного мониторинга (</a:t>
                      </a:r>
                      <a:r>
                        <a:rPr lang="en-US" sz="1200" dirty="0" smtClean="0">
                          <a:ln>
                            <a:noFill/>
                          </a:ln>
                          <a:latin typeface="+mn-lt"/>
                        </a:rPr>
                        <a:t>remote</a:t>
                      </a:r>
                      <a:r>
                        <a:rPr lang="en-US" sz="1200" baseline="0" dirty="0" smtClean="0">
                          <a:ln>
                            <a:noFill/>
                          </a:ln>
                          <a:latin typeface="+mn-lt"/>
                        </a:rPr>
                        <a:t> telemetry, mobile cardiac outpatient telemetry (</a:t>
                      </a:r>
                      <a:r>
                        <a:rPr lang="ru-RU" sz="1200" baseline="0" dirty="0" smtClean="0">
                          <a:ln>
                            <a:noFill/>
                          </a:ln>
                          <a:latin typeface="+mn-lt"/>
                        </a:rPr>
                        <a:t>МСОТ-системы</a:t>
                      </a:r>
                      <a:r>
                        <a:rPr lang="en-US" sz="1200" baseline="0" dirty="0" smtClean="0">
                          <a:ln>
                            <a:noFill/>
                          </a:ln>
                          <a:latin typeface="+mn-lt"/>
                        </a:rPr>
                        <a:t>)</a:t>
                      </a:r>
                      <a:r>
                        <a:rPr lang="ru-RU" sz="1200" dirty="0" smtClean="0">
                          <a:ln>
                            <a:noFill/>
                          </a:ln>
                          <a:latin typeface="+mn-lt"/>
                        </a:rPr>
                        <a:t>)</a:t>
                      </a:r>
                      <a:endParaRPr lang="ru-RU" sz="1200" dirty="0">
                        <a:ln>
                          <a:noFill/>
                        </a:ln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8F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От 30 дней</a:t>
                      </a:r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986"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Имплантируемые регистраторы</a:t>
                      </a:r>
                      <a:endParaRPr lang="ru-RU" sz="16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0839">
                <a:tc gridSpan="2">
                  <a:txBody>
                    <a:bodyPr/>
                    <a:lstStyle/>
                    <a:p>
                      <a:r>
                        <a:rPr lang="ru-RU" sz="1200" dirty="0" smtClean="0">
                          <a:ln>
                            <a:noFill/>
                          </a:ln>
                          <a:latin typeface="+mn-lt"/>
                        </a:rPr>
                        <a:t>Имплантируемые петлевые регистраторы (</a:t>
                      </a:r>
                      <a:r>
                        <a:rPr lang="en-US" sz="1200" dirty="0" smtClean="0">
                          <a:ln>
                            <a:noFill/>
                          </a:ln>
                          <a:latin typeface="+mn-lt"/>
                        </a:rPr>
                        <a:t>implanted</a:t>
                      </a:r>
                      <a:r>
                        <a:rPr lang="en-US" sz="1200" baseline="0" dirty="0" smtClean="0">
                          <a:ln>
                            <a:noFill/>
                          </a:ln>
                          <a:latin typeface="+mn-lt"/>
                        </a:rPr>
                        <a:t> loop recorders</a:t>
                      </a:r>
                      <a:r>
                        <a:rPr lang="ru-RU" sz="1200" dirty="0" smtClean="0">
                          <a:ln>
                            <a:noFill/>
                          </a:ln>
                          <a:latin typeface="+mn-lt"/>
                        </a:rPr>
                        <a:t>)</a:t>
                      </a:r>
                      <a:endParaRPr lang="ru-RU" sz="1200" dirty="0">
                        <a:ln>
                          <a:noFill/>
                        </a:ln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8F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1,5-3,0 </a:t>
                      </a:r>
                      <a:r>
                        <a:rPr lang="ru-RU" sz="1200" dirty="0" smtClean="0">
                          <a:latin typeface="+mn-lt"/>
                        </a:rPr>
                        <a:t>года</a:t>
                      </a:r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760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8316416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755576" y="123479"/>
            <a:ext cx="7920880" cy="452586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ВИДЫ </a:t>
            </a:r>
            <a:r>
              <a:rPr lang="ru-RU" sz="2400" b="1" dirty="0">
                <a:solidFill>
                  <a:srgbClr val="005DAC"/>
                </a:solidFill>
                <a:latin typeface="Calibri" panose="020F0502020204030204" pitchFamily="34" charset="0"/>
              </a:rPr>
              <a:t>МОНИТОРИРОВАНИЯ ЭКГ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812630"/>
              </p:ext>
            </p:extLst>
          </p:nvPr>
        </p:nvGraphicFramePr>
        <p:xfrm>
          <a:off x="861492" y="699542"/>
          <a:ext cx="6096000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0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56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Частота развития симптоматики</a:t>
                      </a:r>
                      <a:endParaRPr lang="ru-RU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Рекомендуемая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технология ЭКГ </a:t>
                      </a:r>
                      <a:r>
                        <a:rPr lang="ru-RU" sz="1600" baseline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мониторивания</a:t>
                      </a:r>
                      <a:endParaRPr lang="ru-RU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721906"/>
              </p:ext>
            </p:extLst>
          </p:nvPr>
        </p:nvGraphicFramePr>
        <p:xfrm>
          <a:off x="861492" y="1419622"/>
          <a:ext cx="60960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0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56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Ежедневно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24-часовое 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холтеровское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мониторирование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с последующим анализом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Каждые 2-3 дня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48-72 часовое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холтеровское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мониторирование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 последующим анализом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579464"/>
              </p:ext>
            </p:extLst>
          </p:nvPr>
        </p:nvGraphicFramePr>
        <p:xfrm>
          <a:off x="861492" y="2715766"/>
          <a:ext cx="60960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0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56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Еженедельно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7-дневное 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холтеровское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мониторирование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или наружный петлевой регистратор ЭКГ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Ежемесячно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14-30-дневное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мониторирование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 помощью</a:t>
                      </a:r>
                    </a:p>
                    <a:p>
                      <a:pPr algn="ctr"/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наружного петлевого регистратора ЭКГ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2480122"/>
              </p:ext>
            </p:extLst>
          </p:nvPr>
        </p:nvGraphicFramePr>
        <p:xfrm>
          <a:off x="861492" y="4299942"/>
          <a:ext cx="6096000" cy="324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0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56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Реже одного раза в месяц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Имплантируемый монитор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ЭКГ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2" name="Содержимое 4" descr="avoid_critical_gaps_new.png">
            <a:extLst>
              <a:ext uri="{FF2B5EF4-FFF2-40B4-BE49-F238E27FC236}">
                <a16:creationId xmlns:a16="http://schemas.microsoft.com/office/drawing/2014/main" id="{3715EDFE-5989-45B1-9FA9-2612DCB46A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" r="56908" b="13077"/>
          <a:stretch/>
        </p:blipFill>
        <p:spPr>
          <a:xfrm>
            <a:off x="7372476" y="2715765"/>
            <a:ext cx="1109888" cy="105360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9B244FB-950C-40B4-A8A6-82EA527538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9248" t="31100" r="51772" b="16400"/>
          <a:stretch/>
        </p:blipFill>
        <p:spPr>
          <a:xfrm>
            <a:off x="7164288" y="1275606"/>
            <a:ext cx="1440160" cy="1116932"/>
          </a:xfrm>
          <a:prstGeom prst="rect">
            <a:avLst/>
          </a:prstGeom>
        </p:spPr>
      </p:pic>
      <p:pic>
        <p:nvPicPr>
          <p:cNvPr id="14" name="Picture 2" descr="E:\ревил.jpg">
            <a:extLst>
              <a:ext uri="{FF2B5EF4-FFF2-40B4-BE49-F238E27FC236}">
                <a16:creationId xmlns:a16="http://schemas.microsoft.com/office/drawing/2014/main" id="{8EB6BAC3-6960-4CD3-99F2-D754F76E50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/>
          <a:srcRect t="16227" b="15564"/>
          <a:stretch/>
        </p:blipFill>
        <p:spPr bwMode="auto">
          <a:xfrm>
            <a:off x="7294970" y="3917307"/>
            <a:ext cx="1299953" cy="8866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874096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6948264" cy="512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23528" y="123477"/>
            <a:ext cx="6624736" cy="432049"/>
          </a:xfrm>
        </p:spPr>
        <p:txBody>
          <a:bodyPr anchor="t">
            <a:normAutofit fontScale="90000"/>
          </a:bodyPr>
          <a:lstStyle/>
          <a:p>
            <a:pPr algn="l">
              <a:spcAft>
                <a:spcPts val="300"/>
              </a:spcAft>
            </a:pPr>
            <a:r>
              <a:rPr lang="ru-RU" sz="2000" b="1" dirty="0" smtClean="0">
                <a:solidFill>
                  <a:srgbClr val="005DAC"/>
                </a:solidFill>
                <a:latin typeface="Calibri" panose="020F0502020204030204" pitchFamily="34" charset="0"/>
                <a:ea typeface="BatangChe" panose="02030609000101010101" pitchFamily="49" charset="-127"/>
                <a:cs typeface="Times New Roman" panose="02020603050405020304" pitchFamily="18" charset="0"/>
              </a:rPr>
              <a:t>2.4. ИНСТРУМЕНТАЛЬНЫЕ ДИАГНОСТИЧЕСКИЕ ИССЛЕДОВАНИЯ</a:t>
            </a:r>
            <a:endParaRPr lang="ru-RU" sz="2000" b="1" dirty="0">
              <a:solidFill>
                <a:srgbClr val="005DAC"/>
              </a:solidFill>
              <a:latin typeface="Calibri" panose="020F0502020204030204" pitchFamily="34" charset="0"/>
              <a:ea typeface="BatangChe" panose="02030609000101010101" pitchFamily="49" charset="-127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74042" y="464468"/>
            <a:ext cx="4978077" cy="4320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300"/>
              </a:spcAft>
            </a:pPr>
            <a:r>
              <a:rPr lang="ru-RU" sz="1800" b="1" dirty="0">
                <a:solidFill>
                  <a:srgbClr val="005DAC"/>
                </a:solidFill>
                <a:latin typeface="Calibri" panose="020F0502020204030204" pitchFamily="34" charset="0"/>
              </a:rPr>
              <a:t>Провокационные пробы в диагностике ЖТА</a:t>
            </a:r>
            <a:r>
              <a:rPr lang="ru-RU" sz="1800" b="1" dirty="0">
                <a:solidFill>
                  <a:srgbClr val="005DAC"/>
                </a:solidFill>
                <a:latin typeface="Calibri" panose="020F0502020204030204" pitchFamily="34" charset="0"/>
                <a:ea typeface="BatangChe" panose="02030609000101010101" pitchFamily="49" charset="-127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311336" y="896517"/>
            <a:ext cx="8291264" cy="3979489"/>
          </a:xfrm>
        </p:spPr>
        <p:txBody>
          <a:bodyPr>
            <a:noAutofit/>
          </a:bodyPr>
          <a:lstStyle/>
          <a:p>
            <a:pPr marL="361950" indent="0">
              <a:buNone/>
            </a:pPr>
            <a:r>
              <a:rPr lang="ru-RU" sz="1580" b="1" dirty="0" smtClean="0"/>
              <a:t>Активная </a:t>
            </a:r>
            <a:r>
              <a:rPr lang="ru-RU" sz="1580" b="1" dirty="0"/>
              <a:t>ортостатическая </a:t>
            </a:r>
            <a:r>
              <a:rPr lang="ru-RU" sz="1580" b="1" dirty="0" smtClean="0"/>
              <a:t>проба для выявления больных </a:t>
            </a:r>
            <a:r>
              <a:rPr lang="ru-RU" sz="1580" b="1" dirty="0"/>
              <a:t>СУИQT</a:t>
            </a:r>
            <a:r>
              <a:rPr lang="ru-RU" sz="1580" dirty="0"/>
              <a:t>. После перехода в вертикальное положение отмечается умеренное увеличение частоты синусового ритма, при этом у здоровых пациентов длительность интервала QT уменьшается, а у больных СУИQT (особенно 2-го типа) продолжительность интервала QT уменьшается менее существенно, не изменяется или увеличивается. Удлинение корригированного интервала QT (</a:t>
            </a:r>
            <a:r>
              <a:rPr lang="ru-RU" sz="1580" dirty="0" err="1"/>
              <a:t>QTс</a:t>
            </a:r>
            <a:r>
              <a:rPr lang="ru-RU" sz="1580" dirty="0"/>
              <a:t>) в </a:t>
            </a:r>
            <a:r>
              <a:rPr lang="ru-RU" sz="1580" dirty="0" err="1"/>
              <a:t>ортостазе</a:t>
            </a:r>
            <a:r>
              <a:rPr lang="ru-RU" sz="1580" dirty="0"/>
              <a:t> более </a:t>
            </a:r>
            <a:r>
              <a:rPr lang="ru-RU" sz="1580" dirty="0" smtClean="0"/>
              <a:t>500 </a:t>
            </a:r>
            <a:r>
              <a:rPr lang="ru-RU" sz="1580" dirty="0"/>
              <a:t>мс является одним из диагностических </a:t>
            </a:r>
            <a:r>
              <a:rPr lang="ru-RU" sz="1580" dirty="0" smtClean="0"/>
              <a:t>критериев</a:t>
            </a:r>
          </a:p>
          <a:p>
            <a:pPr marL="361950" indent="0">
              <a:buNone/>
            </a:pPr>
            <a:endParaRPr lang="en-US" sz="900" dirty="0" smtClean="0"/>
          </a:p>
          <a:p>
            <a:pPr marL="361950" indent="0">
              <a:buNone/>
            </a:pPr>
            <a:r>
              <a:rPr lang="ru-RU" sz="1580" b="1" dirty="0" smtClean="0"/>
              <a:t>Проба </a:t>
            </a:r>
            <a:r>
              <a:rPr lang="ru-RU" sz="1580" b="1" dirty="0"/>
              <a:t>с дозированной </a:t>
            </a:r>
            <a:r>
              <a:rPr lang="ru-RU" sz="1580" b="1" dirty="0" smtClean="0"/>
              <a:t>ФН на </a:t>
            </a:r>
            <a:r>
              <a:rPr lang="ru-RU" sz="1580" b="1" dirty="0"/>
              <a:t>велоэргометре или </a:t>
            </a:r>
            <a:r>
              <a:rPr lang="ru-RU" sz="1580" b="1" dirty="0" err="1"/>
              <a:t>тредмиле</a:t>
            </a:r>
            <a:r>
              <a:rPr lang="ru-RU" sz="1580" b="1" dirty="0"/>
              <a:t>. </a:t>
            </a:r>
            <a:endParaRPr lang="ru-RU" sz="1580" b="1" dirty="0" smtClean="0"/>
          </a:p>
          <a:p>
            <a:pPr marL="361950" indent="0">
              <a:buNone/>
            </a:pPr>
            <a:endParaRPr lang="ru-RU" sz="800" b="1" dirty="0" smtClean="0"/>
          </a:p>
          <a:p>
            <a:pPr marL="361950" indent="0">
              <a:buNone/>
            </a:pPr>
            <a:r>
              <a:rPr lang="ru-RU" sz="1580" dirty="0" smtClean="0"/>
              <a:t>Длительность </a:t>
            </a:r>
            <a:r>
              <a:rPr lang="ru-RU" sz="1580" dirty="0"/>
              <a:t>интервала </a:t>
            </a:r>
            <a:r>
              <a:rPr lang="ru-RU" sz="1580" dirty="0" err="1"/>
              <a:t>QTc</a:t>
            </a:r>
            <a:r>
              <a:rPr lang="ru-RU" sz="1580" dirty="0"/>
              <a:t> &gt; 445 мс в конце периода восстановления (спустя 4 минуты после окончания нагрузки) характерна для больных СУИQT 1-го и 2-го типов. При этом длительность интервала </a:t>
            </a:r>
            <a:r>
              <a:rPr lang="ru-RU" sz="1580" dirty="0" err="1"/>
              <a:t>QTc</a:t>
            </a:r>
            <a:r>
              <a:rPr lang="ru-RU" sz="1580" dirty="0"/>
              <a:t> &lt; 460 мс в начале периода восстановления позволяет отличить больных СУИQT 2-го типа от больных СУИQT 1-го типа. Также величина интервала </a:t>
            </a:r>
            <a:r>
              <a:rPr lang="ru-RU" sz="1580" dirty="0" err="1"/>
              <a:t>QTc</a:t>
            </a:r>
            <a:r>
              <a:rPr lang="ru-RU" sz="1580" dirty="0"/>
              <a:t> ≥ 480 мс на 4-й минуте восстановления после стресс-теста может считаться одним из критериев диагностики врожденного СУИQT (критерий, по значимости сопоставимый с наличием альтернации зубца Т</a:t>
            </a:r>
            <a:r>
              <a:rPr lang="ru-RU" sz="1580" dirty="0" smtClean="0"/>
              <a:t>)</a:t>
            </a:r>
            <a:endParaRPr lang="ru-RU" sz="1580" dirty="0"/>
          </a:p>
          <a:p>
            <a:endParaRPr lang="ru-RU" sz="18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96" y="999679"/>
            <a:ext cx="131911" cy="13191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96" y="2665388"/>
            <a:ext cx="131911" cy="13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38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1" y="0"/>
            <a:ext cx="6948265" cy="512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23528" y="123477"/>
            <a:ext cx="6624736" cy="432049"/>
          </a:xfrm>
        </p:spPr>
        <p:txBody>
          <a:bodyPr anchor="t">
            <a:normAutofit fontScale="90000"/>
          </a:bodyPr>
          <a:lstStyle/>
          <a:p>
            <a:pPr algn="l"/>
            <a:r>
              <a:rPr lang="ru-RU" sz="20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2.4. ИНСТРУМЕНТАЛЬНЫЕ ДИАГНОСТИЧЕСКИЕ ИССЛЕДОВАНИЯ </a:t>
            </a:r>
            <a:endParaRPr lang="ru-RU" sz="20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74043" y="464468"/>
            <a:ext cx="5508104" cy="4320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300"/>
              </a:spcAft>
            </a:pPr>
            <a:r>
              <a:rPr lang="ru-RU" sz="1800" b="1" dirty="0">
                <a:solidFill>
                  <a:srgbClr val="005DAC"/>
                </a:solidFill>
                <a:latin typeface="Calibri" panose="020F0502020204030204" pitchFamily="34" charset="0"/>
              </a:rPr>
              <a:t>Фармакологические провокационные пробы</a:t>
            </a:r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683568" y="896517"/>
            <a:ext cx="7848872" cy="39794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/>
              <a:t>Проба с </a:t>
            </a:r>
            <a:r>
              <a:rPr lang="ru-RU" sz="1600" b="1" dirty="0" err="1"/>
              <a:t>эпинефрином</a:t>
            </a:r>
            <a:r>
              <a:rPr lang="ru-RU" sz="1600" b="1" dirty="0"/>
              <a:t>. </a:t>
            </a:r>
            <a:r>
              <a:rPr lang="ru-RU" sz="1400" dirty="0"/>
              <a:t>Позволяет выявить больных СУИQT1 - при этой форме заболевания при проведении </a:t>
            </a:r>
            <a:r>
              <a:rPr lang="ru-RU" sz="1400" dirty="0" err="1"/>
              <a:t>инфузии</a:t>
            </a:r>
            <a:r>
              <a:rPr lang="ru-RU" sz="1400" dirty="0"/>
              <a:t> </a:t>
            </a:r>
            <a:r>
              <a:rPr lang="ru-RU" sz="1400" dirty="0" err="1"/>
              <a:t>эпинефрина</a:t>
            </a:r>
            <a:r>
              <a:rPr lang="ru-RU" sz="1400" dirty="0"/>
              <a:t> отмечается парадоксальное увеличение длительности интервала QT. Проба расценивается как положительная при увеличении длительности интервала QT &gt; 30 </a:t>
            </a:r>
            <a:r>
              <a:rPr lang="ru-RU" sz="1400" dirty="0" err="1"/>
              <a:t>мс</a:t>
            </a:r>
            <a:r>
              <a:rPr lang="ru-RU" sz="1400" dirty="0"/>
              <a:t> на фоне </a:t>
            </a:r>
            <a:r>
              <a:rPr lang="ru-RU" sz="1400" dirty="0" err="1"/>
              <a:t>инфузии</a:t>
            </a:r>
            <a:r>
              <a:rPr lang="ru-RU" sz="1400" dirty="0"/>
              <a:t> </a:t>
            </a:r>
            <a:r>
              <a:rPr lang="ru-RU" sz="1400" dirty="0" err="1"/>
              <a:t>эпинефрина</a:t>
            </a:r>
            <a:r>
              <a:rPr lang="ru-RU" sz="1400" dirty="0"/>
              <a:t> в дозе до 0,1 мкг/кг в мин. Правильное измерение длительности QT часто затруднено изменениями морфологии зубцов T, особенно если при этом регистрируются высокоамплитудные волны U. Сопутствующий прием бета-адреноблокаторов снижает диагностическую значимость пробы. Среди нежелательных реакций, возникающих на фоне </a:t>
            </a:r>
            <a:r>
              <a:rPr lang="ru-RU" sz="1400" dirty="0" err="1"/>
              <a:t>инфузии</a:t>
            </a:r>
            <a:r>
              <a:rPr lang="ru-RU" sz="1400" dirty="0"/>
              <a:t> </a:t>
            </a:r>
            <a:r>
              <a:rPr lang="ru-RU" sz="1400" dirty="0" err="1"/>
              <a:t>эпинефрина</a:t>
            </a:r>
            <a:r>
              <a:rPr lang="ru-RU" sz="1600" dirty="0"/>
              <a:t> </a:t>
            </a:r>
            <a:r>
              <a:rPr lang="ru-RU" sz="1400" dirty="0"/>
              <a:t>– АГ и индукция опасных для жизни НРС</a:t>
            </a:r>
            <a:r>
              <a:rPr lang="ru-RU" sz="1400" dirty="0" smtClean="0"/>
              <a:t>.</a:t>
            </a:r>
          </a:p>
          <a:p>
            <a:pPr marL="0" indent="0">
              <a:buNone/>
            </a:pPr>
            <a:endParaRPr lang="ru-RU" sz="800" dirty="0"/>
          </a:p>
          <a:p>
            <a:pPr marL="0" indent="0">
              <a:buNone/>
            </a:pPr>
            <a:r>
              <a:rPr lang="ru-RU" sz="1600" b="1" dirty="0"/>
              <a:t>Проба с #</a:t>
            </a:r>
            <a:r>
              <a:rPr lang="ru-RU" sz="1600" b="1" dirty="0" err="1"/>
              <a:t>трифосаденином</a:t>
            </a:r>
            <a:r>
              <a:rPr lang="ru-RU" sz="1600" b="1" dirty="0"/>
              <a:t> </a:t>
            </a:r>
            <a:r>
              <a:rPr lang="ru-RU" sz="1400" dirty="0"/>
              <a:t>(аденозин, АТФ). Для больных СУИQT характерно увеличение продолжительности интервалов QT &gt; 410 </a:t>
            </a:r>
            <a:r>
              <a:rPr lang="ru-RU" sz="1400" dirty="0" err="1"/>
              <a:t>мс</a:t>
            </a:r>
            <a:r>
              <a:rPr lang="ru-RU" sz="1400" dirty="0"/>
              <a:t> и </a:t>
            </a:r>
            <a:r>
              <a:rPr lang="ru-RU" sz="1400" dirty="0" err="1"/>
              <a:t>QTc</a:t>
            </a:r>
            <a:r>
              <a:rPr lang="ru-RU" sz="1400" dirty="0"/>
              <a:t> &gt; 490 </a:t>
            </a:r>
            <a:r>
              <a:rPr lang="ru-RU" sz="1400" dirty="0" err="1"/>
              <a:t>мс</a:t>
            </a:r>
            <a:r>
              <a:rPr lang="ru-RU" sz="1400" dirty="0"/>
              <a:t> во время минимальной ЧСС при индуцированной #</a:t>
            </a:r>
            <a:r>
              <a:rPr lang="ru-RU" sz="1400" dirty="0" err="1"/>
              <a:t>трифосаденином</a:t>
            </a:r>
            <a:r>
              <a:rPr lang="ru-RU" sz="1400" dirty="0"/>
              <a:t> брадикардии. </a:t>
            </a:r>
          </a:p>
          <a:p>
            <a:pPr marL="0" indent="0">
              <a:buNone/>
            </a:pPr>
            <a:r>
              <a:rPr lang="ru-RU" sz="1400" dirty="0"/>
              <a:t>Диагностическая значимость пробы изучена на ограниченном количестве пациентов с генетически подтвержденным СУИQT, поэтому интерпретация полученных в ходе исследования результатов требует осторожности. СУИQT следует дифференцировать от других возможных причин </a:t>
            </a:r>
            <a:r>
              <a:rPr lang="ru-RU" sz="1400" dirty="0" err="1"/>
              <a:t>синкопальных</a:t>
            </a:r>
            <a:r>
              <a:rPr lang="ru-RU" sz="1400" dirty="0"/>
              <a:t> состояний, учитывая относительно молодой возраст больных, прежде всего, от эпилепсии и </a:t>
            </a:r>
            <a:r>
              <a:rPr lang="ru-RU" sz="1400" dirty="0" err="1"/>
              <a:t>вазо-вагальных</a:t>
            </a:r>
            <a:r>
              <a:rPr lang="ru-RU" sz="1400" dirty="0"/>
              <a:t> обмороков, а также от других врождённых ЖНРС.</a:t>
            </a:r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99679"/>
            <a:ext cx="131911" cy="13191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53420"/>
            <a:ext cx="131911" cy="13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65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6948264" cy="4835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64518" y="464468"/>
            <a:ext cx="5184576" cy="4320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  <a:lvl1pPr>
              <a:spcBef>
                <a:spcPct val="0"/>
              </a:spcBef>
              <a:spcAft>
                <a:spcPts val="300"/>
              </a:spcAft>
              <a:buNone/>
              <a:defRPr b="1">
                <a:solidFill>
                  <a:srgbClr val="005DA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/>
              <a:t>Визуализация при ЖНР</a:t>
            </a:r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683568" y="896517"/>
            <a:ext cx="7848872" cy="39794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200" dirty="0" smtClean="0"/>
              <a:t>Выполнение </a:t>
            </a:r>
            <a:r>
              <a:rPr lang="ru-RU" sz="1200" dirty="0"/>
              <a:t>МРТ или КТ сердца у пациентов с желудочковыми аритмиями рекомендовано в случаях, когда эхокардиография не дает точной информации о функции ЛЖ и ПЖ и/или о структурных изменениях сердца. </a:t>
            </a:r>
          </a:p>
          <a:p>
            <a:pPr marL="0" indent="0">
              <a:buNone/>
            </a:pPr>
            <a:r>
              <a:rPr lang="ru-RU" sz="1200" b="1" dirty="0" smtClean="0"/>
              <a:t>ЕОК </a:t>
            </a:r>
            <a:r>
              <a:rPr lang="ru-RU" sz="1200" b="1" dirty="0"/>
              <a:t>IA (УУР С, УДД 5)</a:t>
            </a:r>
          </a:p>
          <a:p>
            <a:pPr marL="0" indent="0">
              <a:buNone/>
            </a:pPr>
            <a:r>
              <a:rPr lang="ru-RU" sz="1200" b="1" dirty="0">
                <a:solidFill>
                  <a:srgbClr val="005DAC"/>
                </a:solidFill>
              </a:rPr>
              <a:t>Комментарий</a:t>
            </a:r>
            <a:r>
              <a:rPr lang="ru-RU" sz="1200" dirty="0">
                <a:solidFill>
                  <a:srgbClr val="005DAC"/>
                </a:solidFill>
              </a:rPr>
              <a:t>. Точное определение ФВЛЖ возможно также с помощью </a:t>
            </a:r>
            <a:r>
              <a:rPr lang="ru-RU" sz="1200" dirty="0" err="1">
                <a:solidFill>
                  <a:srgbClr val="005DAC"/>
                </a:solidFill>
              </a:rPr>
              <a:t>вентрикулографии</a:t>
            </a:r>
            <a:r>
              <a:rPr lang="ru-RU" sz="1200" dirty="0">
                <a:solidFill>
                  <a:srgbClr val="005DAC"/>
                </a:solidFill>
              </a:rPr>
              <a:t> сердца или компьютерно-</a:t>
            </a:r>
            <a:r>
              <a:rPr lang="ru-RU" sz="1200" dirty="0" err="1">
                <a:solidFill>
                  <a:srgbClr val="005DAC"/>
                </a:solidFill>
              </a:rPr>
              <a:t>томографической</a:t>
            </a:r>
            <a:r>
              <a:rPr lang="ru-RU" sz="1200" dirty="0">
                <a:solidFill>
                  <a:srgbClr val="005DAC"/>
                </a:solidFill>
              </a:rPr>
              <a:t> </a:t>
            </a:r>
            <a:r>
              <a:rPr lang="ru-RU" sz="1200" dirty="0" err="1">
                <a:solidFill>
                  <a:srgbClr val="005DAC"/>
                </a:solidFill>
              </a:rPr>
              <a:t>вентрикулографии</a:t>
            </a:r>
            <a:r>
              <a:rPr lang="ru-RU" sz="1200" dirty="0">
                <a:solidFill>
                  <a:srgbClr val="005DAC"/>
                </a:solidFill>
              </a:rPr>
              <a:t>, что особенно ценно для пациентов, у которых этот показатель не удается определить во время эхокардиографии. </a:t>
            </a:r>
          </a:p>
          <a:p>
            <a:pPr marL="0" indent="0">
              <a:buNone/>
            </a:pPr>
            <a:r>
              <a:rPr lang="ru-RU" sz="1200" b="1" dirty="0"/>
              <a:t> </a:t>
            </a:r>
            <a:r>
              <a:rPr lang="ru-RU" sz="1200" b="1" dirty="0" smtClean="0">
                <a:solidFill>
                  <a:srgbClr val="FF0000"/>
                </a:solidFill>
              </a:rPr>
              <a:t>Выявление </a:t>
            </a:r>
            <a:r>
              <a:rPr lang="ru-RU" sz="1200" b="1" dirty="0">
                <a:solidFill>
                  <a:srgbClr val="FF0000"/>
                </a:solidFill>
              </a:rPr>
              <a:t>структурных повреждений миокарда, вызывающих различные нарушения ритма сердца: </a:t>
            </a:r>
          </a:p>
          <a:p>
            <a:pPr marL="266700" indent="-266700">
              <a:buNone/>
            </a:pPr>
            <a:r>
              <a:rPr lang="ru-RU" sz="1200" dirty="0"/>
              <a:t>•	органических (опухоли, пороки сердца, </a:t>
            </a:r>
            <a:r>
              <a:rPr lang="ru-RU" sz="1200" dirty="0" err="1"/>
              <a:t>кардиомиопатии</a:t>
            </a:r>
            <a:r>
              <a:rPr lang="ru-RU" sz="1200" dirty="0"/>
              <a:t>, в том числе </a:t>
            </a:r>
            <a:r>
              <a:rPr lang="ru-RU" sz="1200" dirty="0" err="1"/>
              <a:t>липоматоз</a:t>
            </a:r>
            <a:r>
              <a:rPr lang="ru-RU" sz="1200" dirty="0"/>
              <a:t> при АДПЖ, миокардиты, все последствия ИБС и т. д.) </a:t>
            </a:r>
          </a:p>
          <a:p>
            <a:pPr marL="266700" indent="-266700">
              <a:buNone/>
            </a:pPr>
            <a:r>
              <a:rPr lang="ru-RU" sz="1200" dirty="0"/>
              <a:t>•	токсических, с наличием повреждения миокарда, (передозировка лекарственных средств, алкоголь, наркотики, анаболические гормоны). </a:t>
            </a:r>
          </a:p>
          <a:p>
            <a:pPr marL="266700" indent="-266700">
              <a:buNone/>
            </a:pPr>
            <a:r>
              <a:rPr lang="ru-RU" sz="1200" dirty="0"/>
              <a:t>•	механических (операции, травмы)</a:t>
            </a:r>
          </a:p>
          <a:p>
            <a:pPr marL="0" indent="0">
              <a:buNone/>
            </a:pPr>
            <a:r>
              <a:rPr lang="ru-RU" sz="1200" b="1" dirty="0" smtClean="0"/>
              <a:t>Процессы</a:t>
            </a:r>
            <a:r>
              <a:rPr lang="ru-RU" sz="1200" b="1" dirty="0"/>
              <a:t>, вызывающие нарушения ритма сердца на </a:t>
            </a:r>
            <a:r>
              <a:rPr lang="ru-RU" sz="1200" b="1" dirty="0" err="1"/>
              <a:t>нейро</a:t>
            </a:r>
            <a:r>
              <a:rPr lang="ru-RU" sz="1200" b="1" dirty="0"/>
              <a:t>-гуморальном уровне, без структурных изменений миокарда </a:t>
            </a:r>
            <a:r>
              <a:rPr lang="ru-RU" sz="1200" b="1" dirty="0">
                <a:solidFill>
                  <a:srgbClr val="FF0000"/>
                </a:solidFill>
              </a:rPr>
              <a:t>не требуют использование </a:t>
            </a:r>
            <a:r>
              <a:rPr lang="ru-RU" sz="1200" b="1" dirty="0" err="1">
                <a:solidFill>
                  <a:srgbClr val="FF0000"/>
                </a:solidFill>
              </a:rPr>
              <a:t>кМРТ</a:t>
            </a:r>
            <a:r>
              <a:rPr lang="ru-RU" sz="1200" b="1" dirty="0">
                <a:solidFill>
                  <a:srgbClr val="FF0000"/>
                </a:solidFill>
              </a:rPr>
              <a:t>:</a:t>
            </a:r>
          </a:p>
          <a:p>
            <a:pPr marL="266700" indent="-266700">
              <a:buNone/>
            </a:pPr>
            <a:r>
              <a:rPr lang="ru-RU" sz="1200" dirty="0"/>
              <a:t>•	функциональные (психогенные, рефлекторные) </a:t>
            </a:r>
          </a:p>
          <a:p>
            <a:pPr marL="266700" indent="-266700">
              <a:buNone/>
            </a:pPr>
            <a:r>
              <a:rPr lang="ru-RU" sz="1200" dirty="0"/>
              <a:t>•	гормональные (тиреотоксикоз, гипотиреоз, </a:t>
            </a:r>
            <a:r>
              <a:rPr lang="ru-RU" sz="1200" dirty="0" err="1"/>
              <a:t>феохромацитома</a:t>
            </a:r>
            <a:r>
              <a:rPr lang="ru-RU" sz="1200" dirty="0"/>
              <a:t>, падение уровня сахара в крови).</a:t>
            </a:r>
          </a:p>
          <a:p>
            <a:pPr marL="266700" indent="-266700">
              <a:buNone/>
            </a:pPr>
            <a:r>
              <a:rPr lang="ru-RU" sz="1200" dirty="0"/>
              <a:t>•	нарушение водно-солевого обмена.</a:t>
            </a:r>
          </a:p>
          <a:p>
            <a:pPr marL="266700" indent="-266700">
              <a:buNone/>
            </a:pPr>
            <a:r>
              <a:rPr lang="ru-RU" sz="1200" dirty="0"/>
              <a:t>•	нарушение кислотно-щелочного баланса</a:t>
            </a:r>
          </a:p>
          <a:p>
            <a:pPr marL="0" indent="0">
              <a:buNone/>
            </a:pPr>
            <a:endParaRPr lang="ru-RU" sz="10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80629"/>
            <a:ext cx="131911" cy="13191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183135"/>
            <a:ext cx="131911" cy="13191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426321"/>
            <a:ext cx="131911" cy="131911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323528" y="123477"/>
            <a:ext cx="6624736" cy="43204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smtClean="0">
                <a:solidFill>
                  <a:srgbClr val="005DAC"/>
                </a:solidFill>
                <a:latin typeface="Calibri" panose="020F0502020204030204" pitchFamily="34" charset="0"/>
              </a:rPr>
              <a:t>2.4. ИНСТРУМЕНТАЛЬНЫЕ ДИАГНОСТИЧЕСКИЕ ИССЛЕДОВАНИЯ </a:t>
            </a:r>
            <a:endParaRPr lang="ru-RU" sz="20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27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6948264" cy="4835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467544" y="771551"/>
            <a:ext cx="8208912" cy="39604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/>
              <a:t>Сигнал-усредненная ЭКГ рекомендована для улучшения диагностики АКМП ПЖ у пациентов с диагностированными желудочковыми нарушениями ритма или имеющих высокий риск развития </a:t>
            </a:r>
            <a:r>
              <a:rPr lang="ru-RU" sz="1400" dirty="0" err="1"/>
              <a:t>жизнеугрожающих</a:t>
            </a:r>
            <a:r>
              <a:rPr lang="ru-RU" sz="1400" dirty="0"/>
              <a:t> желудочковых аритмий </a:t>
            </a:r>
          </a:p>
          <a:p>
            <a:pPr marL="0" indent="0">
              <a:buNone/>
            </a:pPr>
            <a:r>
              <a:rPr lang="ru-RU" sz="1400" b="1" dirty="0"/>
              <a:t>ЕОК IB (УУР В, УДД 2</a:t>
            </a:r>
            <a:r>
              <a:rPr lang="ru-RU" sz="1400" b="1" dirty="0" smtClean="0"/>
              <a:t>).</a:t>
            </a:r>
          </a:p>
          <a:p>
            <a:pPr marL="0" indent="0">
              <a:buNone/>
            </a:pPr>
            <a:endParaRPr lang="ru-RU" sz="1400" b="1" dirty="0"/>
          </a:p>
          <a:p>
            <a:pPr marL="0" indent="0">
              <a:buNone/>
            </a:pPr>
            <a:r>
              <a:rPr lang="ru-RU" sz="1400" b="1" dirty="0">
                <a:solidFill>
                  <a:srgbClr val="005DAC"/>
                </a:solidFill>
              </a:rPr>
              <a:t>Комментарий</a:t>
            </a:r>
            <a:r>
              <a:rPr lang="ru-RU" sz="1400" dirty="0">
                <a:solidFill>
                  <a:srgbClr val="005DAC"/>
                </a:solidFill>
              </a:rPr>
              <a:t>. С помощью сигнал-усредненной ЭКГ (СУ-ЭКГ) удается улучшить соотношение сигнал-шум для поверхностной ЭКГ таким образом, что становятся видны низкоамплитудные сигналы (</a:t>
            </a:r>
            <a:r>
              <a:rPr lang="ru-RU" sz="1400" dirty="0" err="1">
                <a:solidFill>
                  <a:srgbClr val="005DAC"/>
                </a:solidFill>
              </a:rPr>
              <a:t>микровольтаж</a:t>
            </a:r>
            <a:r>
              <a:rPr lang="ru-RU" sz="1400" dirty="0">
                <a:solidFill>
                  <a:srgbClr val="005DAC"/>
                </a:solidFill>
              </a:rPr>
              <a:t>) в конце комплекса QRS, которые также называют «поздними потенциалами». Поздние потенциалы указывают на области измененного миокарда с замедленным проведением – возможный субстрат для ЖТА по механизму </a:t>
            </a:r>
            <a:r>
              <a:rPr lang="ru-RU" sz="1400" dirty="0" err="1">
                <a:solidFill>
                  <a:srgbClr val="005DAC"/>
                </a:solidFill>
              </a:rPr>
              <a:t>риентри</a:t>
            </a:r>
            <a:r>
              <a:rPr lang="ru-RU" sz="1400" dirty="0">
                <a:solidFill>
                  <a:srgbClr val="005DAC"/>
                </a:solidFill>
              </a:rPr>
              <a:t>. </a:t>
            </a:r>
          </a:p>
          <a:p>
            <a:pPr marL="0" indent="0">
              <a:buNone/>
            </a:pPr>
            <a:endParaRPr lang="ru-RU" sz="1400" i="1" dirty="0" smtClean="0"/>
          </a:p>
          <a:p>
            <a:pPr marL="358775" indent="0">
              <a:buNone/>
            </a:pPr>
            <a:r>
              <a:rPr lang="ru-RU" sz="1400" dirty="0" smtClean="0">
                <a:solidFill>
                  <a:srgbClr val="FF0000"/>
                </a:solidFill>
              </a:rPr>
              <a:t>Использование </a:t>
            </a:r>
            <a:r>
              <a:rPr lang="ru-RU" sz="1400" dirty="0">
                <a:solidFill>
                  <a:srgbClr val="FF0000"/>
                </a:solidFill>
              </a:rPr>
              <a:t>СУ-ЭКГ полезно с целью дифференциальной диагностики структурных патологий сердца, таких как АКПЖ, у пациентов с ЖА</a:t>
            </a:r>
            <a:r>
              <a:rPr lang="ru-RU" sz="1400" dirty="0"/>
              <a:t>.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426321"/>
            <a:ext cx="131911" cy="13191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23528" y="123477"/>
            <a:ext cx="6624736" cy="43204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smtClean="0">
                <a:solidFill>
                  <a:srgbClr val="005DAC"/>
                </a:solidFill>
                <a:latin typeface="Calibri" panose="020F0502020204030204" pitchFamily="34" charset="0"/>
              </a:rPr>
              <a:t>2.4. ИНСТРУМЕНТАЛЬНЫЕ ДИАГНОСТИЧЕСКИЕ ИССЛЕДОВАНИЯ </a:t>
            </a:r>
            <a:endParaRPr lang="ru-RU" sz="20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44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6948264" cy="4835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23528" y="123477"/>
            <a:ext cx="6624736" cy="43204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smtClean="0">
                <a:solidFill>
                  <a:srgbClr val="005DAC"/>
                </a:solidFill>
                <a:latin typeface="Calibri" panose="020F0502020204030204" pitchFamily="34" charset="0"/>
              </a:rPr>
              <a:t>2.4. ИНСТРУМЕНТАЛЬНЫЕ ДИАГНОСТИЧЕСКИЕ ИССЛЕДОВАНИЯ </a:t>
            </a:r>
            <a:endParaRPr lang="ru-RU" sz="20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74043" y="464468"/>
            <a:ext cx="5184576" cy="4320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  <a:lvl1pPr>
              <a:spcBef>
                <a:spcPct val="0"/>
              </a:spcBef>
              <a:spcAft>
                <a:spcPts val="300"/>
              </a:spcAft>
              <a:buNone/>
              <a:defRPr b="1">
                <a:solidFill>
                  <a:srgbClr val="005DA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/>
              <a:t>Инвазивные методы диагностики</a:t>
            </a:r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683568" y="896517"/>
            <a:ext cx="7848872" cy="3979489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1600" dirty="0"/>
              <a:t>Коронарная ангиография - для подтверждения или исключения наличия </a:t>
            </a:r>
            <a:r>
              <a:rPr lang="ru-RU" sz="1600" dirty="0" err="1"/>
              <a:t>гемодинамически</a:t>
            </a:r>
            <a:r>
              <a:rPr lang="ru-RU" sz="1600" dirty="0"/>
              <a:t> значимых стенозов коронарных артерий у пациентов с </a:t>
            </a:r>
            <a:r>
              <a:rPr lang="ru-RU" sz="1600" dirty="0" err="1" smtClean="0"/>
              <a:t>жизнеугрожающими</a:t>
            </a:r>
            <a:r>
              <a:rPr lang="ru-RU" sz="1600" dirty="0" smtClean="0"/>
              <a:t> </a:t>
            </a:r>
            <a:r>
              <a:rPr lang="ru-RU" sz="1600" dirty="0"/>
              <a:t>ЖА или переживших ВСС, которые имеют среднюю или высокую вероятность ИБС, учитывая возраст и симптомы  </a:t>
            </a:r>
            <a:endParaRPr lang="ru-RU" sz="1600" dirty="0" smtClean="0"/>
          </a:p>
          <a:p>
            <a:pPr marL="0" indent="0">
              <a:buNone/>
            </a:pPr>
            <a:r>
              <a:rPr lang="ru-RU" sz="1600" b="1" dirty="0" smtClean="0">
                <a:solidFill>
                  <a:srgbClr val="005DAC"/>
                </a:solidFill>
              </a:rPr>
              <a:t>ЕОК </a:t>
            </a:r>
            <a:r>
              <a:rPr lang="en-US" sz="1600" b="1" dirty="0">
                <a:solidFill>
                  <a:srgbClr val="005DAC"/>
                </a:solidFill>
              </a:rPr>
              <a:t>IIA C (</a:t>
            </a:r>
            <a:r>
              <a:rPr lang="ru-RU" sz="1600" b="1" dirty="0">
                <a:solidFill>
                  <a:srgbClr val="005DAC"/>
                </a:solidFill>
              </a:rPr>
              <a:t>УУР </a:t>
            </a:r>
            <a:r>
              <a:rPr lang="en-US" sz="1600" b="1" dirty="0">
                <a:solidFill>
                  <a:srgbClr val="005DAC"/>
                </a:solidFill>
              </a:rPr>
              <a:t>C, </a:t>
            </a:r>
            <a:r>
              <a:rPr lang="ru-RU" sz="1600" b="1" dirty="0">
                <a:solidFill>
                  <a:srgbClr val="005DAC"/>
                </a:solidFill>
              </a:rPr>
              <a:t>УДД 5). </a:t>
            </a:r>
            <a:endParaRPr lang="ru-RU" sz="1600" b="1" dirty="0" smtClean="0">
              <a:solidFill>
                <a:srgbClr val="005DAC"/>
              </a:solidFill>
            </a:endParaRPr>
          </a:p>
          <a:p>
            <a:pPr marL="0" indent="0">
              <a:buNone/>
            </a:pPr>
            <a:endParaRPr lang="ru-RU" sz="1600" dirty="0"/>
          </a:p>
          <a:p>
            <a:pPr marL="0" lvl="0" indent="0">
              <a:buNone/>
            </a:pPr>
            <a:r>
              <a:rPr lang="ru-RU" sz="1600" dirty="0" err="1"/>
              <a:t>Рентгеноконтрастная</a:t>
            </a:r>
            <a:r>
              <a:rPr lang="ru-RU" sz="1600" dirty="0"/>
              <a:t> </a:t>
            </a:r>
            <a:r>
              <a:rPr lang="ru-RU" sz="1600" dirty="0" err="1"/>
              <a:t>вентрикулография</a:t>
            </a:r>
            <a:r>
              <a:rPr lang="ru-RU" sz="1600" dirty="0"/>
              <a:t> и/или биопсия миокарда правого желудочка рекомендуется для диагностики АКПЖ и миокардита в случае, если диагноз не может быть поставлен или исключён на основании результатов других </a:t>
            </a:r>
            <a:r>
              <a:rPr lang="ru-RU" sz="1600" dirty="0" err="1"/>
              <a:t>неинвазивных</a:t>
            </a:r>
            <a:r>
              <a:rPr lang="ru-RU" sz="1600" dirty="0"/>
              <a:t> исследований и сохраняются подозрения на наличие АКПЖ или </a:t>
            </a:r>
            <a:r>
              <a:rPr lang="ru-RU" sz="1600" dirty="0" smtClean="0"/>
              <a:t>миокардита</a:t>
            </a:r>
          </a:p>
          <a:p>
            <a:pPr marL="0" lvl="0" indent="0">
              <a:buNone/>
            </a:pPr>
            <a:r>
              <a:rPr lang="ru-RU" sz="1600" b="1" dirty="0" smtClean="0">
                <a:solidFill>
                  <a:srgbClr val="005DAC"/>
                </a:solidFill>
              </a:rPr>
              <a:t>ЕОК </a:t>
            </a:r>
            <a:r>
              <a:rPr lang="en-US" sz="1600" b="1" dirty="0">
                <a:solidFill>
                  <a:srgbClr val="005DAC"/>
                </a:solidFill>
              </a:rPr>
              <a:t>IIA C (</a:t>
            </a:r>
            <a:r>
              <a:rPr lang="ru-RU" sz="1600" b="1" dirty="0">
                <a:solidFill>
                  <a:srgbClr val="005DAC"/>
                </a:solidFill>
              </a:rPr>
              <a:t>УУР </a:t>
            </a:r>
            <a:r>
              <a:rPr lang="en-US" sz="1600" b="1" dirty="0">
                <a:solidFill>
                  <a:srgbClr val="005DAC"/>
                </a:solidFill>
              </a:rPr>
              <a:t>C, </a:t>
            </a:r>
            <a:r>
              <a:rPr lang="ru-RU" sz="1600" b="1" dirty="0">
                <a:solidFill>
                  <a:srgbClr val="005DAC"/>
                </a:solidFill>
              </a:rPr>
              <a:t>УДД 5). </a:t>
            </a:r>
            <a:endParaRPr lang="ru-RU" sz="1600" dirty="0">
              <a:solidFill>
                <a:srgbClr val="005DAC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06029"/>
            <a:ext cx="131911" cy="13191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17763"/>
            <a:ext cx="131911" cy="13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44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6948264" cy="4835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23528" y="123477"/>
            <a:ext cx="6624736" cy="43204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2.4. ИНСТРУМЕНТАЛЬНЫЕ ДИАГНОСТИЧЕСКИЕ ИССЛЕДОВАНИЯ </a:t>
            </a:r>
            <a:endParaRPr lang="ru-RU" sz="20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68710" y="464468"/>
            <a:ext cx="6567586" cy="4320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  <a:lvl1pPr>
              <a:spcBef>
                <a:spcPct val="0"/>
              </a:spcBef>
              <a:spcAft>
                <a:spcPts val="300"/>
              </a:spcAft>
              <a:buNone/>
              <a:defRPr b="1">
                <a:solidFill>
                  <a:srgbClr val="005DA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 err="1"/>
              <a:t>Эндокардиальное</a:t>
            </a:r>
            <a:r>
              <a:rPr lang="ru-RU" dirty="0"/>
              <a:t> электрофизиологическое исследование</a:t>
            </a:r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659184" y="968525"/>
            <a:ext cx="7848872" cy="18912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/>
              <a:t>Объем ценной диагностической информации, полученной с помощью ЭФИ, существенно варьируется в зависимости от типа и тяжести основного заболевания сердца, наличия или отсутствия спонтанной ЖТ, принимаемых лекарственных препаратов, протокола стимуляции и области стимуляции. Диагностическая информативность отличается в разных группах пациентов и обычно довольно мала при отсутствии структурной патологии сердца и изменений на ЭКГ и часто дает ложноотрицательные результаты.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60" y="1078632"/>
            <a:ext cx="131911" cy="13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2232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6948264" cy="4835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23528" y="123477"/>
            <a:ext cx="6624736" cy="43204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2.4. ИНСТРУМЕНТАЛЬНЫЕ ДИАГНОСТИЧЕСКИЕ ИССЛЕДОВАНИЯ </a:t>
            </a:r>
            <a:endParaRPr lang="ru-RU" sz="20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64518" y="464468"/>
            <a:ext cx="6283746" cy="4320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  <a:lvl1pPr>
              <a:spcBef>
                <a:spcPct val="0"/>
              </a:spcBef>
              <a:spcAft>
                <a:spcPts val="300"/>
              </a:spcAft>
              <a:buNone/>
              <a:defRPr b="1">
                <a:solidFill>
                  <a:srgbClr val="005DA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/>
              <a:t>Методы молекулярно-генетической и ДНК-диагностики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1082"/>
            <a:ext cx="2913397" cy="4005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874" y="896518"/>
            <a:ext cx="3016272" cy="3907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924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0" y="0"/>
            <a:ext cx="6948264" cy="4835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323528" y="123477"/>
            <a:ext cx="6624736" cy="43204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2.4. ИНСТРУМЕНТАЛЬНЫЕ ДИАГНОСТИЧЕСКИЕ ИССЛЕДОВАНИЯ </a:t>
            </a:r>
            <a:endParaRPr lang="ru-RU" sz="20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68710" y="464468"/>
            <a:ext cx="6279554" cy="4320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  <a:lvl1pPr>
              <a:spcBef>
                <a:spcPct val="0"/>
              </a:spcBef>
              <a:spcAft>
                <a:spcPts val="300"/>
              </a:spcAft>
              <a:buNone/>
              <a:defRPr b="1">
                <a:solidFill>
                  <a:srgbClr val="005DA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/>
              <a:t>Патологоанатомическое исследование и молекулярно-генетический анализ у жертв внезапной сердечной смерти</a:t>
            </a:r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827584" y="1203598"/>
            <a:ext cx="7848872" cy="36004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/>
              <a:t>Аутопсия рекомендована для установления причин внезапной смерти и выяснения фактов, является ли ВСС следствием нарушений ритма или других механизмов (к примеру, разрыв аневризмы аорты) </a:t>
            </a:r>
            <a:r>
              <a:rPr lang="ru-RU" sz="1400" b="1" dirty="0"/>
              <a:t>ЕОК IС (УУР С, УДД 5). </a:t>
            </a:r>
            <a:endParaRPr lang="ru-RU" sz="1400" dirty="0"/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 smtClean="0"/>
              <a:t>Независимо от сроков проведения аутопсии наряду с патологоанатомическим исследованием рекомендовано выполнение патолого-анатомического исследования </a:t>
            </a:r>
            <a:r>
              <a:rPr lang="ru-RU" sz="1400" dirty="0" err="1" smtClean="0"/>
              <a:t>биопсийного</a:t>
            </a:r>
            <a:r>
              <a:rPr lang="ru-RU" sz="1400" dirty="0" smtClean="0"/>
              <a:t> (операционного) материала сердца, включая исследование меченых блоков поперечных срезов миокарда обоих желудочков, обладающих достаточной репрезентативностью  </a:t>
            </a:r>
            <a:r>
              <a:rPr lang="ru-RU" sz="1400" b="1" dirty="0" smtClean="0"/>
              <a:t>ЕОК IС (УУР С, УДД 5). </a:t>
            </a:r>
            <a:endParaRPr lang="ru-RU" sz="1400" dirty="0" smtClean="0"/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 smtClean="0"/>
              <a:t>Посмертное исследование образцов крови и других биологических жидкостей для проведения токсикологической и молекулярно-генетической экспертизы рекомендовано во всех случаях необъяснимой ВСС  </a:t>
            </a:r>
            <a:r>
              <a:rPr lang="ru-RU" sz="1400" b="1" dirty="0" smtClean="0"/>
              <a:t>ЕОК IС (УУР С, УДД 5). </a:t>
            </a:r>
            <a:endParaRPr lang="ru-RU" sz="1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/>
              <a:t>Посмертный </a:t>
            </a:r>
            <a:r>
              <a:rPr lang="ru-RU" sz="1400" dirty="0"/>
              <a:t>молекулярно-генетический анализ для возможной идентификации генов, потенциально ассоциированных с развитием врожденной патологии сердца, следует рассматривать у всех жертв ВСС, для которых вероятно наличие </a:t>
            </a:r>
            <a:r>
              <a:rPr lang="ru-RU" sz="1400" dirty="0" err="1"/>
              <a:t>каналопатий</a:t>
            </a:r>
            <a:r>
              <a:rPr lang="ru-RU" sz="1400" dirty="0"/>
              <a:t> или </a:t>
            </a:r>
            <a:r>
              <a:rPr lang="ru-RU" sz="1400" dirty="0" err="1" smtClean="0"/>
              <a:t>кардиомиопатий</a:t>
            </a:r>
            <a:r>
              <a:rPr lang="ru-RU" sz="1400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b="1" dirty="0" smtClean="0"/>
              <a:t>ЕОК </a:t>
            </a:r>
            <a:r>
              <a:rPr lang="ru-RU" sz="1400" b="1" dirty="0" err="1"/>
              <a:t>IIaС</a:t>
            </a:r>
            <a:r>
              <a:rPr lang="ru-RU" sz="1400" b="1" dirty="0"/>
              <a:t> (УУР С, УДД 5). </a:t>
            </a:r>
            <a:endParaRPr lang="ru-RU" sz="14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287711"/>
            <a:ext cx="131911" cy="13191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067694"/>
            <a:ext cx="131911" cy="13191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034953"/>
            <a:ext cx="131911" cy="13191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795886"/>
            <a:ext cx="131911" cy="13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70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745261"/>
            <a:ext cx="9144000" cy="4398238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D0D8E8"/>
              </a:solidFill>
            </a:endParaRPr>
          </a:p>
        </p:txBody>
      </p:sp>
      <p:pic>
        <p:nvPicPr>
          <p:cNvPr id="2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3"/>
          <p:cNvSpPr txBox="1">
            <a:spLocks/>
          </p:cNvSpPr>
          <p:nvPr/>
        </p:nvSpPr>
        <p:spPr>
          <a:xfrm>
            <a:off x="3494112" y="2365710"/>
            <a:ext cx="2155776" cy="601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D0D8E8"/>
                </a:solidFill>
                <a:latin typeface="Calibri" panose="020F0502020204030204" pitchFamily="34" charset="0"/>
              </a:rPr>
              <a:t>3. ЛЕЧЕНИЕ</a:t>
            </a:r>
            <a:endParaRPr lang="ru-RU" sz="2800" b="1" dirty="0">
              <a:solidFill>
                <a:srgbClr val="D0D8E8"/>
              </a:solidFill>
              <a:latin typeface="Calibri" panose="020F0502020204030204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745261"/>
            <a:ext cx="9144000" cy="0"/>
          </a:xfrm>
          <a:prstGeom prst="line">
            <a:avLst/>
          </a:prstGeom>
          <a:ln w="28575">
            <a:solidFill>
              <a:srgbClr val="005D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745261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154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1" y="699542"/>
            <a:ext cx="5508105" cy="5928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67544" y="784148"/>
            <a:ext cx="5040560" cy="456026"/>
          </a:xfrm>
        </p:spPr>
        <p:txBody>
          <a:bodyPr>
            <a:noAutofit/>
          </a:bodyPr>
          <a:lstStyle/>
          <a:p>
            <a:pPr algn="l"/>
            <a:r>
              <a:rPr lang="ru-RU" sz="16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3.1. ЛЕЧЕНИЕ ОСНОВНОГО ЗАБОЛЕВАНИЯ СЕРДЦА </a:t>
            </a:r>
            <a:br>
              <a:rPr lang="ru-RU" sz="1600" b="1" dirty="0" smtClean="0">
                <a:solidFill>
                  <a:srgbClr val="005DAC"/>
                </a:solidFill>
                <a:latin typeface="Calibri" panose="020F0502020204030204" pitchFamily="34" charset="0"/>
              </a:rPr>
            </a:br>
            <a:r>
              <a:rPr lang="ru-RU" sz="16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И ПЕРВИЧНАЯ ПРОФИЛАКТИКА ВНЕЗАПНОЙ СМЕРТИ</a:t>
            </a:r>
            <a:endParaRPr lang="ru-RU" sz="16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743471" y="1419621"/>
            <a:ext cx="7787208" cy="23762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/>
              <a:t>Важнейшим условием успешного лечения желудочковых аритмий (ЖА) и предотвращения внезапной сердечной смерти (ВСС) является </a:t>
            </a:r>
            <a:r>
              <a:rPr lang="ru-RU" sz="1400" b="1" dirty="0"/>
              <a:t>эффективное лечение основного заболевания</a:t>
            </a:r>
            <a:r>
              <a:rPr lang="ru-RU" sz="1400" dirty="0"/>
              <a:t> сердца и сопутствующих заболеваний. </a:t>
            </a:r>
          </a:p>
          <a:p>
            <a:pPr marL="0" indent="0">
              <a:buNone/>
            </a:pPr>
            <a:r>
              <a:rPr lang="ru-RU" sz="1400" dirty="0"/>
              <a:t>ИБС является основной патологией сердца, являющейся причиной ЖТА и ВСС. Лечение основного заболевания, являющегося причиной возникновения ЖТА и ВСС, должно осуществляться в соответствии с действующими КР по рассматриваемым </a:t>
            </a:r>
            <a:r>
              <a:rPr lang="ru-RU" sz="1400" dirty="0" smtClean="0"/>
              <a:t>заболеваниям/состояниям</a:t>
            </a:r>
          </a:p>
          <a:p>
            <a:pPr marL="0" indent="0">
              <a:buNone/>
            </a:pPr>
            <a:endParaRPr lang="ru-RU" sz="1400" dirty="0" smtClean="0"/>
          </a:p>
          <a:p>
            <a:pPr marL="0" indent="0">
              <a:buNone/>
            </a:pPr>
            <a:r>
              <a:rPr lang="ru-RU" sz="1400" b="1" dirty="0" smtClean="0">
                <a:solidFill>
                  <a:srgbClr val="005DAC"/>
                </a:solidFill>
              </a:rPr>
              <a:t>Лечение ИБС </a:t>
            </a:r>
            <a:endParaRPr lang="ru-RU" sz="1400" dirty="0">
              <a:solidFill>
                <a:srgbClr val="005DAC"/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ru-RU" sz="1400" b="1" dirty="0">
                <a:solidFill>
                  <a:srgbClr val="005DAC"/>
                </a:solidFill>
              </a:rPr>
              <a:t>Острый коронарный синдром и острый инфаркт миокарда </a:t>
            </a:r>
            <a:endParaRPr lang="ru-RU" sz="1400" dirty="0">
              <a:solidFill>
                <a:srgbClr val="005DAC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15516" y="1131590"/>
            <a:ext cx="8712968" cy="1628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145629"/>
            <a:ext cx="131911" cy="13191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539008"/>
            <a:ext cx="131911" cy="13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5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2" y="699542"/>
            <a:ext cx="7740353" cy="7200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67543" y="771550"/>
            <a:ext cx="7924243" cy="60004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ru-RU" sz="16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СТРАТИФИКАЦИЯ РИСКА ВНЕЗАПНОЙ СЕРДЕЧНОЙ СМЕРТИ В ОСТРЫЙ ПЕРИОД</a:t>
            </a:r>
            <a:br>
              <a:rPr lang="ru-RU" sz="1600" b="1" dirty="0" smtClean="0">
                <a:solidFill>
                  <a:srgbClr val="005DAC"/>
                </a:solidFill>
                <a:latin typeface="Calibri" panose="020F0502020204030204" pitchFamily="34" charset="0"/>
              </a:rPr>
            </a:br>
            <a:r>
              <a:rPr lang="ru-RU" sz="16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(ПЕРВЫЕ 10 ДНЕЙ) ИНФАРКТА МИОКАРДА</a:t>
            </a:r>
            <a:endParaRPr lang="ru-RU" sz="16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743471" y="1491630"/>
            <a:ext cx="8028892" cy="309634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 err="1"/>
              <a:t>Неинвазивные</a:t>
            </a:r>
            <a:r>
              <a:rPr lang="ru-RU" sz="1400" dirty="0"/>
              <a:t> методы (например, оценка альтернации зубца T, дисфункции вегетативной системы или сигнал-усредненной ЭКГ) не рекомендуются для стратификации риска в ранний период после ИМ </a:t>
            </a:r>
            <a:r>
              <a:rPr lang="ru-RU" sz="1400" b="1" dirty="0">
                <a:solidFill>
                  <a:srgbClr val="005DAC"/>
                </a:solidFill>
              </a:rPr>
              <a:t>ЕОК IIIB (УУР С, УДД 4).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/>
              <a:t>Ранняя </a:t>
            </a:r>
            <a:r>
              <a:rPr lang="ru-RU" sz="1400" dirty="0"/>
              <a:t>(до выписки) оценка ФВЛЖ рекомендована всем пациентам, перенесшим острый ИМ  </a:t>
            </a:r>
            <a:endParaRPr lang="ru-RU" sz="1400" dirty="0" smtClean="0"/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b="1" dirty="0" smtClean="0">
                <a:solidFill>
                  <a:srgbClr val="005DAC"/>
                </a:solidFill>
              </a:rPr>
              <a:t>ЕОК </a:t>
            </a:r>
            <a:r>
              <a:rPr lang="ru-RU" sz="1400" b="1" dirty="0">
                <a:solidFill>
                  <a:srgbClr val="005DAC"/>
                </a:solidFill>
              </a:rPr>
              <a:t>I B (УУР А, УДД 2).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/>
              <a:t>При </a:t>
            </a:r>
            <a:r>
              <a:rPr lang="ru-RU" sz="1400" dirty="0"/>
              <a:t>сниженной фракции выброса левого желудочка (менее 35%) рекомендуется повторная оценка через 6–12 недель после ИМ с целью определения необходимости имплантации </a:t>
            </a:r>
            <a:r>
              <a:rPr lang="ru-RU" sz="1400" dirty="0" err="1"/>
              <a:t>кардиовертера</a:t>
            </a:r>
            <a:r>
              <a:rPr lang="ru-RU" sz="1400" dirty="0"/>
              <a:t>-дефибриллятора (ИКД***) для первичной профилактики ВСС </a:t>
            </a:r>
            <a:endParaRPr lang="ru-RU" sz="1400" dirty="0" smtClean="0"/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b="1" dirty="0" smtClean="0">
                <a:solidFill>
                  <a:srgbClr val="005DAC"/>
                </a:solidFill>
              </a:rPr>
              <a:t>ЕОК </a:t>
            </a:r>
            <a:r>
              <a:rPr lang="ru-RU" sz="1400" b="1" dirty="0">
                <a:solidFill>
                  <a:srgbClr val="005DAC"/>
                </a:solidFill>
              </a:rPr>
              <a:t>IC (УУР С, УДД 5).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err="1" smtClean="0"/>
              <a:t>Реваскуляризация</a:t>
            </a:r>
            <a:r>
              <a:rPr lang="ru-RU" sz="1400" dirty="0" smtClean="0"/>
              <a:t> </a:t>
            </a:r>
            <a:r>
              <a:rPr lang="ru-RU" sz="1400" dirty="0"/>
              <a:t>коронарных артерий рекомендуется для снижения риска ВСС у пациентов с </a:t>
            </a:r>
            <a:r>
              <a:rPr lang="ru-RU" sz="1400" dirty="0" smtClean="0"/>
              <a:t>ФЖ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/>
              <a:t>и </a:t>
            </a:r>
            <a:r>
              <a:rPr lang="ru-RU" sz="1400" dirty="0"/>
              <a:t>предшествующими ей признаками ишемии миокарда </a:t>
            </a:r>
            <a:endParaRPr lang="ru-RU" sz="1400" dirty="0" smtClean="0"/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b="1" dirty="0" smtClean="0">
                <a:solidFill>
                  <a:srgbClr val="005DAC"/>
                </a:solidFill>
              </a:rPr>
              <a:t>ЕОК </a:t>
            </a:r>
            <a:r>
              <a:rPr lang="ru-RU" sz="1400" b="1" dirty="0">
                <a:solidFill>
                  <a:srgbClr val="005DAC"/>
                </a:solidFill>
              </a:rPr>
              <a:t>IB (УУР С, УДД 4).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15516" y="1131590"/>
            <a:ext cx="8712968" cy="1628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893518"/>
            <a:ext cx="131911" cy="13191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670922"/>
            <a:ext cx="131911" cy="13191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573164"/>
            <a:ext cx="131911" cy="13191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355726"/>
            <a:ext cx="131911" cy="13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06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1" y="699542"/>
            <a:ext cx="5940153" cy="7200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67543" y="771550"/>
            <a:ext cx="7924243" cy="60004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ru-RU" sz="16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АНЕВРИЗМА ЛЕВОГО ЖЕЛУДОЧКА. ИШЕМИЧЕСКАЯ КАРДИОМИОПАТИЯ. </a:t>
            </a:r>
            <a:br>
              <a:rPr lang="ru-RU" sz="1600" b="1" dirty="0" smtClean="0">
                <a:solidFill>
                  <a:srgbClr val="005DAC"/>
                </a:solidFill>
                <a:latin typeface="Calibri" panose="020F0502020204030204" pitchFamily="34" charset="0"/>
              </a:rPr>
            </a:br>
            <a:r>
              <a:rPr lang="ru-RU" sz="16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ХРОНИЧЕСКАЯ СЕРДЕЧНАЯ НЕДОСТАТОЧНОСТЬ</a:t>
            </a:r>
            <a:endParaRPr lang="ru-RU" sz="16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743471" y="1491631"/>
            <a:ext cx="7787208" cy="22322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/>
              <a:t>Хирургическая реконструкция левого желудочка (ХРЛЖ) рекомендована пациентам с ХСН III/IV функционального класса по NYHA, большой аневризмой ЛЖ, большим тромбом, эпизодами тромбоэмболии в анамнезе и при условии, что аневризма является причиной аритмии </a:t>
            </a:r>
            <a:endParaRPr lang="ru-RU" sz="1400" dirty="0" smtClean="0"/>
          </a:p>
          <a:p>
            <a:pPr marL="0" indent="0">
              <a:buNone/>
            </a:pPr>
            <a:r>
              <a:rPr lang="ru-RU" sz="1400" b="1" dirty="0" smtClean="0">
                <a:solidFill>
                  <a:srgbClr val="005DAC"/>
                </a:solidFill>
              </a:rPr>
              <a:t>ЕОК </a:t>
            </a:r>
            <a:r>
              <a:rPr lang="ru-RU" sz="1400" b="1" dirty="0" err="1">
                <a:solidFill>
                  <a:srgbClr val="005DAC"/>
                </a:solidFill>
              </a:rPr>
              <a:t>IIa</a:t>
            </a:r>
            <a:r>
              <a:rPr lang="ru-RU" sz="1400" b="1" dirty="0">
                <a:solidFill>
                  <a:srgbClr val="005DAC"/>
                </a:solidFill>
              </a:rPr>
              <a:t> (УУР А, УДД 2).</a:t>
            </a:r>
          </a:p>
          <a:p>
            <a:pPr marL="0" indent="0">
              <a:buNone/>
            </a:pPr>
            <a:endParaRPr lang="ru-RU" sz="1400" i="1" dirty="0"/>
          </a:p>
          <a:p>
            <a:pPr marL="0" indent="0">
              <a:spcBef>
                <a:spcPts val="0"/>
              </a:spcBef>
              <a:buNone/>
            </a:pPr>
            <a:r>
              <a:rPr lang="ru-RU" sz="1400" b="1" dirty="0">
                <a:solidFill>
                  <a:srgbClr val="005DAC"/>
                </a:solidFill>
              </a:rPr>
              <a:t>Комментарий</a:t>
            </a:r>
            <a:r>
              <a:rPr lang="ru-RU" sz="1400" dirty="0">
                <a:solidFill>
                  <a:srgbClr val="005DAC"/>
                </a:solidFill>
              </a:rPr>
              <a:t>. Цель ХРЛЖ – удаление рубцовой ткани при помощи резекции эндокарда </a:t>
            </a:r>
            <a:endParaRPr lang="ru-RU" sz="1400" dirty="0" smtClean="0">
              <a:solidFill>
                <a:srgbClr val="005DAC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solidFill>
                  <a:srgbClr val="005DAC"/>
                </a:solidFill>
              </a:rPr>
              <a:t>и </a:t>
            </a:r>
            <a:r>
              <a:rPr lang="ru-RU" sz="1400" dirty="0" err="1">
                <a:solidFill>
                  <a:srgbClr val="005DAC"/>
                </a:solidFill>
              </a:rPr>
              <a:t>эндовентрикулярной</a:t>
            </a:r>
            <a:r>
              <a:rPr lang="ru-RU" sz="1400" dirty="0">
                <a:solidFill>
                  <a:srgbClr val="005DAC"/>
                </a:solidFill>
              </a:rPr>
              <a:t> пластики с нормализацией формы и объёма ЛЖ для улучшения диастолической и концентрической систолической функций, исключение зоны </a:t>
            </a:r>
            <a:r>
              <a:rPr lang="ru-RU" sz="1400" dirty="0" err="1">
                <a:solidFill>
                  <a:srgbClr val="005DAC"/>
                </a:solidFill>
              </a:rPr>
              <a:t>риентри</a:t>
            </a:r>
            <a:r>
              <a:rPr lang="ru-RU" sz="1400" dirty="0">
                <a:solidFill>
                  <a:srgbClr val="005DAC"/>
                </a:solidFill>
              </a:rPr>
              <a:t>, устранение ишемии миокарда, исправление дилатации кольца митрального клапана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15516" y="1131590"/>
            <a:ext cx="8712968" cy="1628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573164"/>
            <a:ext cx="131911" cy="13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60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1" y="699542"/>
            <a:ext cx="6156177" cy="7200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67543" y="812316"/>
            <a:ext cx="5832649" cy="379090"/>
          </a:xfrm>
        </p:spPr>
        <p:txBody>
          <a:bodyPr anchor="t">
            <a:normAutofit fontScale="90000"/>
          </a:bodyPr>
          <a:lstStyle/>
          <a:p>
            <a:pPr algn="l"/>
            <a: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3.2. ЛЕЧЕНИЕ ЖЕЛУДОЧКОВЫХ АРИТМИЙ И ПРОФИЛАКТИКА </a:t>
            </a:r>
            <a:b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</a:br>
            <a: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        ВНЕЗАПНОЙ СЕРДЕЧНОЙ СМЕРТИ</a:t>
            </a:r>
            <a:endParaRPr lang="ru-RU" sz="18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848481" y="1851669"/>
            <a:ext cx="6663655" cy="10885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/>
              <a:t>При определении лечебного подхода у пациентов с желудочковыми аритмиями </a:t>
            </a:r>
            <a:r>
              <a:rPr lang="ru-RU" sz="1400" b="1" dirty="0"/>
              <a:t>основываются на наличии или отсутствии структурной патологии сердца</a:t>
            </a:r>
            <a:r>
              <a:rPr lang="ru-RU" sz="1400" dirty="0"/>
              <a:t>. Использование основных антиаритмических препаратов варьируется в зависимости от задач – купирование приступа ЖТ или профилактическое назначение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15516" y="1131590"/>
            <a:ext cx="8712968" cy="1628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81" y="1935782"/>
            <a:ext cx="131911" cy="131911"/>
          </a:xfrm>
          <a:prstGeom prst="rect">
            <a:avLst/>
          </a:prstGeom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827584" y="1383452"/>
            <a:ext cx="3806899" cy="38401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  <a:lvl1pPr>
              <a:spcBef>
                <a:spcPct val="0"/>
              </a:spcBef>
              <a:spcAft>
                <a:spcPts val="300"/>
              </a:spcAft>
              <a:buNone/>
              <a:defRPr b="1">
                <a:solidFill>
                  <a:srgbClr val="005DA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/>
              <a:t>Медикаментозное лечение</a:t>
            </a:r>
          </a:p>
        </p:txBody>
      </p:sp>
    </p:spTree>
    <p:extLst>
      <p:ext uri="{BB962C8B-B14F-4D97-AF65-F5344CB8AC3E}">
        <p14:creationId xmlns:p14="http://schemas.microsoft.com/office/powerpoint/2010/main" val="312114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699541"/>
            <a:ext cx="8391788" cy="10023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67543" y="824508"/>
            <a:ext cx="8460941" cy="861774"/>
          </a:xfrm>
        </p:spPr>
        <p:txBody>
          <a:bodyPr anchor="t">
            <a:sp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МЕДИКАМЕНТОЗНАЯ АНТИАРИТМИЧЕСКАЯ ТЕРАПИЯ ЖЕЛУДОЧКОВОЙ ЭКТОПИЧЕСКОЙ АКТИВНОСТИ У ПАЦИЕНТОВ БЕЗ СТРУКТУРНОЙ ПАТОЛОГИИ СЕРДЦА / ДИСФУНКЦИИ ЛЕВОГО ЖЕЛУДОЧКА</a:t>
            </a:r>
            <a:endParaRPr lang="ru-RU" sz="18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788665" y="1779661"/>
            <a:ext cx="7787208" cy="309634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360" dirty="0"/>
              <a:t>У пациентов без структурной патологии сердца / дисфункции левого желудочка (ЛЖ) медикаментозное лечение желудочковой эктопической активности не рекомендовано, так как у этих пациентов низкий риск внезапной сердечной смерти (ВСС) и не требуется её профилактика </a:t>
            </a:r>
            <a:r>
              <a:rPr lang="ru-RU" sz="1360" b="1" dirty="0"/>
              <a:t>ЕОК IIIА </a:t>
            </a:r>
            <a:r>
              <a:rPr lang="ru-RU" sz="1360" b="1" dirty="0">
                <a:solidFill>
                  <a:srgbClr val="005DAC"/>
                </a:solidFill>
              </a:rPr>
              <a:t>(УУР А, УДД 1).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360" dirty="0" smtClean="0"/>
              <a:t>У </a:t>
            </a:r>
            <a:r>
              <a:rPr lang="ru-RU" sz="1360" dirty="0"/>
              <a:t>пациентов без структурной патологии сердца / дисфункции ЛЖ лекарственное лечение ЖЭ рекомендовано в случаях, когда аритмия сопровождается клинической симптоматикой либо приводит к дилатации полостей сердца и снижению сократимости миокарда ЛЖ на фоне частой желудочковой эктопической активности, превышающей 15% от общего количества сердечных сокращений в сутки по данным ХМЭКГ </a:t>
            </a:r>
            <a:endParaRPr lang="ru-RU" sz="1360" dirty="0" smtClean="0"/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360" b="1" dirty="0" smtClean="0">
                <a:solidFill>
                  <a:srgbClr val="005DAC"/>
                </a:solidFill>
              </a:rPr>
              <a:t>ЕОК </a:t>
            </a:r>
            <a:r>
              <a:rPr lang="ru-RU" sz="1360" b="1" dirty="0">
                <a:solidFill>
                  <a:srgbClr val="005DAC"/>
                </a:solidFill>
              </a:rPr>
              <a:t>IС (УУР А, УДД 3).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360" dirty="0" smtClean="0"/>
              <a:t>У </a:t>
            </a:r>
            <a:r>
              <a:rPr lang="ru-RU" sz="1360" dirty="0"/>
              <a:t>пациентов без структурной патологии сердца / дисфункции ЛЖ наличие пароксизмов мономорфной ЖТ (идиопатической ЖТ) не увеличивает риск ВСС и не требует её медикаментозной </a:t>
            </a:r>
            <a:r>
              <a:rPr lang="ru-RU" sz="1360" dirty="0" smtClean="0"/>
              <a:t>профилактики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360" b="1" dirty="0" smtClean="0">
                <a:solidFill>
                  <a:srgbClr val="005DAC"/>
                </a:solidFill>
              </a:rPr>
              <a:t>ЕОК </a:t>
            </a:r>
            <a:r>
              <a:rPr lang="ru-RU" sz="1360" b="1" dirty="0">
                <a:solidFill>
                  <a:srgbClr val="005DAC"/>
                </a:solidFill>
              </a:rPr>
              <a:t>IА </a:t>
            </a:r>
            <a:r>
              <a:rPr lang="ru-RU" sz="1360" dirty="0">
                <a:solidFill>
                  <a:srgbClr val="005DAC"/>
                </a:solidFill>
              </a:rPr>
              <a:t>(</a:t>
            </a:r>
            <a:r>
              <a:rPr lang="ru-RU" sz="1360" b="1" dirty="0">
                <a:solidFill>
                  <a:srgbClr val="005DAC"/>
                </a:solidFill>
              </a:rPr>
              <a:t>УУР А, УДД 1). </a:t>
            </a:r>
            <a:endParaRPr lang="ru-RU" sz="1360" dirty="0">
              <a:solidFill>
                <a:srgbClr val="005DAC"/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65" y="1866910"/>
            <a:ext cx="131911" cy="131911"/>
          </a:xfrm>
          <a:prstGeom prst="rect">
            <a:avLst/>
          </a:prstGeom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467543" y="1317921"/>
            <a:ext cx="5841465" cy="3840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800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65" y="2810634"/>
            <a:ext cx="131911" cy="13191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65" y="4186406"/>
            <a:ext cx="131911" cy="13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19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1" y="699541"/>
            <a:ext cx="8748465" cy="98673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67543" y="771550"/>
            <a:ext cx="8460941" cy="861774"/>
          </a:xfrm>
        </p:spPr>
        <p:txBody>
          <a:bodyPr vert="horz" lIns="91440" tIns="45720" rIns="91440" bIns="45720" rtlCol="0" anchor="t">
            <a:sp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МЕДИКАМЕНТОЗНАЯ АНТИАРИТМИЧЕСКАЯ ТЕРАПИЯ ЖЕЛУДОЧКОВОЙ ЭКТОПИЧЕСКОЙ АКТИВНОСТИ У ПАЦИЕНТОВ СО СТРУКТУРНОЙ ПАТОЛОГИЕЙ СЕРДЦА / ДИСФУНКЦИЕЙ ЛЕВОГО ЖЕЛУДОЧКА</a:t>
            </a:r>
            <a:endParaRPr lang="ru-RU" sz="18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15516" y="1131590"/>
            <a:ext cx="5940660" cy="456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545238" y="1417385"/>
            <a:ext cx="5841465" cy="3840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800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453498" y="2451748"/>
            <a:ext cx="5841465" cy="8400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Стр</a:t>
            </a:r>
            <a:r>
              <a:rPr lang="ru-RU" sz="1800" b="1" dirty="0">
                <a:solidFill>
                  <a:srgbClr val="FF0000"/>
                </a:solidFill>
                <a:latin typeface="Calibri" panose="020F0502020204030204" pitchFamily="34" charset="0"/>
              </a:rPr>
              <a:t> 33-39 </a:t>
            </a:r>
          </a:p>
          <a:p>
            <a:r>
              <a:rPr lang="ru-RU" sz="1800" b="1" dirty="0">
                <a:solidFill>
                  <a:srgbClr val="FF0000"/>
                </a:solidFill>
                <a:latin typeface="Calibri" panose="020F0502020204030204" pitchFamily="34" charset="0"/>
              </a:rPr>
              <a:t>(5 листов подробных тезис-рекомендаций </a:t>
            </a:r>
          </a:p>
          <a:p>
            <a:r>
              <a:rPr lang="ru-RU" sz="1800" b="1" dirty="0">
                <a:solidFill>
                  <a:srgbClr val="FF0000"/>
                </a:solidFill>
                <a:latin typeface="Calibri" panose="020F0502020204030204" pitchFamily="34" charset="0"/>
              </a:rPr>
              <a:t>с комментариями)</a:t>
            </a:r>
          </a:p>
        </p:txBody>
      </p:sp>
    </p:spTree>
    <p:extLst>
      <p:ext uri="{BB962C8B-B14F-4D97-AF65-F5344CB8AC3E}">
        <p14:creationId xmlns:p14="http://schemas.microsoft.com/office/powerpoint/2010/main" val="368695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699542"/>
            <a:ext cx="6012160" cy="5040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67544" y="824508"/>
            <a:ext cx="5544616" cy="379090"/>
          </a:xfrm>
        </p:spPr>
        <p:txBody>
          <a:bodyPr anchor="t">
            <a:noAutofit/>
          </a:bodyPr>
          <a:lstStyle/>
          <a:p>
            <a:pPr algn="l"/>
            <a: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РАЗДЕЛЫ ОБЩИХ РЕКОМЕНДАЦИЙ ПО ЛЕЧЕНИЮ ЖТ</a:t>
            </a:r>
            <a:endParaRPr lang="ru-RU" sz="18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704552" y="1359601"/>
            <a:ext cx="7787208" cy="337238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/>
              <a:t>Немедикаментозные методы лечения ЖТ (ЭИТ, </a:t>
            </a:r>
            <a:r>
              <a:rPr lang="ru-RU" sz="1400" dirty="0" err="1"/>
              <a:t>электрокардиостимуляция</a:t>
            </a:r>
            <a:r>
              <a:rPr lang="ru-RU" sz="1400" dirty="0"/>
              <a:t>)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/>
              <a:t>Хирургическое лечение ЖТ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/>
              <a:t>Антиаритмические устройства. Имплантируемый </a:t>
            </a:r>
            <a:r>
              <a:rPr lang="ru-RU" sz="1400" dirty="0" err="1"/>
              <a:t>кардиовертер</a:t>
            </a:r>
            <a:r>
              <a:rPr lang="ru-RU" sz="1400" dirty="0"/>
              <a:t>-дефибриллятор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/>
              <a:t>Сердечная </a:t>
            </a:r>
            <a:r>
              <a:rPr lang="ru-RU" sz="1400" dirty="0" err="1"/>
              <a:t>ресинхронизирующая</a:t>
            </a:r>
            <a:r>
              <a:rPr lang="ru-RU" sz="1400" dirty="0"/>
              <a:t> терапия у пациентов с ХСН для снижения риска ВСС. Комбинированные СРТ-Д устройства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/>
              <a:t>Интервенционное лечение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15516" y="1131590"/>
            <a:ext cx="5940660" cy="456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63055"/>
            <a:ext cx="131911" cy="13191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98712"/>
            <a:ext cx="131911" cy="13191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139702"/>
            <a:ext cx="131911" cy="13191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490217"/>
            <a:ext cx="131911" cy="13191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032373"/>
            <a:ext cx="131911" cy="13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5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1" y="699542"/>
            <a:ext cx="4283969" cy="5040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67543" y="824508"/>
            <a:ext cx="4536505" cy="379090"/>
          </a:xfrm>
        </p:spPr>
        <p:txBody>
          <a:bodyPr anchor="t">
            <a:noAutofit/>
          </a:bodyPr>
          <a:lstStyle/>
          <a:p>
            <a:pPr algn="l"/>
            <a: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АНТИАРИТМИЧЕСКИЕ УСТРОЙСТВА</a:t>
            </a:r>
            <a:endParaRPr lang="ru-RU" sz="18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704552" y="1635645"/>
            <a:ext cx="7787208" cy="309634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/>
              <a:t>Показания и противопоказания к имплантации ИКД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/>
              <a:t>ИКД с целью вторичной профилактики внезапной сердечной смерти (вторичная профилактика внезапной сердечной смерти)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/>
              <a:t>Первичная профилактика внезапной сердечной смерти и желудочковой тахикардии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/>
              <a:t>Состояния, при которых ИКД-терапия не показана или противопоказана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22894"/>
            <a:ext cx="131911" cy="131911"/>
          </a:xfrm>
          <a:prstGeom prst="rect">
            <a:avLst/>
          </a:prstGeom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477069" y="1203597"/>
            <a:ext cx="4779006" cy="38401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>
                <a:solidFill>
                  <a:srgbClr val="005DAC"/>
                </a:solidFill>
                <a:latin typeface="Calibri" panose="020F0502020204030204" pitchFamily="34" charset="0"/>
              </a:rPr>
              <a:t>Имплантируемый </a:t>
            </a:r>
            <a:r>
              <a:rPr lang="ru-RU" sz="1600" b="1" dirty="0" err="1">
                <a:solidFill>
                  <a:srgbClr val="005DAC"/>
                </a:solidFill>
                <a:latin typeface="Calibri" panose="020F0502020204030204" pitchFamily="34" charset="0"/>
              </a:rPr>
              <a:t>кардиовертер</a:t>
            </a:r>
            <a:r>
              <a:rPr lang="ru-RU" sz="1600" b="1" dirty="0">
                <a:solidFill>
                  <a:srgbClr val="005DAC"/>
                </a:solidFill>
                <a:latin typeface="Calibri" panose="020F0502020204030204" pitchFamily="34" charset="0"/>
              </a:rPr>
              <a:t>-дефибриллятор 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624708"/>
            <a:ext cx="131911" cy="13191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067694"/>
            <a:ext cx="131911" cy="13191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969890"/>
            <a:ext cx="131911" cy="13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74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1" y="699542"/>
            <a:ext cx="4283969" cy="5040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67543" y="824508"/>
            <a:ext cx="4104457" cy="379090"/>
          </a:xfrm>
        </p:spPr>
        <p:txBody>
          <a:bodyPr anchor="t">
            <a:noAutofit/>
          </a:bodyPr>
          <a:lstStyle/>
          <a:p>
            <a:pPr algn="l"/>
            <a: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АНТИАРИТМИЧЕСКИЕ УСТРОЙСТВА</a:t>
            </a:r>
            <a:endParaRPr lang="ru-RU" sz="18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704552" y="1359603"/>
            <a:ext cx="7787208" cy="337238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/>
              <a:t>Сердечная </a:t>
            </a:r>
            <a:r>
              <a:rPr lang="ru-RU" sz="1400" dirty="0" err="1"/>
              <a:t>ресинхронизирующая</a:t>
            </a:r>
            <a:r>
              <a:rPr lang="ru-RU" sz="1400" dirty="0"/>
              <a:t> терапия у пациентов с ХСН для снижения риска ВСС. Комбинированные СРТ-Д устройства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/>
              <a:t>Подкожный имплантируемый </a:t>
            </a:r>
            <a:r>
              <a:rPr lang="ru-RU" sz="1400" dirty="0" err="1"/>
              <a:t>кардиовертер</a:t>
            </a:r>
            <a:r>
              <a:rPr lang="ru-RU" sz="1400" dirty="0"/>
              <a:t>-дефибриллятор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/>
              <a:t>Ведение пациентов с имплантированным </a:t>
            </a:r>
            <a:r>
              <a:rPr lang="ru-RU" sz="1400" dirty="0" err="1"/>
              <a:t>кардиовертером</a:t>
            </a:r>
            <a:r>
              <a:rPr lang="ru-RU" sz="1400" dirty="0"/>
              <a:t>-дефибриллятором 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15516" y="1131590"/>
            <a:ext cx="5940660" cy="456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57722"/>
            <a:ext cx="131911" cy="13191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359536"/>
            <a:ext cx="131911" cy="13191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001441"/>
            <a:ext cx="131911" cy="13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89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1" y="699542"/>
            <a:ext cx="4788025" cy="5040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67543" y="824508"/>
            <a:ext cx="4824537" cy="733534"/>
          </a:xfrm>
        </p:spPr>
        <p:txBody>
          <a:bodyPr vert="horz" lIns="91440" tIns="45720" rIns="91440" bIns="45720" rtlCol="0" anchor="t">
            <a:spAutoFit/>
          </a:bodyPr>
          <a:lstStyle/>
          <a:p>
            <a:pPr algn="l">
              <a:lnSpc>
                <a:spcPts val="25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ИНТЕРВЕНЦИОННЫЕ МЕТОДЫ ЛЕЧЕНИЯ </a:t>
            </a:r>
            <a:b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</a:br>
            <a:r>
              <a:rPr lang="ru-RU" sz="1800" b="1" dirty="0" err="1" smtClean="0">
                <a:solidFill>
                  <a:srgbClr val="005DAC"/>
                </a:solidFill>
                <a:latin typeface="Calibri" panose="020F0502020204030204" pitchFamily="34" charset="0"/>
              </a:rPr>
              <a:t>Катетерная</a:t>
            </a:r>
            <a: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 </a:t>
            </a:r>
            <a:r>
              <a:rPr lang="ru-RU" sz="1800" b="1" dirty="0" err="1" smtClean="0">
                <a:solidFill>
                  <a:srgbClr val="005DAC"/>
                </a:solidFill>
                <a:latin typeface="Calibri" panose="020F0502020204030204" pitchFamily="34" charset="0"/>
              </a:rPr>
              <a:t>аблация</a:t>
            </a:r>
            <a: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 </a:t>
            </a:r>
            <a:endParaRPr lang="ru-RU" sz="18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704593" y="1575626"/>
            <a:ext cx="7167711" cy="337238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 err="1"/>
              <a:t>Катетерная</a:t>
            </a:r>
            <a:r>
              <a:rPr lang="ru-RU" sz="1400" dirty="0"/>
              <a:t> </a:t>
            </a:r>
            <a:r>
              <a:rPr lang="ru-RU" sz="1400" dirty="0" err="1"/>
              <a:t>аблация</a:t>
            </a:r>
            <a:r>
              <a:rPr lang="ru-RU" sz="1400" dirty="0"/>
              <a:t> у пациентов без структурной патологии сердца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/>
              <a:t>Желудочковая тахикардия из выходного отдела сердца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/>
              <a:t>Идиопатическая левожелудочковая тахикардия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/>
              <a:t>Желудочковая тахикардия из папиллярных мышц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/>
              <a:t>Желудочковая тахикардия из области кольца митрального или трехстворчатого клапана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/>
              <a:t>Идиопатическая фибрилляция желудочков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err="1"/>
              <a:t>Катетерная</a:t>
            </a:r>
            <a:r>
              <a:rPr lang="ru-RU" sz="1400" dirty="0"/>
              <a:t> </a:t>
            </a:r>
            <a:r>
              <a:rPr lang="ru-RU" sz="1400" dirty="0" err="1"/>
              <a:t>аблация</a:t>
            </a:r>
            <a:r>
              <a:rPr lang="ru-RU" sz="1400" dirty="0"/>
              <a:t> у пациентов со структурной патологией сердца / </a:t>
            </a:r>
            <a:endParaRPr lang="en-US" sz="1400" dirty="0" smtClean="0"/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 smtClean="0"/>
              <a:t>дисфункцией </a:t>
            </a:r>
            <a:r>
              <a:rPr lang="ru-RU" sz="1400" dirty="0"/>
              <a:t>левого желудочка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/>
              <a:t>Желудочковая экстрасистолия у пациентов со структурной патологией сердца / дисфункцией левого </a:t>
            </a:r>
            <a:r>
              <a:rPr lang="ru-RU" sz="1400" dirty="0" smtClean="0"/>
              <a:t>желудочка</a:t>
            </a:r>
            <a:endParaRPr lang="ru-RU" sz="1400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684794"/>
            <a:ext cx="131911" cy="13191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366774"/>
            <a:ext cx="131911" cy="13191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014826"/>
            <a:ext cx="131911" cy="13191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692906"/>
            <a:ext cx="131911" cy="13191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74886"/>
            <a:ext cx="131911" cy="13191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022938"/>
            <a:ext cx="131911" cy="13191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734926"/>
            <a:ext cx="131911" cy="13191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286714"/>
            <a:ext cx="131911" cy="13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44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1" y="699542"/>
            <a:ext cx="6372201" cy="7920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67543" y="824508"/>
            <a:ext cx="6192689" cy="379090"/>
          </a:xfrm>
        </p:spPr>
        <p:txBody>
          <a:bodyPr anchor="t">
            <a:noAutofit/>
          </a:bodyPr>
          <a:lstStyle/>
          <a:p>
            <a:pPr algn="l"/>
            <a: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ИНЫЕ ВИДЫ ЛЕЧЕНИЯ ЖЕЛУДОЧКОВЫХ ТАХИАРИТМИЙ </a:t>
            </a:r>
            <a:b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</a:br>
            <a: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И ПРОФИЛАКТИКИ ВНЕЗАПНОЙ СМЕРТИ </a:t>
            </a:r>
            <a:endParaRPr lang="ru-RU" sz="18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704552" y="1491630"/>
            <a:ext cx="7167711" cy="781752"/>
          </a:xfrm>
        </p:spPr>
        <p:txBody>
          <a:bodyPr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400" dirty="0" err="1"/>
              <a:t>Нейромодуляция</a:t>
            </a:r>
            <a:r>
              <a:rPr lang="ru-RU" sz="1400" dirty="0"/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/>
              <a:t>Профилактика внезапной смерти после трансплантации сердца 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673390"/>
            <a:ext cx="131911" cy="13191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011042"/>
            <a:ext cx="131911" cy="13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72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1" y="699542"/>
            <a:ext cx="7524329" cy="7200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67543" y="771550"/>
            <a:ext cx="7056785" cy="595114"/>
          </a:xfrm>
        </p:spPr>
        <p:txBody>
          <a:bodyPr anchor="t">
            <a:noAutofit/>
          </a:bodyPr>
          <a:lstStyle/>
          <a:p>
            <a:pPr algn="l"/>
            <a: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3.3. ЛЕЧЕНИЕ ЖЕЛУДОЧКОВЫХ ТАХИАРИТМИЙ </a:t>
            </a:r>
            <a:r>
              <a:rPr lang="en-US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/>
            </a:r>
            <a:br>
              <a:rPr lang="en-US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</a:br>
            <a: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      И ПРОФИЛАКТИКА ВНЕЗАПНОЙ СМЕРТИ В ОТДЕЛЬНЫХ ГРУППАХ </a:t>
            </a:r>
            <a:endParaRPr lang="ru-RU" sz="18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788665" y="1501155"/>
            <a:ext cx="7167711" cy="34066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 err="1"/>
              <a:t>Аритмогенная</a:t>
            </a:r>
            <a:r>
              <a:rPr lang="ru-RU" sz="1400" dirty="0"/>
              <a:t> </a:t>
            </a:r>
            <a:r>
              <a:rPr lang="ru-RU" sz="1400" dirty="0" err="1"/>
              <a:t>кардиомиопатия</a:t>
            </a:r>
            <a:r>
              <a:rPr lang="ru-RU" sz="1400" dirty="0"/>
              <a:t> правого желудочка.</a:t>
            </a:r>
          </a:p>
          <a:p>
            <a:pPr marL="0" indent="0">
              <a:buNone/>
            </a:pPr>
            <a:r>
              <a:rPr lang="ru-RU" sz="1400" dirty="0" smtClean="0"/>
              <a:t>Синдром </a:t>
            </a:r>
            <a:r>
              <a:rPr lang="ru-RU" sz="1400" dirty="0"/>
              <a:t>удлиненного интервала QT</a:t>
            </a:r>
          </a:p>
          <a:p>
            <a:pPr marL="0" indent="0">
              <a:buNone/>
            </a:pPr>
            <a:r>
              <a:rPr lang="ru-RU" sz="1400" dirty="0"/>
              <a:t>Синдром короткого интервала QT (СКИQT) </a:t>
            </a:r>
          </a:p>
          <a:p>
            <a:pPr marL="0" indent="0">
              <a:buNone/>
            </a:pPr>
            <a:r>
              <a:rPr lang="ru-RU" sz="1400" dirty="0"/>
              <a:t>Синдром </a:t>
            </a:r>
            <a:r>
              <a:rPr lang="ru-RU" sz="1400" dirty="0" err="1"/>
              <a:t>Бругада</a:t>
            </a:r>
            <a:r>
              <a:rPr lang="ru-RU" sz="1400" dirty="0"/>
              <a:t> </a:t>
            </a:r>
          </a:p>
          <a:p>
            <a:pPr marL="0" indent="0">
              <a:buNone/>
            </a:pPr>
            <a:r>
              <a:rPr lang="ru-RU" sz="1400" dirty="0" err="1"/>
              <a:t>Катехоламинергическая</a:t>
            </a:r>
            <a:r>
              <a:rPr lang="ru-RU" sz="1400" dirty="0"/>
              <a:t> полиморфная желудочковая тахикардия </a:t>
            </a:r>
          </a:p>
          <a:p>
            <a:pPr marL="0" indent="0">
              <a:buNone/>
            </a:pPr>
            <a:r>
              <a:rPr lang="ru-RU" sz="1400" dirty="0"/>
              <a:t>Лечение ЖТ/ВСС у детей и пациентов с врожденными пороками сердца</a:t>
            </a:r>
          </a:p>
          <a:p>
            <a:pPr marL="0" indent="0">
              <a:buNone/>
            </a:pPr>
            <a:r>
              <a:rPr lang="ru-RU" sz="1400" dirty="0"/>
              <a:t>Воспалительные, ревматические поражения сердца и его клапанного аппарата, болезни накопления </a:t>
            </a:r>
          </a:p>
          <a:p>
            <a:pPr marL="0" indent="0">
              <a:buNone/>
            </a:pPr>
            <a:r>
              <a:rPr lang="ru-RU" sz="1400" dirty="0"/>
              <a:t>Поражение клапанов сердца </a:t>
            </a:r>
          </a:p>
          <a:p>
            <a:pPr marL="0" indent="0">
              <a:buNone/>
            </a:pPr>
            <a:r>
              <a:rPr lang="ru-RU" sz="1400" dirty="0"/>
              <a:t>Нервно-мышечные заболевания </a:t>
            </a:r>
          </a:p>
          <a:p>
            <a:pPr marL="0" indent="0">
              <a:buNone/>
            </a:pPr>
            <a:r>
              <a:rPr lang="ru-RU" sz="1400" dirty="0"/>
              <a:t>Лечение ЖТ во время беременности </a:t>
            </a:r>
          </a:p>
          <a:p>
            <a:pPr marL="0" indent="0">
              <a:buNone/>
            </a:pPr>
            <a:r>
              <a:rPr lang="ru-RU" sz="1400" dirty="0" err="1"/>
              <a:t>Обструктивное</a:t>
            </a:r>
            <a:r>
              <a:rPr lang="ru-RU" sz="1400" dirty="0"/>
              <a:t> ночное апноэ </a:t>
            </a:r>
          </a:p>
          <a:p>
            <a:pPr marL="0" indent="0">
              <a:buNone/>
            </a:pPr>
            <a:r>
              <a:rPr lang="ru-RU" sz="1400" dirty="0"/>
              <a:t>Гипертрофическая </a:t>
            </a:r>
            <a:r>
              <a:rPr lang="ru-RU" sz="1400" dirty="0" err="1"/>
              <a:t>кардиомиопатия</a:t>
            </a:r>
            <a:r>
              <a:rPr lang="ru-RU" sz="1400" dirty="0"/>
              <a:t> 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65" y="1594793"/>
            <a:ext cx="131911" cy="13191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65" y="1863775"/>
            <a:ext cx="131911" cy="13191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65" y="2098849"/>
            <a:ext cx="131911" cy="13191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65" y="2367831"/>
            <a:ext cx="131911" cy="13191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65" y="2631058"/>
            <a:ext cx="131911" cy="13191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65" y="2900040"/>
            <a:ext cx="131911" cy="13191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65" y="3135114"/>
            <a:ext cx="131911" cy="13191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65" y="3598317"/>
            <a:ext cx="131911" cy="13191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65" y="3867894"/>
            <a:ext cx="131911" cy="13191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65" y="4102373"/>
            <a:ext cx="131911" cy="13191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65" y="4371950"/>
            <a:ext cx="131911" cy="13191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65" y="4638179"/>
            <a:ext cx="131911" cy="13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31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745261"/>
            <a:ext cx="9144000" cy="4398238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 4"/>
          <p:cNvSpPr txBox="1">
            <a:spLocks/>
          </p:cNvSpPr>
          <p:nvPr/>
        </p:nvSpPr>
        <p:spPr>
          <a:xfrm>
            <a:off x="1168934" y="1613943"/>
            <a:ext cx="5437631" cy="13087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D0D8E8"/>
                </a:solidFill>
                <a:latin typeface="Calibri" panose="020F0502020204030204" pitchFamily="34" charset="0"/>
              </a:rPr>
              <a:t>4. МЕДИЦИНСКАЯ РЕАБИЛИТАЦИЯ, МЕДИЦИНСКИЕ ПОКАЗАНИЯ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D0D8E8"/>
                </a:solidFill>
                <a:latin typeface="Calibri" panose="020F0502020204030204" pitchFamily="34" charset="0"/>
              </a:rPr>
              <a:t>И ПРОТИВОПОКАЗАНИЯ К ПРИМЕНЕНИЮ МЕТОДОВ РЕАБИЛИТАЦИИ </a:t>
            </a:r>
            <a:endParaRPr lang="en-US" sz="2000" b="1" dirty="0" smtClean="0">
              <a:solidFill>
                <a:srgbClr val="D0D8E8"/>
              </a:solidFill>
              <a:latin typeface="Calibri" panose="020F0502020204030204" pitchFamily="34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043608" y="1751087"/>
            <a:ext cx="0" cy="995188"/>
          </a:xfrm>
          <a:prstGeom prst="line">
            <a:avLst/>
          </a:prstGeom>
          <a:ln w="28575">
            <a:solidFill>
              <a:srgbClr val="F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2771800" y="3219822"/>
            <a:ext cx="51845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D0D8E8"/>
                </a:solidFill>
                <a:latin typeface="Calibri" panose="020F0502020204030204" pitchFamily="34" charset="0"/>
              </a:rPr>
              <a:t>5. ПРОФИЛАКТИКА И ДИСПАНСЕРНОЕ НАБЛЮДЕНИЕ, МЕДИЦИНСКИЕ ПОКАЗАНИЯ И ПРОТИВОПОКАЗАНИЯ К ПРИМЕНЕНИЮ МЕТОДОВ ПРОФИЛАКТИКИ </a:t>
            </a:r>
            <a:endParaRPr lang="ru-RU" sz="2000" b="1" dirty="0">
              <a:solidFill>
                <a:srgbClr val="D0D8E8"/>
              </a:solidFill>
              <a:latin typeface="Calibri" panose="020F0502020204030204" pitchFamily="34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2680742" y="3293817"/>
            <a:ext cx="0" cy="995188"/>
          </a:xfrm>
          <a:prstGeom prst="line">
            <a:avLst/>
          </a:prstGeom>
          <a:ln w="28575">
            <a:solidFill>
              <a:srgbClr val="F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0" y="745260"/>
            <a:ext cx="2987824" cy="530345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153224" y="781978"/>
            <a:ext cx="3024336" cy="5545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НОВЫЕ РАЗДЕЛЫ</a:t>
            </a:r>
            <a:endParaRPr lang="ru-RU" sz="24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0" y="745261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9775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745261"/>
            <a:ext cx="9144000" cy="4398238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 4"/>
          <p:cNvSpPr txBox="1">
            <a:spLocks/>
          </p:cNvSpPr>
          <p:nvPr/>
        </p:nvSpPr>
        <p:spPr>
          <a:xfrm>
            <a:off x="4067944" y="2715766"/>
            <a:ext cx="4536504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</a:rPr>
              <a:t>Возможности амбулаторной помощи пациентам с желудочковыми </a:t>
            </a:r>
            <a:r>
              <a:rPr lang="ru-RU" sz="1600" dirty="0" err="1">
                <a:solidFill>
                  <a:schemeClr val="bg1"/>
                </a:solidFill>
              </a:rPr>
              <a:t>тахиаритмиями</a:t>
            </a:r>
            <a:r>
              <a:rPr lang="ru-RU" sz="1600" dirty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</a:rPr>
              <a:t>Показания для плановой госпитализации 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</a:rPr>
              <a:t>Показания для экстренной госпитализации 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</a:rPr>
              <a:t>Показания к выписке пациента из стационара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995936" y="2886074"/>
            <a:ext cx="0" cy="1269852"/>
          </a:xfrm>
          <a:prstGeom prst="line">
            <a:avLst/>
          </a:prstGeom>
          <a:ln w="28575">
            <a:solidFill>
              <a:srgbClr val="F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827584" y="1419622"/>
            <a:ext cx="4176464" cy="1224136"/>
          </a:xfrm>
        </p:spPr>
        <p:txBody>
          <a:bodyPr>
            <a:noAutofit/>
          </a:bodyPr>
          <a:lstStyle/>
          <a:p>
            <a:pPr marL="266700" indent="-266700" algn="r"/>
            <a:r>
              <a:rPr lang="ru-RU" sz="2400" b="1" dirty="0" smtClean="0">
                <a:solidFill>
                  <a:srgbClr val="D0D8E8"/>
                </a:solidFill>
                <a:latin typeface="Calibri" panose="020F0502020204030204" pitchFamily="34" charset="0"/>
              </a:rPr>
              <a:t>6. ОРГАНИЗАЦИЯ ОКАЗАНИЯ МЕДИЦИНСКОЙ ПОМОЩИ</a:t>
            </a:r>
            <a:endParaRPr lang="ru-RU" sz="2400" b="1" dirty="0">
              <a:solidFill>
                <a:srgbClr val="D0D8E8"/>
              </a:solidFill>
              <a:latin typeface="Calibri" panose="020F0502020204030204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745261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452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2" y="699542"/>
            <a:ext cx="4355977" cy="5040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95536" y="824508"/>
            <a:ext cx="3960440" cy="379090"/>
          </a:xfrm>
        </p:spPr>
        <p:txBody>
          <a:bodyPr anchor="t">
            <a:noAutofit/>
          </a:bodyPr>
          <a:lstStyle/>
          <a:p>
            <a:pPr algn="l"/>
            <a:r>
              <a:rPr lang="ru-RU" sz="16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ИНЫЕ ОРГАНИЗАЦИОННЫЕ ТЕХНОЛОГИИ</a:t>
            </a:r>
            <a:endParaRPr lang="ru-RU" sz="16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068055" y="771550"/>
            <a:ext cx="4166939" cy="3790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005DAC"/>
                </a:solidFill>
                <a:latin typeface="Calibri" panose="020F0502020204030204" pitchFamily="34" charset="0"/>
              </a:rPr>
              <a:t>Телемедицинское </a:t>
            </a:r>
            <a:endParaRPr lang="ru-RU" sz="1600" b="1" dirty="0" smtClean="0">
              <a:solidFill>
                <a:srgbClr val="005DAC"/>
              </a:solidFill>
              <a:latin typeface="Calibri" panose="020F0502020204030204" pitchFamily="34" charset="0"/>
            </a:endParaRPr>
          </a:p>
          <a:p>
            <a:r>
              <a:rPr lang="ru-RU" sz="16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консультирование </a:t>
            </a:r>
            <a:r>
              <a:rPr lang="ru-RU" sz="1600" b="1" dirty="0">
                <a:solidFill>
                  <a:srgbClr val="005DAC"/>
                </a:solidFill>
                <a:latin typeface="Calibri" panose="020F0502020204030204" pitchFamily="34" charset="0"/>
              </a:rPr>
              <a:t>пациентов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19618" y="1285131"/>
            <a:ext cx="7672169" cy="2201019"/>
            <a:chOff x="437059" y="1419622"/>
            <a:chExt cx="7170167" cy="2057003"/>
          </a:xfrm>
        </p:grpSpPr>
        <p:pic>
          <p:nvPicPr>
            <p:cNvPr id="14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413"/>
            <a:stretch/>
          </p:blipFill>
          <p:spPr bwMode="auto">
            <a:xfrm>
              <a:off x="437059" y="1419622"/>
              <a:ext cx="2904572" cy="2057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478"/>
            <a:stretch/>
          </p:blipFill>
          <p:spPr bwMode="auto">
            <a:xfrm>
              <a:off x="3419871" y="1463079"/>
              <a:ext cx="4187355" cy="2013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Группа 3"/>
          <p:cNvGrpSpPr/>
          <p:nvPr/>
        </p:nvGrpSpPr>
        <p:grpSpPr>
          <a:xfrm>
            <a:off x="719618" y="3472929"/>
            <a:ext cx="7649534" cy="1340594"/>
            <a:chOff x="437059" y="3651870"/>
            <a:chExt cx="6006001" cy="1052562"/>
          </a:xfrm>
        </p:grpSpPr>
        <p:pic>
          <p:nvPicPr>
            <p:cNvPr id="17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891" b="45871"/>
            <a:stretch/>
          </p:blipFill>
          <p:spPr bwMode="auto">
            <a:xfrm>
              <a:off x="437059" y="3651870"/>
              <a:ext cx="3103902" cy="1008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104" b="25522"/>
            <a:stretch/>
          </p:blipFill>
          <p:spPr bwMode="auto">
            <a:xfrm>
              <a:off x="3538488" y="3698875"/>
              <a:ext cx="2904572" cy="100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8805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2" y="699542"/>
            <a:ext cx="4572001" cy="5040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79512" y="824508"/>
            <a:ext cx="4392488" cy="379090"/>
          </a:xfrm>
        </p:spPr>
        <p:txBody>
          <a:bodyPr anchor="t">
            <a:noAutofit/>
          </a:bodyPr>
          <a:lstStyle/>
          <a:p>
            <a:pPr algn="l"/>
            <a: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ИНЫЕ ОРГАНИЗАЦИОННЫЕ ТЕХНОЛОГИИ</a:t>
            </a:r>
            <a:endParaRPr lang="ru-RU" sz="18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265318" y="814983"/>
            <a:ext cx="4238947" cy="3790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600" b="1" dirty="0">
                <a:solidFill>
                  <a:srgbClr val="005DAC"/>
                </a:solidFill>
                <a:latin typeface="Calibri" panose="020F0502020204030204" pitchFamily="34" charset="0"/>
              </a:rPr>
              <a:t>Удаленный мониторинг амбулаторных пациентов с имплантируемыми устройствами</a:t>
            </a: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368" y="1347614"/>
            <a:ext cx="2123448" cy="118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069" y="1831971"/>
            <a:ext cx="4188379" cy="2828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368" y="2643759"/>
            <a:ext cx="2123448" cy="2123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744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2" y="699542"/>
            <a:ext cx="5076058" cy="5040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539552" y="824508"/>
            <a:ext cx="4546030" cy="379090"/>
          </a:xfrm>
        </p:spPr>
        <p:txBody>
          <a:bodyPr anchor="t">
            <a:noAutofit/>
          </a:bodyPr>
          <a:lstStyle/>
          <a:p>
            <a:pPr algn="l"/>
            <a: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ИНЫЕ ОРГАНИЗАЦИОННЫЕ ТЕХНОЛОГИИ</a:t>
            </a:r>
            <a:endParaRPr lang="ru-RU" sz="18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539552" y="1203598"/>
            <a:ext cx="8136904" cy="3790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>
                <a:solidFill>
                  <a:srgbClr val="005DAC"/>
                </a:solidFill>
                <a:latin typeface="Calibri" panose="020F0502020204030204" pitchFamily="34" charset="0"/>
              </a:rPr>
              <a:t>Выделение уровней оказания помощи с различными возможностями оказания помощи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1601643"/>
            <a:ext cx="388843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Этап квалифицированной помощи</a:t>
            </a:r>
            <a:r>
              <a:rPr lang="ru-RU" sz="1600" dirty="0"/>
              <a:t>:</a:t>
            </a:r>
          </a:p>
          <a:p>
            <a:r>
              <a:rPr lang="ru-RU" sz="1600" dirty="0"/>
              <a:t>- реанимационная помощь</a:t>
            </a:r>
          </a:p>
          <a:p>
            <a:r>
              <a:rPr lang="ru-RU" sz="1600" dirty="0"/>
              <a:t>- </a:t>
            </a:r>
            <a:r>
              <a:rPr lang="ru-RU" sz="1600" dirty="0" err="1"/>
              <a:t>кардиоверсия</a:t>
            </a:r>
            <a:r>
              <a:rPr lang="ru-RU" sz="1600" dirty="0"/>
              <a:t>/</a:t>
            </a:r>
            <a:r>
              <a:rPr lang="ru-RU" sz="1600" dirty="0" err="1"/>
              <a:t>дефибрилляция</a:t>
            </a:r>
            <a:endParaRPr lang="ru-RU" sz="1600" dirty="0"/>
          </a:p>
          <a:p>
            <a:r>
              <a:rPr lang="ru-RU" sz="1600" dirty="0"/>
              <a:t>- антиаритмическая терапия</a:t>
            </a:r>
          </a:p>
          <a:p>
            <a:r>
              <a:rPr lang="ru-RU" sz="1600" dirty="0" smtClean="0"/>
              <a:t>- </a:t>
            </a:r>
            <a:r>
              <a:rPr lang="ru-RU" sz="1600" dirty="0" err="1" smtClean="0"/>
              <a:t>коронарография</a:t>
            </a:r>
            <a:r>
              <a:rPr lang="ru-RU" sz="1600" dirty="0" smtClean="0"/>
              <a:t>/</a:t>
            </a:r>
            <a:r>
              <a:rPr lang="ru-RU" sz="1600" dirty="0" err="1" smtClean="0"/>
              <a:t>реваскуляризация</a:t>
            </a:r>
            <a:endParaRPr lang="ru-RU" sz="1600" dirty="0" smtClean="0"/>
          </a:p>
          <a:p>
            <a:endParaRPr lang="ru-RU" sz="1600" dirty="0"/>
          </a:p>
          <a:p>
            <a:r>
              <a:rPr lang="ru-RU" sz="1600" b="1" dirty="0"/>
              <a:t>Этап специализированной помощи</a:t>
            </a:r>
            <a:r>
              <a:rPr lang="ru-RU" sz="1600" dirty="0"/>
              <a:t>:</a:t>
            </a:r>
          </a:p>
          <a:p>
            <a:r>
              <a:rPr lang="ru-RU" sz="1600" dirty="0"/>
              <a:t>- </a:t>
            </a:r>
            <a:r>
              <a:rPr lang="ru-RU" sz="1600" dirty="0" err="1"/>
              <a:t>коронарография</a:t>
            </a:r>
            <a:r>
              <a:rPr lang="ru-RU" sz="1600" dirty="0"/>
              <a:t>/</a:t>
            </a:r>
            <a:r>
              <a:rPr lang="ru-RU" sz="1600" dirty="0" err="1"/>
              <a:t>реваскуляризация</a:t>
            </a:r>
            <a:endParaRPr lang="ru-RU" sz="1600" dirty="0"/>
          </a:p>
          <a:p>
            <a:r>
              <a:rPr lang="ru-RU" sz="1600" dirty="0"/>
              <a:t>- </a:t>
            </a:r>
            <a:r>
              <a:rPr lang="ru-RU" sz="1600" dirty="0" err="1"/>
              <a:t>эндокардиальное</a:t>
            </a:r>
            <a:r>
              <a:rPr lang="ru-RU" sz="1600" dirty="0"/>
              <a:t> ЭФИ</a:t>
            </a:r>
          </a:p>
          <a:p>
            <a:r>
              <a:rPr lang="ru-RU" sz="1600" dirty="0"/>
              <a:t>- </a:t>
            </a:r>
            <a:r>
              <a:rPr lang="ru-RU" sz="1600" dirty="0" err="1"/>
              <a:t>катетерная</a:t>
            </a:r>
            <a:r>
              <a:rPr lang="ru-RU" sz="1600" dirty="0"/>
              <a:t> </a:t>
            </a:r>
            <a:r>
              <a:rPr lang="ru-RU" sz="1600" dirty="0" err="1"/>
              <a:t>аблация</a:t>
            </a:r>
            <a:r>
              <a:rPr lang="ru-RU" sz="1600" dirty="0"/>
              <a:t> ЖТ</a:t>
            </a:r>
          </a:p>
          <a:p>
            <a:pPr marL="85725" indent="-85725"/>
            <a:r>
              <a:rPr lang="ru-RU" sz="1600" dirty="0"/>
              <a:t>- имплантация </a:t>
            </a:r>
            <a:r>
              <a:rPr lang="ru-RU" sz="1600" dirty="0" err="1"/>
              <a:t>кардиовертера</a:t>
            </a:r>
            <a:r>
              <a:rPr lang="ru-RU" sz="1600" dirty="0"/>
              <a:t>-дефибриллятора</a:t>
            </a:r>
          </a:p>
          <a:p>
            <a:r>
              <a:rPr lang="ru-RU" sz="1600" dirty="0"/>
              <a:t>- имплантация </a:t>
            </a:r>
            <a:r>
              <a:rPr lang="ru-RU" sz="1600" dirty="0" err="1" smtClean="0"/>
              <a:t>кардиоресинхронизатора</a:t>
            </a: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850914" y="1582688"/>
            <a:ext cx="375353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Экспертные центры</a:t>
            </a:r>
            <a:r>
              <a:rPr lang="ru-RU" sz="1600" dirty="0"/>
              <a:t>:</a:t>
            </a:r>
          </a:p>
          <a:p>
            <a:r>
              <a:rPr lang="ru-RU" sz="1600" dirty="0"/>
              <a:t>- </a:t>
            </a:r>
            <a:r>
              <a:rPr lang="ru-RU" sz="1600" dirty="0" err="1"/>
              <a:t>коронарография</a:t>
            </a:r>
            <a:r>
              <a:rPr lang="ru-RU" sz="1600" dirty="0"/>
              <a:t>/</a:t>
            </a:r>
            <a:r>
              <a:rPr lang="ru-RU" sz="1600" dirty="0" err="1"/>
              <a:t>реваскуляризация</a:t>
            </a:r>
            <a:endParaRPr lang="ru-RU" sz="1600" dirty="0"/>
          </a:p>
          <a:p>
            <a:r>
              <a:rPr lang="ru-RU" sz="1600" dirty="0"/>
              <a:t>- </a:t>
            </a:r>
            <a:r>
              <a:rPr lang="ru-RU" sz="1600" dirty="0" err="1"/>
              <a:t>эндомиокардиальная</a:t>
            </a:r>
            <a:r>
              <a:rPr lang="ru-RU" sz="1600" dirty="0"/>
              <a:t> биопсия</a:t>
            </a:r>
          </a:p>
          <a:p>
            <a:r>
              <a:rPr lang="ru-RU" sz="1600" dirty="0"/>
              <a:t>- генетическое тестирование</a:t>
            </a:r>
          </a:p>
          <a:p>
            <a:r>
              <a:rPr lang="ru-RU" sz="1600" dirty="0"/>
              <a:t>- </a:t>
            </a:r>
            <a:r>
              <a:rPr lang="ru-RU" sz="1600" dirty="0" err="1"/>
              <a:t>эндокардиальное</a:t>
            </a:r>
            <a:r>
              <a:rPr lang="ru-RU" sz="1600" dirty="0"/>
              <a:t> ЭФИ</a:t>
            </a:r>
          </a:p>
          <a:p>
            <a:r>
              <a:rPr lang="ru-RU" sz="1600" dirty="0"/>
              <a:t>- </a:t>
            </a:r>
            <a:r>
              <a:rPr lang="ru-RU" sz="1600" dirty="0" err="1"/>
              <a:t>катетерная</a:t>
            </a:r>
            <a:r>
              <a:rPr lang="ru-RU" sz="1600" dirty="0"/>
              <a:t> </a:t>
            </a:r>
            <a:r>
              <a:rPr lang="ru-RU" sz="1600" dirty="0" err="1"/>
              <a:t>аблация</a:t>
            </a:r>
            <a:r>
              <a:rPr lang="ru-RU" sz="1600" dirty="0"/>
              <a:t> ЖТ</a:t>
            </a:r>
          </a:p>
          <a:p>
            <a:pPr marL="85725" indent="-85725"/>
            <a:r>
              <a:rPr lang="ru-RU" sz="1600" dirty="0"/>
              <a:t>- имплантация </a:t>
            </a:r>
            <a:r>
              <a:rPr lang="ru-RU" sz="1600" dirty="0" err="1"/>
              <a:t>кардиовертера</a:t>
            </a:r>
            <a:r>
              <a:rPr lang="ru-RU" sz="1600" dirty="0"/>
              <a:t>-дефибриллятора</a:t>
            </a:r>
          </a:p>
          <a:p>
            <a:r>
              <a:rPr lang="ru-RU" sz="1600" dirty="0"/>
              <a:t>- имплантация </a:t>
            </a:r>
            <a:r>
              <a:rPr lang="ru-RU" sz="1600" dirty="0" err="1"/>
              <a:t>кардиоресинхронизатора</a:t>
            </a:r>
            <a:endParaRPr lang="ru-RU" sz="1600" dirty="0"/>
          </a:p>
          <a:p>
            <a:r>
              <a:rPr lang="ru-RU" sz="1600" dirty="0"/>
              <a:t>- вспомогательное кровообращение</a:t>
            </a:r>
          </a:p>
          <a:p>
            <a:r>
              <a:rPr lang="ru-RU" sz="1600" dirty="0"/>
              <a:t>- трансплантация сердца</a:t>
            </a:r>
          </a:p>
        </p:txBody>
      </p:sp>
    </p:spTree>
    <p:extLst>
      <p:ext uri="{BB962C8B-B14F-4D97-AF65-F5344CB8AC3E}">
        <p14:creationId xmlns:p14="http://schemas.microsoft.com/office/powerpoint/2010/main" val="178906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2" y="699542"/>
            <a:ext cx="5076058" cy="5040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74042" y="824508"/>
            <a:ext cx="4402014" cy="379090"/>
          </a:xfrm>
        </p:spPr>
        <p:txBody>
          <a:bodyPr anchor="t">
            <a:noAutofit/>
          </a:bodyPr>
          <a:lstStyle/>
          <a:p>
            <a:pPr algn="l"/>
            <a: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ИНЫЕ ОРГАНИЗАЦИОННЫЕ ТЕХНОЛОГИИ</a:t>
            </a:r>
            <a:endParaRPr lang="ru-RU" sz="18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334834"/>
            <a:ext cx="7704856" cy="3580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500" dirty="0"/>
              <a:t>В отдельных субъектах РФ могут быть сформированы отдельные дорожные карты оказания помощи пациентам с желудочковыми </a:t>
            </a:r>
            <a:r>
              <a:rPr lang="ru-RU" sz="1500" dirty="0" err="1"/>
              <a:t>тахиаритмиями</a:t>
            </a:r>
            <a:r>
              <a:rPr lang="ru-RU" sz="1500" dirty="0"/>
              <a:t> и созданы региональные центры/регистры </a:t>
            </a:r>
            <a:r>
              <a:rPr lang="ru-RU" sz="1500" dirty="0" err="1"/>
              <a:t>жизнеопасных</a:t>
            </a:r>
            <a:r>
              <a:rPr lang="ru-RU" sz="1500" dirty="0"/>
              <a:t> </a:t>
            </a:r>
            <a:r>
              <a:rPr lang="ru-RU" sz="1500" dirty="0" err="1"/>
              <a:t>тахиаритмий</a:t>
            </a:r>
            <a:r>
              <a:rPr lang="ru-RU" sz="1500" dirty="0"/>
              <a:t> и внезапной смерти.</a:t>
            </a:r>
          </a:p>
          <a:p>
            <a:pPr>
              <a:spcAft>
                <a:spcPts val="1000"/>
              </a:spcAft>
            </a:pPr>
            <a:r>
              <a:rPr lang="ru-RU" sz="1500" dirty="0"/>
              <a:t>Рекомендовано рассмотреть возможность создания региональных сетей по экстренной помощи при остановке сердца, чтобы улучшить показатели выживаемости и результаты лечения среди спасенных лиц  </a:t>
            </a:r>
            <a:r>
              <a:rPr lang="ru-RU" sz="1500" b="1" dirty="0">
                <a:solidFill>
                  <a:srgbClr val="005DAC"/>
                </a:solidFill>
              </a:rPr>
              <a:t>ЕОК </a:t>
            </a:r>
            <a:r>
              <a:rPr lang="ru-RU" sz="1500" b="1" dirty="0" err="1">
                <a:solidFill>
                  <a:srgbClr val="005DAC"/>
                </a:solidFill>
              </a:rPr>
              <a:t>IIaB</a:t>
            </a:r>
            <a:r>
              <a:rPr lang="ru-RU" sz="1500" b="1" dirty="0">
                <a:solidFill>
                  <a:srgbClr val="005DAC"/>
                </a:solidFill>
              </a:rPr>
              <a:t> (УУР C, УДД 4).</a:t>
            </a:r>
          </a:p>
          <a:p>
            <a:pPr>
              <a:spcAft>
                <a:spcPts val="1000"/>
              </a:spcAft>
            </a:pPr>
            <a:r>
              <a:rPr lang="ru-RU" sz="1500" dirty="0"/>
              <a:t>При определении показаний к интервенционному или хирургическому лечению нарушения ритма или проводимости сердца, а также в сложных случаях (при неэффективности медикаментозной терапии или рецидиве </a:t>
            </a:r>
            <a:r>
              <a:rPr lang="ru-RU" sz="1500" dirty="0" err="1"/>
              <a:t>тахиаритмии</a:t>
            </a:r>
            <a:r>
              <a:rPr lang="ru-RU" sz="1500" dirty="0"/>
              <a:t> после </a:t>
            </a:r>
            <a:r>
              <a:rPr lang="ru-RU" sz="1500" dirty="0" err="1"/>
              <a:t>катетерной</a:t>
            </a:r>
            <a:r>
              <a:rPr lang="ru-RU" sz="1500" dirty="0"/>
              <a:t> </a:t>
            </a:r>
            <a:r>
              <a:rPr lang="ru-RU" sz="1500" dirty="0" err="1"/>
              <a:t>аблации</a:t>
            </a:r>
            <a:r>
              <a:rPr lang="ru-RU" sz="1500" dirty="0"/>
              <a:t>, или при наличии у пациента имплантированного электронного устройства контроля или лечения ритма, а также в других случаях) необходимо обсуждение тактики ведения со специалистом, имеющим достаточный опыт лечения нарушений ритма. Таким специалистом может быть врач-кардиолог, сердечно-сосудистый хирург, врач </a:t>
            </a:r>
            <a:r>
              <a:rPr lang="ru-RU" sz="1500" dirty="0" err="1"/>
              <a:t>рентгенэндоваскулярной</a:t>
            </a:r>
            <a:r>
              <a:rPr lang="ru-RU" sz="1500" dirty="0"/>
              <a:t> диагностики и лечения.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65" y="1432322"/>
            <a:ext cx="131911" cy="13191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65" y="2237110"/>
            <a:ext cx="131911" cy="13191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65" y="3059111"/>
            <a:ext cx="131911" cy="13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64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745261"/>
            <a:ext cx="9144000" cy="4398238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 4"/>
          <p:cNvSpPr txBox="1">
            <a:spLocks/>
          </p:cNvSpPr>
          <p:nvPr/>
        </p:nvSpPr>
        <p:spPr>
          <a:xfrm>
            <a:off x="4067944" y="2715766"/>
            <a:ext cx="3888432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в </a:t>
            </a:r>
            <a:r>
              <a:rPr lang="ru-RU" sz="1600" dirty="0">
                <a:solidFill>
                  <a:schemeClr val="bg1"/>
                </a:solidFill>
              </a:rPr>
              <a:t>том числе факторы, влияющие на исход заболевания или </a:t>
            </a:r>
            <a:r>
              <a:rPr lang="ru-RU" sz="1600" dirty="0" smtClean="0">
                <a:solidFill>
                  <a:schemeClr val="bg1"/>
                </a:solidFill>
              </a:rPr>
              <a:t>состояния;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</a:rPr>
              <a:t/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совместное </a:t>
            </a:r>
            <a:r>
              <a:rPr lang="ru-RU" sz="1600" dirty="0">
                <a:solidFill>
                  <a:schemeClr val="bg1"/>
                </a:solidFill>
              </a:rPr>
              <a:t>принятие решений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995936" y="2787774"/>
            <a:ext cx="0" cy="1008112"/>
          </a:xfrm>
          <a:prstGeom prst="line">
            <a:avLst/>
          </a:prstGeom>
          <a:ln w="28575">
            <a:solidFill>
              <a:srgbClr val="F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168959" y="1731318"/>
            <a:ext cx="3730352" cy="861774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266700" indent="-266700" algn="r"/>
            <a:r>
              <a:rPr lang="ru-RU" sz="2400" b="1" dirty="0" smtClean="0">
                <a:solidFill>
                  <a:srgbClr val="D0D8E8"/>
                </a:solidFill>
                <a:latin typeface="Calibri" panose="020F0502020204030204" pitchFamily="34" charset="0"/>
              </a:rPr>
              <a:t>7. ДОПОЛНИТЕЛЬНАЯ ИНФОРМАЦИЯ</a:t>
            </a:r>
            <a:endParaRPr lang="ru-RU" sz="2400" b="1" dirty="0">
              <a:solidFill>
                <a:srgbClr val="D0D8E8"/>
              </a:solidFill>
              <a:latin typeface="Calibri" panose="020F0502020204030204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745261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641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2" y="699542"/>
            <a:ext cx="6156178" cy="5040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11560" y="824508"/>
            <a:ext cx="5616624" cy="379090"/>
          </a:xfrm>
        </p:spPr>
        <p:txBody>
          <a:bodyPr anchor="t">
            <a:noAutofit/>
          </a:bodyPr>
          <a:lstStyle/>
          <a:p>
            <a:pPr algn="l"/>
            <a: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РЕКОМЕНДАЦИИ ПО ПРИНЯТИЮ ОБЩЕГО РЕШЕНИЯ </a:t>
            </a:r>
            <a:endParaRPr lang="ru-RU" sz="18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334834"/>
            <a:ext cx="7704856" cy="3421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У </a:t>
            </a:r>
            <a:r>
              <a:rPr lang="ru-RU" sz="1600" dirty="0"/>
              <a:t>пациентов с желудочковыми аритмиями или повышенным риском ВСС клиницистам рекомендуется принять подход к совместному принятию решения, при котором решение о лечении основано не только на наилучших доступных научных данных, но и на цели пациента в отношении собственного здоровья, предпочтениях и его ценностях</a:t>
            </a:r>
            <a:r>
              <a:rPr lang="ru-RU" sz="1600" dirty="0" smtClean="0"/>
              <a:t>.</a:t>
            </a:r>
          </a:p>
          <a:p>
            <a:pPr>
              <a:spcAft>
                <a:spcPts val="1000"/>
              </a:spcAft>
            </a:pPr>
            <a:r>
              <a:rPr lang="ru-RU" sz="1600" b="1" dirty="0" smtClean="0">
                <a:solidFill>
                  <a:srgbClr val="005DAC"/>
                </a:solidFill>
              </a:rPr>
              <a:t>ЕОК </a:t>
            </a:r>
            <a:r>
              <a:rPr lang="ru-RU" sz="1600" b="1" dirty="0">
                <a:solidFill>
                  <a:srgbClr val="005DAC"/>
                </a:solidFill>
              </a:rPr>
              <a:t>I В (УУР С, УДД 4). </a:t>
            </a:r>
            <a:endParaRPr lang="ru-RU" sz="1600" dirty="0">
              <a:solidFill>
                <a:srgbClr val="005DAC"/>
              </a:solidFill>
            </a:endParaRPr>
          </a:p>
          <a:p>
            <a:r>
              <a:rPr lang="ru-RU" sz="1600" dirty="0" smtClean="0"/>
              <a:t>В </a:t>
            </a:r>
            <a:r>
              <a:rPr lang="ru-RU" sz="1600" dirty="0"/>
              <a:t>случае рассмотрения имплантации нового ИКД*** или замены имеющегося ИКД*** в связи с разрядом батареи у пациента, рекомендуется информировать его/ее об индивидуальном риске ВСС и риске </a:t>
            </a:r>
            <a:r>
              <a:rPr lang="ru-RU" sz="1600" dirty="0" err="1"/>
              <a:t>невнезапной</a:t>
            </a:r>
            <a:r>
              <a:rPr lang="ru-RU" sz="1600" dirty="0"/>
              <a:t> смерти от ХСН или несердечных заболеваний, а также об эффективности, безопасности и потенциальных осложнениях ИКД*** в свете цели самого пациента в отношении его здоровья, предпочтений и ценностей</a:t>
            </a:r>
            <a:r>
              <a:rPr lang="ru-RU" sz="1600" dirty="0" smtClean="0"/>
              <a:t>.</a:t>
            </a:r>
          </a:p>
          <a:p>
            <a:pPr>
              <a:spcAft>
                <a:spcPts val="1000"/>
              </a:spcAft>
            </a:pPr>
            <a:r>
              <a:rPr lang="ru-RU" sz="1600" b="1" dirty="0" smtClean="0">
                <a:solidFill>
                  <a:srgbClr val="005DAC"/>
                </a:solidFill>
              </a:rPr>
              <a:t>ЕОК </a:t>
            </a:r>
            <a:r>
              <a:rPr lang="ru-RU" sz="1600" b="1" dirty="0">
                <a:solidFill>
                  <a:srgbClr val="005DAC"/>
                </a:solidFill>
              </a:rPr>
              <a:t>I В (УУР В, УДД 3) </a:t>
            </a:r>
            <a:endParaRPr lang="ru-RU" sz="1600" dirty="0">
              <a:solidFill>
                <a:srgbClr val="005DAC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65" y="1432322"/>
            <a:ext cx="131911" cy="13191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65" y="3034953"/>
            <a:ext cx="131911" cy="13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47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934462"/>
              </p:ext>
            </p:extLst>
          </p:nvPr>
        </p:nvGraphicFramePr>
        <p:xfrm>
          <a:off x="395537" y="684654"/>
          <a:ext cx="8136904" cy="3911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166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39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n>
                            <a:noFill/>
                          </a:ln>
                          <a:latin typeface="Calibri" panose="020F0502020204030204" pitchFamily="34" charset="0"/>
                        </a:rPr>
                        <a:t>№</a:t>
                      </a:r>
                      <a:endParaRPr lang="ru-RU" sz="1200" dirty="0">
                        <a:ln>
                          <a:noFill/>
                        </a:ln>
                        <a:latin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n>
                            <a:noFill/>
                          </a:ln>
                          <a:latin typeface="Calibri" panose="020F0502020204030204" pitchFamily="34" charset="0"/>
                        </a:rPr>
                        <a:t>Критерий качества</a:t>
                      </a:r>
                      <a:endParaRPr lang="ru-RU" sz="1400" dirty="0">
                        <a:ln>
                          <a:noFill/>
                        </a:ln>
                        <a:latin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n>
                            <a:noFill/>
                          </a:ln>
                          <a:latin typeface="Calibri" panose="020F0502020204030204" pitchFamily="34" charset="0"/>
                        </a:rPr>
                        <a:t>ЕОК</a:t>
                      </a:r>
                    </a:p>
                    <a:p>
                      <a:pPr algn="ctr"/>
                      <a:r>
                        <a:rPr lang="ru-RU" sz="1000" dirty="0" smtClean="0">
                          <a:ln>
                            <a:noFill/>
                          </a:ln>
                          <a:latin typeface="Calibri" panose="020F0502020204030204" pitchFamily="34" charset="0"/>
                        </a:rPr>
                        <a:t>Класс и уровень</a:t>
                      </a:r>
                      <a:endParaRPr lang="ru-RU" sz="1000" dirty="0">
                        <a:ln>
                          <a:noFill/>
                        </a:ln>
                        <a:latin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n>
                            <a:noFill/>
                          </a:ln>
                          <a:latin typeface="Calibri" panose="020F0502020204030204" pitchFamily="34" charset="0"/>
                        </a:rPr>
                        <a:t>УУР</a:t>
                      </a:r>
                      <a:endParaRPr lang="ru-RU" sz="1200" dirty="0">
                        <a:ln>
                          <a:noFill/>
                        </a:ln>
                        <a:latin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n>
                            <a:noFill/>
                          </a:ln>
                          <a:latin typeface="Calibri" panose="020F0502020204030204" pitchFamily="34" charset="0"/>
                        </a:rPr>
                        <a:t>УДД</a:t>
                      </a:r>
                      <a:endParaRPr lang="ru-RU" sz="1200" dirty="0">
                        <a:ln>
                          <a:noFill/>
                        </a:ln>
                        <a:latin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n>
                            <a:noFill/>
                          </a:ln>
                          <a:latin typeface="Calibri" panose="020F0502020204030204" pitchFamily="34" charset="0"/>
                        </a:rPr>
                        <a:t>Оценка выполнения</a:t>
                      </a:r>
                      <a:endParaRPr lang="ru-RU" sz="1000" dirty="0">
                        <a:ln>
                          <a:noFill/>
                        </a:ln>
                        <a:latin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n>
                            <a:noFill/>
                          </a:ln>
                        </a:rPr>
                        <a:t>1</a:t>
                      </a:r>
                      <a:r>
                        <a:rPr lang="ru-RU" sz="1000" dirty="0" smtClean="0">
                          <a:ln>
                            <a:noFill/>
                          </a:ln>
                        </a:rPr>
                        <a:t>.</a:t>
                      </a:r>
                      <a:endParaRPr lang="ru-RU" sz="1000" dirty="0">
                        <a:ln>
                          <a:noFill/>
                        </a:ln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Пациенту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остановкой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кровообращения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синкопальным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эпизодом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выполнено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ЭКГ и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диагностировании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пароксизма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ЖТАФЖ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выполнены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реанимационные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мероприятия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экстренная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кардиоверсия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дефибрилляция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000" dirty="0">
                        <a:ln>
                          <a:noFill/>
                        </a:ln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IB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  <a:endParaRPr lang="ru-RU" sz="1000" kern="120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0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504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n>
                            <a:noFill/>
                          </a:ln>
                        </a:rPr>
                        <a:t>2.</a:t>
                      </a:r>
                      <a:endParaRPr lang="ru-RU" sz="1000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Пациенту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устойчивой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желудочковой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тахикардией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выполнено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купирование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аритмии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медикаментозное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ЭИТ).</a:t>
                      </a:r>
                      <a:endParaRPr lang="ru-RU" sz="1000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IB</a:t>
                      </a:r>
                      <a:endParaRPr lang="ru-RU" sz="1200" kern="120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  <a:endParaRPr lang="ru-RU" sz="1000" kern="120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n>
                            <a:noFill/>
                          </a:ln>
                        </a:rPr>
                        <a:t>3.</a:t>
                      </a:r>
                      <a:endParaRPr lang="ru-RU" sz="1000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Выполнено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ЭКГ-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исследование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покоя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12-ти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отведениях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и/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или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холтеровское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мониторирование</a:t>
                      </a:r>
                      <a:endParaRPr lang="ru-RU" sz="1000" kern="120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ЭКГ (ХМ-ЭКГ)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пациентам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прохождении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обследования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предмет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выявления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желудочковых</a:t>
                      </a:r>
                      <a:endParaRPr lang="ru-RU" sz="1000" kern="120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аритмий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(ЖА).</a:t>
                      </a:r>
                      <a:endParaRPr lang="ru-RU" sz="1000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n>
                            <a:noFill/>
                          </a:ln>
                        </a:rPr>
                        <a:t>IA</a:t>
                      </a:r>
                      <a:endParaRPr lang="ru-RU" sz="1200" dirty="0" smtClean="0">
                        <a:ln>
                          <a:noFill/>
                        </a:ln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Да/нет</a:t>
                      </a:r>
                      <a:endParaRPr lang="ru-RU" sz="1000" kern="120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n>
                            <a:noFill/>
                          </a:ln>
                        </a:rPr>
                        <a:t>4.</a:t>
                      </a:r>
                      <a:endParaRPr lang="ru-RU" sz="1000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Выполнено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эхокардиографическое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исследование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и/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или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другие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визуализирующие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исследования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для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оценки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функции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ЛЖ и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выявления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структурной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паталогии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сердца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ЖА</a:t>
                      </a:r>
                      <a:endParaRPr lang="ru-RU" sz="1000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n>
                            <a:noFill/>
                          </a:ln>
                        </a:rPr>
                        <a:t>IA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Да/нет</a:t>
                      </a:r>
                      <a:endParaRPr lang="ru-RU" sz="1000" kern="120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n>
                            <a:noFill/>
                          </a:ln>
                        </a:rPr>
                        <a:t>5.</a:t>
                      </a:r>
                      <a:endParaRPr lang="ru-RU" sz="1000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Начата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продолжена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терапия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бета-адреноблокаторами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лечении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всех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категорий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пациентов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структурным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поражением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миокарда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дисфункцией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ЛЖ,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имеющих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повышенный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риск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ВСС и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нуждающихся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ее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первичной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или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вторичной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профилактике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000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n>
                            <a:noFill/>
                          </a:ln>
                        </a:rPr>
                        <a:t>IA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  <a:endParaRPr lang="ru-RU" sz="1000" kern="120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n>
                            <a:noFill/>
                          </a:ln>
                        </a:rPr>
                        <a:t>6.</a:t>
                      </a:r>
                      <a:endParaRPr lang="ru-RU" sz="1000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Проведена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оптимальная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медикаментозная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терапия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ингибиторами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АПФ (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или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ангиотензина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II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антагонистами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непереносимости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ингибиторов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АПФ),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бета-адреноблокаторами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антагонистами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альдостерона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пациентам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 ХСН и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систолической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дисфункцией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ЛЖ (ФВЛЖ ≤ 35-40%) с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целью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снижения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общей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смертности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риска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ВСС.</a:t>
                      </a:r>
                      <a:endParaRPr lang="ru-RU" sz="1000" kern="120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n>
                            <a:noFill/>
                          </a:ln>
                        </a:rPr>
                        <a:t>IA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  <a:endParaRPr lang="ru-RU" sz="1000" kern="120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0" y="0"/>
            <a:ext cx="6300192" cy="4835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23528" y="104428"/>
            <a:ext cx="6408712" cy="379090"/>
          </a:xfrm>
        </p:spPr>
        <p:txBody>
          <a:bodyPr anchor="t">
            <a:noAutofit/>
          </a:bodyPr>
          <a:lstStyle/>
          <a:p>
            <a:pPr algn="l"/>
            <a: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КРИТЕРИИ ОЦЕНКИ КАЧЕСТВА МЕДИЦИНСКОЙ ПОМОЩИ </a:t>
            </a:r>
            <a:endParaRPr lang="ru-RU" sz="18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17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6300192" cy="4835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23528" y="104428"/>
            <a:ext cx="6408712" cy="3790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</a:rPr>
              <a:t>КРИТЕРИИ ОЦЕНКИ КАЧЕСТВА МЕДИЦИНСКОЙ ПОМОЩИ </a:t>
            </a:r>
            <a:endParaRPr lang="ru-RU" sz="1800" b="1" dirty="0">
              <a:solidFill>
                <a:srgbClr val="005DAC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489076"/>
              </p:ext>
            </p:extLst>
          </p:nvPr>
        </p:nvGraphicFramePr>
        <p:xfrm>
          <a:off x="395537" y="483518"/>
          <a:ext cx="8136904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4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39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algn="ctr"/>
                      <a:endParaRPr lang="ru-RU" sz="800" dirty="0">
                        <a:ln>
                          <a:noFill/>
                        </a:ln>
                        <a:latin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n>
                          <a:noFill/>
                        </a:ln>
                        <a:latin typeface="Bebas Neue Bold" panose="020B0606020202050201" pitchFamily="34" charset="-52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>
                        <a:ln>
                          <a:noFill/>
                        </a:ln>
                        <a:latin typeface="Bebas Neue Bold" panose="020B0606020202050201" pitchFamily="34" charset="-52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ln>
                          <a:noFill/>
                        </a:ln>
                        <a:latin typeface="Bebas Neue Bold" panose="020B0606020202050201" pitchFamily="34" charset="-52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ln>
                          <a:noFill/>
                        </a:ln>
                        <a:latin typeface="Bebas Neue Bold" panose="020B0606020202050201" pitchFamily="34" charset="-52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>
                        <a:ln>
                          <a:noFill/>
                        </a:ln>
                        <a:latin typeface="Bebas Neue Bold" panose="020B0606020202050201" pitchFamily="34" charset="-52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n>
                            <a:noFill/>
                          </a:ln>
                        </a:rPr>
                        <a:t>8.</a:t>
                      </a:r>
                      <a:endParaRPr lang="ru-RU" sz="1000" dirty="0">
                        <a:ln>
                          <a:noFill/>
                        </a:ln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 повторных срабатываниях/шоках ИКД*** вследствие устойчивой ЖТ проведена антиаритмическая терапия, при неэффективности или невозможности которой пациент направлен на консультацию к врачу, специализирующемуся на диагностике и лечении нарушений ритма сердца (кардиологу, сердечно-сосудистому хирургу, врачу </a:t>
                      </a:r>
                      <a:r>
                        <a:rPr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рентгенэндоваскулярной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диагностики и лечения) для решения вопроса о необходимости выполнения </a:t>
                      </a:r>
                      <a:r>
                        <a:rPr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катетерной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аблации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 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IB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  <a:endParaRPr lang="ru-RU" sz="1000" kern="120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0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504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n>
                            <a:noFill/>
                          </a:ln>
                        </a:rPr>
                        <a:t>9.</a:t>
                      </a:r>
                      <a:endParaRPr lang="ru-RU" sz="1000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Пациент с сохраняющейся дисфункцией левого желудочка (ФВЛЖ - 35% и менее) н сердечной недостаточностью (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или 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ФК по 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NYHA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через 40 дней после инфаркта миокарда, направлен на консультацию к врачу, специализирующемуся на диагностике и лечении нарушений ритма сердца (кардиологу, сердечно-сосудистому хирургу, врачу </a:t>
                      </a:r>
                      <a:r>
                        <a:rPr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рентгенэндоваскулярной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диагностики и лечения) или в специализированный кардиологический центр для решения вопроса о необходимости имплантации ИКД***.</a:t>
                      </a:r>
                      <a:endParaRPr lang="ru-RU" sz="1000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n>
                            <a:noFill/>
                          </a:ln>
                        </a:rPr>
                        <a:t>IA</a:t>
                      </a:r>
                      <a:endParaRPr lang="ru-RU" sz="1200" dirty="0" smtClean="0">
                        <a:ln>
                          <a:noFill/>
                        </a:ln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  <a:endParaRPr lang="ru-RU" sz="1000" kern="120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n>
                            <a:noFill/>
                          </a:ln>
                        </a:rPr>
                        <a:t>10.</a:t>
                      </a:r>
                      <a:endParaRPr lang="ru-RU" sz="1000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 непрерывной </a:t>
                      </a:r>
                      <a:r>
                        <a:rPr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некупирующейся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ЖТ или электрическом шторме, приводящим к многократному повторному нанесению шоков ИКД***, с врачом, специализирующимся на диагностике и лечении нарушений ритма сердца (кардиологом, сердечно-сосудистом хирургом, врачом </a:t>
                      </a:r>
                      <a:r>
                        <a:rPr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рентгенэндоваскулярной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диагностики и лечения) обсуждена необходимость </a:t>
                      </a:r>
                      <a:r>
                        <a:rPr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катетерной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аблации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специализированных и опытных центрах.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IB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Да/нет</a:t>
                      </a:r>
                      <a:endParaRPr lang="ru-RU" sz="1000" kern="120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n>
                            <a:noFill/>
                          </a:ln>
                        </a:rPr>
                        <a:t>11.</a:t>
                      </a:r>
                      <a:endParaRPr lang="ru-RU" sz="1000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 безуспешности медикаментозной терапии, сохранении приступов ЖТ, наличии дисфункции ЛЖ, ассоциированной с желудочковой экстрасистолией, пациент направлен на консультацию к врачу, специализирующемуся на диагностике и лечении нарушений ритма сердца (кардиологу', сердечно-сосудистому хирургу, врачу </a:t>
                      </a:r>
                      <a:r>
                        <a:rPr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рентгенэндоваскулярной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диагностики и лечения) или в специализированный кардиологический центр для решения вопроса о необходимости </a:t>
                      </a:r>
                      <a:r>
                        <a:rPr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катетерной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аблации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для профилактики рецидивов аритмии и повторных срабатываний ИКД.</a:t>
                      </a:r>
                      <a:endParaRPr lang="ru-RU" sz="1000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IB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100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000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  <a:endParaRPr lang="ru-RU" sz="1000" kern="120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001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2555776" cy="4835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23528" y="83408"/>
            <a:ext cx="2232248" cy="400110"/>
          </a:xfrm>
        </p:spPr>
        <p:txBody>
          <a:bodyPr wrap="square" anchor="t">
            <a:spAutoFit/>
          </a:bodyPr>
          <a:lstStyle/>
          <a:p>
            <a:pPr algn="l"/>
            <a:r>
              <a:rPr lang="ru-RU" sz="2000" b="1" dirty="0" smtClean="0">
                <a:solidFill>
                  <a:srgbClr val="005DAC"/>
                </a:solidFill>
                <a:latin typeface="Calibri" panose="020F0502020204030204" pitchFamily="34" charset="0"/>
                <a:ea typeface="BatangChe" panose="02030609000101010101" pitchFamily="49" charset="-127"/>
                <a:cs typeface="Times New Roman" panose="02020603050405020304" pitchFamily="18" charset="0"/>
              </a:rPr>
              <a:t>ПРИЛОЖЕНИЕ А3 </a:t>
            </a:r>
            <a:endParaRPr lang="ru-RU" sz="2000" b="1" dirty="0">
              <a:solidFill>
                <a:srgbClr val="005DAC"/>
              </a:solidFill>
              <a:latin typeface="Calibri" panose="020F0502020204030204" pitchFamily="34" charset="0"/>
              <a:ea typeface="BatangChe" panose="02030609000101010101" pitchFamily="49" charset="-127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87524" y="424284"/>
            <a:ext cx="7452828" cy="92333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>
                <a:solidFill>
                  <a:srgbClr val="005DAC"/>
                </a:solidFill>
                <a:latin typeface="Calibri" panose="020F0502020204030204" pitchFamily="34" charset="0"/>
              </a:rPr>
              <a:t>Справочные материалы, включая соответствие показаний к применению и </a:t>
            </a:r>
            <a:r>
              <a:rPr lang="ru-RU" sz="1800" dirty="0" smtClean="0">
                <a:solidFill>
                  <a:srgbClr val="005DAC"/>
                </a:solidFill>
                <a:latin typeface="Calibri" panose="020F0502020204030204" pitchFamily="34" charset="0"/>
              </a:rPr>
              <a:t>противопоказаний</a:t>
            </a:r>
            <a:r>
              <a:rPr lang="ru-RU" sz="1800" dirty="0">
                <a:solidFill>
                  <a:srgbClr val="005DAC"/>
                </a:solidFill>
                <a:latin typeface="Calibri" panose="020F0502020204030204" pitchFamily="34" charset="0"/>
              </a:rPr>
              <a:t>, способов применения и доз лекарственных препаратов, инструкции по </a:t>
            </a:r>
            <a:r>
              <a:rPr lang="ru-RU" sz="1800" dirty="0" smtClean="0">
                <a:solidFill>
                  <a:srgbClr val="005DAC"/>
                </a:solidFill>
                <a:latin typeface="Calibri" panose="020F0502020204030204" pitchFamily="34" charset="0"/>
              </a:rPr>
              <a:t>применению лекарственного </a:t>
            </a:r>
            <a:r>
              <a:rPr lang="ru-RU" sz="1800" dirty="0">
                <a:solidFill>
                  <a:srgbClr val="005DAC"/>
                </a:solidFill>
                <a:latin typeface="Calibri" panose="020F0502020204030204" pitchFamily="34" charset="0"/>
              </a:rPr>
              <a:t>препарата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7447" y="1450107"/>
            <a:ext cx="6336704" cy="176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400" dirty="0"/>
              <a:t>Связанные документы</a:t>
            </a:r>
          </a:p>
          <a:p>
            <a:pPr>
              <a:spcAft>
                <a:spcPts val="1000"/>
              </a:spcAft>
            </a:pPr>
            <a:r>
              <a:rPr lang="ru-RU" sz="1400" dirty="0"/>
              <a:t>Антиаритмические препараты для профилактики желудочковых аритмий</a:t>
            </a:r>
          </a:p>
          <a:p>
            <a:pPr>
              <a:spcAft>
                <a:spcPts val="1000"/>
              </a:spcAft>
            </a:pPr>
            <a:r>
              <a:rPr lang="ru-RU" sz="1400" b="1" dirty="0"/>
              <a:t>Таблица </a:t>
            </a:r>
            <a:r>
              <a:rPr lang="ru-RU" sz="1400" b="1" dirty="0" smtClean="0"/>
              <a:t>А3.1 </a:t>
            </a:r>
            <a:r>
              <a:rPr lang="ru-RU" sz="1400" dirty="0"/>
              <a:t>Антиаритмические препараты для длительной терапии </a:t>
            </a:r>
            <a:r>
              <a:rPr lang="ru-RU" sz="1400" dirty="0" smtClean="0"/>
              <a:t>с </a:t>
            </a:r>
            <a:r>
              <a:rPr lang="ru-RU" sz="1400" dirty="0"/>
              <a:t>целью профилактики рецидивов ЖТ.</a:t>
            </a:r>
          </a:p>
          <a:p>
            <a:pPr>
              <a:spcAft>
                <a:spcPts val="1000"/>
              </a:spcAft>
            </a:pPr>
            <a:r>
              <a:rPr lang="ru-RU" sz="1400" b="1" dirty="0"/>
              <a:t>Таблица А3.2 </a:t>
            </a:r>
            <a:r>
              <a:rPr lang="ru-RU" sz="1400" dirty="0"/>
              <a:t>Антиаритмические препараты для купирования пароксизмов желудочковой тахикардии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543437"/>
            <a:ext cx="131911" cy="13191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5022"/>
            <a:ext cx="131911" cy="13191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224062"/>
            <a:ext cx="131911" cy="13191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773923"/>
            <a:ext cx="131911" cy="13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86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2483768" cy="4835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26840" y="83408"/>
            <a:ext cx="2156928" cy="400110"/>
          </a:xfrm>
        </p:spPr>
        <p:txBody>
          <a:bodyPr wrap="square">
            <a:spAutoFit/>
          </a:bodyPr>
          <a:lstStyle/>
          <a:p>
            <a:pPr algn="l"/>
            <a:r>
              <a:rPr lang="ru-RU" sz="2000" b="1" dirty="0" smtClean="0">
                <a:solidFill>
                  <a:srgbClr val="005DAC"/>
                </a:solidFill>
                <a:latin typeface="Calibri" panose="020F0502020204030204" pitchFamily="34" charset="0"/>
                <a:ea typeface="BatangChe" panose="02030609000101010101" pitchFamily="49" charset="-127"/>
                <a:cs typeface="Times New Roman" panose="02020603050405020304" pitchFamily="18" charset="0"/>
              </a:rPr>
              <a:t>ПРИЛОЖЕНИЕ Б</a:t>
            </a:r>
            <a:endParaRPr lang="ru-RU" sz="2000" b="1" dirty="0">
              <a:solidFill>
                <a:srgbClr val="005DAC"/>
              </a:solidFill>
              <a:latin typeface="Calibri" panose="020F0502020204030204" pitchFamily="34" charset="0"/>
              <a:ea typeface="BatangChe" panose="02030609000101010101" pitchFamily="49" charset="-127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23528" y="496406"/>
            <a:ext cx="3528392" cy="40011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005DAC"/>
                </a:solidFill>
                <a:latin typeface="Calibri" panose="020F0502020204030204" pitchFamily="34" charset="0"/>
                <a:ea typeface="BatangChe" panose="02030609000101010101" pitchFamily="49" charset="-127"/>
                <a:cs typeface="Times New Roman" panose="02020603050405020304" pitchFamily="18" charset="0"/>
              </a:rPr>
              <a:t>Алгоритмы действий </a:t>
            </a:r>
            <a:r>
              <a:rPr lang="ru-RU" sz="2000" b="1" dirty="0" smtClean="0">
                <a:solidFill>
                  <a:srgbClr val="005DAC"/>
                </a:solidFill>
                <a:latin typeface="Calibri" panose="020F0502020204030204" pitchFamily="34" charset="0"/>
                <a:ea typeface="BatangChe" panose="02030609000101010101" pitchFamily="49" charset="-127"/>
                <a:cs typeface="Times New Roman" panose="02020603050405020304" pitchFamily="18" charset="0"/>
              </a:rPr>
              <a:t>врачей</a:t>
            </a:r>
            <a:endParaRPr lang="ru-RU" sz="2000" b="1" dirty="0">
              <a:solidFill>
                <a:srgbClr val="005DAC"/>
              </a:solidFill>
              <a:latin typeface="Calibri" panose="020F0502020204030204" pitchFamily="34" charset="0"/>
              <a:ea typeface="BatangChe" panose="02030609000101010101" pitchFamily="49" charset="-127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113587"/>
            <a:ext cx="63367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Схема 1. </a:t>
            </a:r>
            <a:r>
              <a:rPr lang="ru-RU" sz="1400" dirty="0"/>
              <a:t>Алгоритм купирования пароксизма желудочковой </a:t>
            </a:r>
            <a:r>
              <a:rPr lang="ru-RU" sz="1400" dirty="0" smtClean="0"/>
              <a:t>тахикардии</a:t>
            </a:r>
          </a:p>
          <a:p>
            <a:endParaRPr lang="ru-RU" sz="1400" dirty="0"/>
          </a:p>
          <a:p>
            <a:r>
              <a:rPr lang="ru-RU" sz="1400" b="1" dirty="0"/>
              <a:t>Схема 2. </a:t>
            </a:r>
            <a:r>
              <a:rPr lang="ru-RU" sz="1400" dirty="0"/>
              <a:t>Лечение рецидивирующей ЖТ у пациентов с ИБС и </a:t>
            </a:r>
            <a:r>
              <a:rPr lang="ru-RU" sz="1400" dirty="0" err="1"/>
              <a:t>неишемической</a:t>
            </a:r>
            <a:r>
              <a:rPr lang="ru-RU" sz="1400" dirty="0"/>
              <a:t> </a:t>
            </a:r>
            <a:r>
              <a:rPr lang="ru-RU" sz="1400" dirty="0" err="1"/>
              <a:t>кардиомиопатией</a:t>
            </a:r>
            <a:endParaRPr lang="ru-RU" sz="14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49" y="1206917"/>
            <a:ext cx="131911" cy="13191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49" y="1635791"/>
            <a:ext cx="131911" cy="13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05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5940152" cy="4835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23528" y="139447"/>
            <a:ext cx="5976664" cy="400110"/>
          </a:xfrm>
        </p:spPr>
        <p:txBody>
          <a:bodyPr wrap="square">
            <a:spAutoFit/>
          </a:bodyPr>
          <a:lstStyle/>
          <a:p>
            <a:pPr algn="l"/>
            <a:r>
              <a:rPr lang="ru-RU" sz="2000" b="1" dirty="0" smtClean="0">
                <a:solidFill>
                  <a:srgbClr val="005DAC"/>
                </a:solidFill>
                <a:latin typeface="Calibri" panose="020F0502020204030204" pitchFamily="34" charset="0"/>
                <a:ea typeface="BatangChe" panose="02030609000101010101" pitchFamily="49" charset="-127"/>
                <a:cs typeface="Times New Roman" panose="02020603050405020304" pitchFamily="18" charset="0"/>
              </a:rPr>
              <a:t>ПРИЛОЖЕНИЕ В. ИНФОРМАЦИЯ ДЛЯ ПАЦИЕНТА</a:t>
            </a:r>
            <a:endParaRPr lang="ru-RU" sz="2000" b="1" dirty="0">
              <a:solidFill>
                <a:srgbClr val="005DAC"/>
              </a:solidFill>
              <a:latin typeface="Calibri" panose="020F0502020204030204" pitchFamily="34" charset="0"/>
              <a:ea typeface="BatangChe" panose="02030609000101010101" pitchFamily="49" charset="-127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23528" y="485259"/>
            <a:ext cx="6336704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>
                <a:solidFill>
                  <a:srgbClr val="005DAC"/>
                </a:solidFill>
                <a:latin typeface="Calibri" panose="020F0502020204030204" pitchFamily="34" charset="0"/>
                <a:ea typeface="BatangChe" panose="02030609000101010101" pitchFamily="49" charset="-127"/>
                <a:cs typeface="Times New Roman" panose="02020603050405020304" pitchFamily="18" charset="0"/>
              </a:rPr>
              <a:t>Желудочковые нарушения ритма</a:t>
            </a:r>
            <a:br>
              <a:rPr lang="ru-RU" sz="1800" b="1" dirty="0">
                <a:solidFill>
                  <a:srgbClr val="005DAC"/>
                </a:solidFill>
                <a:latin typeface="Calibri" panose="020F0502020204030204" pitchFamily="34" charset="0"/>
                <a:ea typeface="BatangChe" panose="02030609000101010101" pitchFamily="49" charset="-127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005DAC"/>
                </a:solidFill>
                <a:latin typeface="Calibri" panose="020F0502020204030204" pitchFamily="34" charset="0"/>
                <a:ea typeface="BatangChe" panose="02030609000101010101" pitchFamily="49" charset="-127"/>
                <a:cs typeface="Times New Roman" panose="02020603050405020304" pitchFamily="18" charset="0"/>
              </a:rPr>
              <a:t>Желудочковые тахикардии и внезапная сердечная смерть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99455" y="1216000"/>
            <a:ext cx="6336704" cy="361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400" dirty="0"/>
              <a:t>Основная терминология</a:t>
            </a:r>
          </a:p>
          <a:p>
            <a:pPr>
              <a:spcAft>
                <a:spcPts val="1000"/>
              </a:spcAft>
            </a:pPr>
            <a:r>
              <a:rPr lang="ru-RU" sz="1400" dirty="0"/>
              <a:t>Социальная значимость</a:t>
            </a:r>
          </a:p>
          <a:p>
            <a:pPr>
              <a:spcAft>
                <a:spcPts val="1000"/>
              </a:spcAft>
            </a:pPr>
            <a:r>
              <a:rPr lang="ru-RU" sz="1400" dirty="0"/>
              <a:t>Клинические проявления</a:t>
            </a:r>
          </a:p>
          <a:p>
            <a:pPr>
              <a:spcAft>
                <a:spcPts val="1000"/>
              </a:spcAft>
            </a:pPr>
            <a:r>
              <a:rPr lang="ru-RU" sz="1400" dirty="0"/>
              <a:t>Коррекция сердечно-сосудистых факторов риска неблагоприятных исходов</a:t>
            </a:r>
          </a:p>
          <a:p>
            <a:pPr>
              <a:spcAft>
                <a:spcPts val="1000"/>
              </a:spcAft>
            </a:pPr>
            <a:r>
              <a:rPr lang="ru-RU" sz="1400" dirty="0"/>
              <a:t>Базовые советы пациенту и его семье</a:t>
            </a:r>
          </a:p>
          <a:p>
            <a:r>
              <a:rPr lang="ru-RU" sz="1400" dirty="0"/>
              <a:t>Советы пациенту с имплантированным </a:t>
            </a:r>
            <a:r>
              <a:rPr lang="ru-RU" sz="1400" dirty="0" err="1"/>
              <a:t>кардиовертером</a:t>
            </a:r>
            <a:r>
              <a:rPr lang="ru-RU" sz="1400" dirty="0"/>
              <a:t>-дефибриллятором </a:t>
            </a:r>
            <a:endParaRPr lang="ru-RU" sz="1400" dirty="0" smtClean="0"/>
          </a:p>
          <a:p>
            <a:pPr>
              <a:spcAft>
                <a:spcPts val="1000"/>
              </a:spcAft>
            </a:pPr>
            <a:r>
              <a:rPr lang="ru-RU" sz="1400" dirty="0" smtClean="0"/>
              <a:t>и</a:t>
            </a:r>
            <a:r>
              <a:rPr lang="ru-RU" sz="1400" dirty="0"/>
              <a:t>/ или устройством сердечной </a:t>
            </a:r>
            <a:r>
              <a:rPr lang="ru-RU" sz="1400" dirty="0" err="1"/>
              <a:t>ресинхронизирующей</a:t>
            </a:r>
            <a:r>
              <a:rPr lang="ru-RU" sz="1400" dirty="0"/>
              <a:t> терапии</a:t>
            </a:r>
          </a:p>
          <a:p>
            <a:pPr>
              <a:spcAft>
                <a:spcPts val="1000"/>
              </a:spcAft>
            </a:pPr>
            <a:r>
              <a:rPr lang="ru-RU" sz="1400" dirty="0"/>
              <a:t>Советы пациенту после проведения интервенционного лечения желудочковых </a:t>
            </a:r>
            <a:r>
              <a:rPr lang="ru-RU" sz="1400" dirty="0" smtClean="0"/>
              <a:t>нарушений </a:t>
            </a:r>
            <a:r>
              <a:rPr lang="ru-RU" sz="1400" dirty="0"/>
              <a:t>ритма</a:t>
            </a:r>
          </a:p>
          <a:p>
            <a:pPr>
              <a:spcAft>
                <a:spcPts val="1000"/>
              </a:spcAft>
            </a:pPr>
            <a:r>
              <a:rPr lang="ru-RU" sz="1400" dirty="0"/>
              <a:t>Принципы наблюдения пациента у лечащего врача</a:t>
            </a:r>
          </a:p>
          <a:p>
            <a:pPr>
              <a:spcAft>
                <a:spcPts val="1000"/>
              </a:spcAft>
            </a:pPr>
            <a:r>
              <a:rPr lang="ru-RU" sz="1400" dirty="0"/>
              <a:t>Неотложные состояния, требующие вызова скорой медицинской помощи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297236"/>
            <a:ext cx="131911" cy="13191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47751"/>
            <a:ext cx="131911" cy="13191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989336"/>
            <a:ext cx="131911" cy="13191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345606"/>
            <a:ext cx="131911" cy="13191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71738"/>
            <a:ext cx="131911" cy="13191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022253"/>
            <a:ext cx="131911" cy="13191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575099"/>
            <a:ext cx="131911" cy="13191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117822"/>
            <a:ext cx="131911" cy="131911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456063"/>
            <a:ext cx="131911" cy="13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53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2483768" cy="4835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23528" y="139447"/>
            <a:ext cx="2160240" cy="400110"/>
          </a:xfrm>
        </p:spPr>
        <p:txBody>
          <a:bodyPr wrap="square">
            <a:spAutoFit/>
          </a:bodyPr>
          <a:lstStyle/>
          <a:p>
            <a:pPr algn="l"/>
            <a:r>
              <a:rPr lang="ru-RU" sz="2000" b="1" dirty="0" smtClean="0">
                <a:solidFill>
                  <a:srgbClr val="005DAC"/>
                </a:solidFill>
                <a:latin typeface="Calibri" panose="020F0502020204030204" pitchFamily="34" charset="0"/>
                <a:ea typeface="BatangChe" panose="02030609000101010101" pitchFamily="49" charset="-127"/>
                <a:cs typeface="Times New Roman" panose="02020603050405020304" pitchFamily="18" charset="0"/>
              </a:rPr>
              <a:t>ПРИЛОЖЕНИЕ Г1</a:t>
            </a:r>
            <a:endParaRPr lang="ru-RU" sz="2000" b="1" dirty="0">
              <a:solidFill>
                <a:srgbClr val="005DAC"/>
              </a:solidFill>
              <a:latin typeface="Calibri" panose="020F0502020204030204" pitchFamily="34" charset="0"/>
              <a:ea typeface="BatangChe" panose="02030609000101010101" pitchFamily="49" charset="-127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23528" y="526489"/>
            <a:ext cx="7344816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>
                <a:solidFill>
                  <a:srgbClr val="005DAC"/>
                </a:solidFill>
                <a:latin typeface="Calibri" panose="020F0502020204030204" pitchFamily="34" charset="0"/>
                <a:ea typeface="BatangChe" panose="02030609000101010101" pitchFamily="49" charset="-127"/>
                <a:cs typeface="Times New Roman" panose="02020603050405020304" pitchFamily="18" charset="0"/>
              </a:rPr>
              <a:t>Шкалы оценки, вопросники и другие оценочные инструменты состояния пациента, приведенные в </a:t>
            </a:r>
            <a:r>
              <a:rPr lang="ru-RU" sz="1800" b="1" dirty="0" smtClean="0">
                <a:solidFill>
                  <a:srgbClr val="005DAC"/>
                </a:solidFill>
                <a:latin typeface="Calibri" panose="020F0502020204030204" pitchFamily="34" charset="0"/>
                <a:ea typeface="BatangChe" panose="02030609000101010101" pitchFamily="49" charset="-127"/>
                <a:cs typeface="Times New Roman" panose="02020603050405020304" pitchFamily="18" charset="0"/>
              </a:rPr>
              <a:t>клинических рекомендациях</a:t>
            </a:r>
            <a:endParaRPr lang="ru-RU" sz="1800" b="1" dirty="0">
              <a:solidFill>
                <a:srgbClr val="005DAC"/>
              </a:solidFill>
              <a:latin typeface="Calibri" panose="020F0502020204030204" pitchFamily="34" charset="0"/>
              <a:ea typeface="BatangChe" panose="02030609000101010101" pitchFamily="49" charset="-127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99455" y="1218456"/>
            <a:ext cx="56166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Шкала </a:t>
            </a:r>
            <a:r>
              <a:rPr lang="en-US" sz="1400" dirty="0" smtClean="0"/>
              <a:t>SCORE</a:t>
            </a:r>
            <a:endParaRPr lang="ru-RU" sz="1400" dirty="0" smtClean="0"/>
          </a:p>
          <a:p>
            <a:endParaRPr lang="ru-RU" sz="1400" dirty="0"/>
          </a:p>
          <a:p>
            <a:r>
              <a:rPr lang="ru-RU" sz="1400" dirty="0"/>
              <a:t>CHA2DS2-VASс. Шкала оценки риска тромбоэмболических осложнений у пациентов с фибрилляцией/трепетанием предсердий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09936"/>
            <a:ext cx="131911" cy="13191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26109"/>
            <a:ext cx="131911" cy="13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50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2339752" y="699542"/>
            <a:ext cx="6804248" cy="576064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C:\CLIENTS\Kardiologi\2021_March\ministerstv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65" y="123478"/>
            <a:ext cx="1785222" cy="4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539552" y="209455"/>
            <a:ext cx="1258764" cy="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699542"/>
            <a:ext cx="6228184" cy="576064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99542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idx="1"/>
          </p:nvPr>
        </p:nvSpPr>
        <p:spPr>
          <a:xfrm>
            <a:off x="971599" y="1366664"/>
            <a:ext cx="7848873" cy="331236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/>
              <a:t>Цель создания КР – обеспечение информационной поддержки принятия врачом решений, способствующих повышению качества оказания медицинской помощи пациенту с тем или иным заболеванием/состоянием/синдромом с учётом новейших клинических данных и принципов доказательной медицины</a:t>
            </a:r>
            <a:r>
              <a:rPr lang="ru-RU" sz="1400" dirty="0" smtClean="0"/>
              <a:t>.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b="1" dirty="0" smtClean="0">
                <a:solidFill>
                  <a:srgbClr val="E20000"/>
                </a:solidFill>
              </a:rPr>
              <a:t>КР </a:t>
            </a:r>
            <a:r>
              <a:rPr lang="ru-RU" sz="1400" b="1" dirty="0">
                <a:solidFill>
                  <a:srgbClr val="E20000"/>
                </a:solidFill>
              </a:rPr>
              <a:t>разрабатываются </a:t>
            </a:r>
            <a:r>
              <a:rPr lang="ru-RU" sz="1400" b="1" dirty="0" smtClean="0">
                <a:solidFill>
                  <a:srgbClr val="E20000"/>
                </a:solidFill>
              </a:rPr>
              <a:t>для</a:t>
            </a:r>
            <a:endParaRPr lang="ru-RU" sz="1400" b="1" dirty="0">
              <a:solidFill>
                <a:srgbClr val="E20000"/>
              </a:solidFill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/>
              <a:t>поддержки врачебного решения и выбора оптимальных методов диагностики, лечения, реабилитации и профилактики в рамках оказания медицинской помощи пациенту;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/>
              <a:t>разработки критериев оценки качества медицинской помощи, порядков медицинской помощи, стандартов оказания медицинской помощи и для управления лечебно-диагностическим процессом;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/>
              <a:t>проведения контроля качества оказания медицинской помощи пациентам;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/>
              <a:t>непрерывного медицинского образования и повышения квалификации медицинских работников.</a:t>
            </a:r>
          </a:p>
          <a:p>
            <a:pPr marL="0" indent="0">
              <a:buNone/>
            </a:pPr>
            <a:endParaRPr lang="ru-RU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611920" y="785776"/>
            <a:ext cx="576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ЗАЧЕМ НУЖНЫ КЛИНИЧЕСКИЕ РЕКОМЕНДАЦИИ</a:t>
            </a:r>
            <a:endParaRPr lang="ru-RU" sz="2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769456"/>
            <a:ext cx="181384" cy="18138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310880"/>
            <a:ext cx="181384" cy="1813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083918"/>
            <a:ext cx="181384" cy="18138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412940"/>
            <a:ext cx="181384" cy="18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27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4932040" cy="4835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23528" y="83408"/>
            <a:ext cx="4464496" cy="400110"/>
          </a:xfrm>
        </p:spPr>
        <p:txBody>
          <a:bodyPr>
            <a:spAutoFit/>
          </a:bodyPr>
          <a:lstStyle/>
          <a:p>
            <a:pPr algn="l"/>
            <a:r>
              <a:rPr lang="ru-RU" sz="2000" b="1" dirty="0" smtClean="0">
                <a:solidFill>
                  <a:srgbClr val="005DAC"/>
                </a:solidFill>
                <a:latin typeface="Calibri" panose="020F0502020204030204" pitchFamily="34" charset="0"/>
                <a:ea typeface="BatangChe" panose="02030609000101010101" pitchFamily="49" charset="-127"/>
                <a:cs typeface="Times New Roman" panose="02020603050405020304" pitchFamily="18" charset="0"/>
              </a:rPr>
              <a:t>РОЛЬ КЛИНИЧЕСКИХ РЕКОМЕНДАЦИЙ</a:t>
            </a:r>
            <a:endParaRPr lang="ru-RU" sz="2000" b="1" dirty="0">
              <a:solidFill>
                <a:srgbClr val="005DAC"/>
              </a:solidFill>
              <a:latin typeface="Calibri" panose="020F0502020204030204" pitchFamily="34" charset="0"/>
              <a:ea typeface="BatangChe" panose="02030609000101010101" pitchFamily="49" charset="-127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932" y="843558"/>
            <a:ext cx="7184136" cy="384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45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6300192" cy="483518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33003"/>
            <a:ext cx="6192688" cy="772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ru-RU" sz="2000" b="1" dirty="0" smtClean="0">
                <a:solidFill>
                  <a:schemeClr val="bg1"/>
                </a:solidFill>
                <a:latin typeface="Calibri" panose="020F0502020204030204" pitchFamily="34" charset="0"/>
                <a:ea typeface="BatangChe" panose="02030609000101010101" pitchFamily="49" charset="-127"/>
                <a:cs typeface="Times New Roman" panose="02020603050405020304" pitchFamily="18" charset="0"/>
              </a:rPr>
              <a:t>СТАТЬЯ 37. ФЗ-493 </a:t>
            </a:r>
          </a:p>
          <a:p>
            <a:pPr>
              <a:spcAft>
                <a:spcPts val="500"/>
              </a:spcAft>
            </a:pPr>
            <a:r>
              <a:rPr lang="ru-RU" sz="2000" b="1" dirty="0" smtClean="0">
                <a:solidFill>
                  <a:srgbClr val="005DAC"/>
                </a:solidFill>
                <a:latin typeface="Calibri" panose="020F0502020204030204" pitchFamily="34" charset="0"/>
                <a:ea typeface="BatangChe" panose="02030609000101010101" pitchFamily="49" charset="-127"/>
                <a:cs typeface="Times New Roman" panose="02020603050405020304" pitchFamily="18" charset="0"/>
              </a:rPr>
              <a:t>ОРГАНИЗАЦИЯ ОКАЗАНИЯ МЕДИЦИНСКОЙ ПОМОЩИ </a:t>
            </a:r>
            <a:endParaRPr lang="ru-RU" sz="2000" b="1" dirty="0">
              <a:solidFill>
                <a:srgbClr val="005DAC"/>
              </a:solidFill>
              <a:latin typeface="Calibri" panose="020F0502020204030204" pitchFamily="34" charset="0"/>
              <a:ea typeface="BatangChe" panose="02030609000101010101" pitchFamily="49" charset="-127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987574"/>
            <a:ext cx="813690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ea typeface="Times" charset="0"/>
                <a:cs typeface="Times" charset="0"/>
              </a:rPr>
              <a:t>Стандарт </a:t>
            </a:r>
            <a:r>
              <a:rPr lang="ru-RU" sz="1600" b="1" dirty="0" err="1">
                <a:ea typeface="Times" charset="0"/>
                <a:cs typeface="Times" charset="0"/>
              </a:rPr>
              <a:t>медицинскои</a:t>
            </a:r>
            <a:r>
              <a:rPr lang="ru-RU" sz="1600" b="1" dirty="0">
                <a:ea typeface="Times" charset="0"/>
                <a:cs typeface="Times" charset="0"/>
              </a:rPr>
              <a:t>̆ помощи разрабатывается на основе клинических </a:t>
            </a:r>
            <a:r>
              <a:rPr lang="ru-RU" sz="1600" b="1" dirty="0" smtClean="0">
                <a:ea typeface="Times" charset="0"/>
                <a:cs typeface="Times" charset="0"/>
              </a:rPr>
              <a:t>рекомендаций</a:t>
            </a:r>
            <a:r>
              <a:rPr lang="ru-RU" sz="1600" dirty="0" smtClean="0">
                <a:ea typeface="Times" charset="0"/>
                <a:cs typeface="Times" charset="0"/>
              </a:rPr>
              <a:t> одобренных </a:t>
            </a:r>
            <a:r>
              <a:rPr lang="ru-RU" sz="1600" dirty="0">
                <a:ea typeface="Times" charset="0"/>
                <a:cs typeface="Times" charset="0"/>
              </a:rPr>
              <a:t>и утвержденных в соответствии с </a:t>
            </a:r>
            <a:r>
              <a:rPr lang="ru-RU" sz="1600" dirty="0" err="1">
                <a:ea typeface="Times" charset="0"/>
                <a:cs typeface="Times" charset="0"/>
              </a:rPr>
              <a:t>настоящеи</a:t>
            </a:r>
            <a:r>
              <a:rPr lang="ru-RU" sz="1600" dirty="0">
                <a:ea typeface="Times" charset="0"/>
                <a:cs typeface="Times" charset="0"/>
              </a:rPr>
              <a:t>̆ </a:t>
            </a:r>
            <a:r>
              <a:rPr lang="ru-RU" sz="1600" dirty="0" err="1">
                <a:ea typeface="Times" charset="0"/>
                <a:cs typeface="Times" charset="0"/>
              </a:rPr>
              <a:t>статьеи</a:t>
            </a:r>
            <a:r>
              <a:rPr lang="ru-RU" sz="1600" dirty="0">
                <a:ea typeface="Times" charset="0"/>
                <a:cs typeface="Times" charset="0"/>
              </a:rPr>
              <a:t>̆, в порядке, установленном уполномоченным федеральным органом </a:t>
            </a:r>
            <a:r>
              <a:rPr lang="ru-RU" sz="1600" dirty="0" err="1">
                <a:ea typeface="Times" charset="0"/>
                <a:cs typeface="Times" charset="0"/>
              </a:rPr>
              <a:t>исполнительнои</a:t>
            </a:r>
            <a:r>
              <a:rPr lang="ru-RU" sz="1600" dirty="0">
                <a:ea typeface="Times" charset="0"/>
                <a:cs typeface="Times" charset="0"/>
              </a:rPr>
              <a:t>̆ власти, и включает в себя усредненные показатели частоты предоставления и кратности применения: </a:t>
            </a:r>
          </a:p>
          <a:p>
            <a:r>
              <a:rPr lang="ru-RU" sz="1600" dirty="0">
                <a:ea typeface="Times" charset="0"/>
                <a:cs typeface="Times" charset="0"/>
              </a:rPr>
              <a:t>1) медицинских услуг, включенных в номенклатуру медицинских услуг; </a:t>
            </a:r>
          </a:p>
          <a:p>
            <a:r>
              <a:rPr lang="ru-RU" sz="1600" dirty="0">
                <a:ea typeface="Times" charset="0"/>
                <a:cs typeface="Times" charset="0"/>
              </a:rPr>
              <a:t>2) зарегистрированных на территории </a:t>
            </a:r>
            <a:r>
              <a:rPr lang="ru-RU" sz="1600" dirty="0" err="1">
                <a:ea typeface="Times" charset="0"/>
                <a:cs typeface="Times" charset="0"/>
              </a:rPr>
              <a:t>Российскои</a:t>
            </a:r>
            <a:r>
              <a:rPr lang="ru-RU" sz="1600" dirty="0">
                <a:ea typeface="Times" charset="0"/>
                <a:cs typeface="Times" charset="0"/>
              </a:rPr>
              <a:t>̆ Федерации лекарственных препаратов (с указанием средних доз) в соответствии с </a:t>
            </a:r>
            <a:r>
              <a:rPr lang="ru-RU" sz="1600" dirty="0" err="1">
                <a:ea typeface="Times" charset="0"/>
                <a:cs typeface="Times" charset="0"/>
              </a:rPr>
              <a:t>инструкциеи</a:t>
            </a:r>
            <a:r>
              <a:rPr lang="ru-RU" sz="1600" dirty="0">
                <a:ea typeface="Times" charset="0"/>
                <a:cs typeface="Times" charset="0"/>
              </a:rPr>
              <a:t>̆ по применению лекарственного препарата и </a:t>
            </a:r>
            <a:r>
              <a:rPr lang="ru-RU" sz="1600" dirty="0" err="1">
                <a:ea typeface="Times" charset="0"/>
                <a:cs typeface="Times" charset="0"/>
              </a:rPr>
              <a:t>фармакотерапевтическои</a:t>
            </a:r>
            <a:r>
              <a:rPr lang="ru-RU" sz="1600" dirty="0">
                <a:ea typeface="Times" charset="0"/>
                <a:cs typeface="Times" charset="0"/>
              </a:rPr>
              <a:t>̆ </a:t>
            </a:r>
            <a:r>
              <a:rPr lang="ru-RU" sz="1600" dirty="0" err="1">
                <a:ea typeface="Times" charset="0"/>
                <a:cs typeface="Times" charset="0"/>
              </a:rPr>
              <a:t>группои</a:t>
            </a:r>
            <a:r>
              <a:rPr lang="ru-RU" sz="1600" dirty="0">
                <a:ea typeface="Times" charset="0"/>
                <a:cs typeface="Times" charset="0"/>
              </a:rPr>
              <a:t>̆ по анатомо-терапевтическо-</a:t>
            </a:r>
            <a:r>
              <a:rPr lang="ru-RU" sz="1600" dirty="0" err="1">
                <a:ea typeface="Times" charset="0"/>
                <a:cs typeface="Times" charset="0"/>
              </a:rPr>
              <a:t>химическои</a:t>
            </a:r>
            <a:r>
              <a:rPr lang="ru-RU" sz="1600" dirty="0">
                <a:ea typeface="Times" charset="0"/>
                <a:cs typeface="Times" charset="0"/>
              </a:rPr>
              <a:t>̆ классификации, </a:t>
            </a:r>
            <a:r>
              <a:rPr lang="ru-RU" sz="1600" dirty="0" err="1">
                <a:ea typeface="Times" charset="0"/>
                <a:cs typeface="Times" charset="0"/>
              </a:rPr>
              <a:t>рекомендованнои</a:t>
            </a:r>
            <a:r>
              <a:rPr lang="ru-RU" sz="1600" dirty="0">
                <a:ea typeface="Times" charset="0"/>
                <a:cs typeface="Times" charset="0"/>
              </a:rPr>
              <a:t>̆ ВОЗ; </a:t>
            </a:r>
          </a:p>
          <a:p>
            <a:r>
              <a:rPr lang="ru-RU" sz="1600" dirty="0">
                <a:ea typeface="Times" charset="0"/>
                <a:cs typeface="Times" charset="0"/>
              </a:rPr>
              <a:t>3) медицинских изделий, имплантируемых в организм человека; </a:t>
            </a:r>
          </a:p>
          <a:p>
            <a:r>
              <a:rPr lang="ru-RU" sz="1600" dirty="0">
                <a:ea typeface="Times" charset="0"/>
                <a:cs typeface="Times" charset="0"/>
              </a:rPr>
              <a:t>4) компонентов крови; </a:t>
            </a:r>
          </a:p>
          <a:p>
            <a:r>
              <a:rPr lang="ru-RU" sz="1600" dirty="0">
                <a:ea typeface="Times" charset="0"/>
                <a:cs typeface="Times" charset="0"/>
              </a:rPr>
              <a:t>5) видов лечебного питания, включая специализированные продукты лечебного питания; </a:t>
            </a:r>
          </a:p>
          <a:p>
            <a:r>
              <a:rPr lang="ru-RU" sz="1600" dirty="0">
                <a:ea typeface="Times" charset="0"/>
                <a:cs typeface="Times" charset="0"/>
              </a:rPr>
              <a:t>6) иного исходя из </a:t>
            </a:r>
            <a:r>
              <a:rPr lang="ru-RU" sz="1600" dirty="0" err="1">
                <a:ea typeface="Times" charset="0"/>
                <a:cs typeface="Times" charset="0"/>
              </a:rPr>
              <a:t>особенностеи</a:t>
            </a:r>
            <a:r>
              <a:rPr lang="ru-RU" sz="1600" dirty="0">
                <a:ea typeface="Times" charset="0"/>
                <a:cs typeface="Times" charset="0"/>
              </a:rPr>
              <a:t>̆ заболевания (состояния). </a:t>
            </a:r>
          </a:p>
        </p:txBody>
      </p:sp>
    </p:spTree>
    <p:extLst>
      <p:ext uri="{BB962C8B-B14F-4D97-AF65-F5344CB8AC3E}">
        <p14:creationId xmlns:p14="http://schemas.microsoft.com/office/powerpoint/2010/main" val="80736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91817"/>
            <a:ext cx="936103" cy="934313"/>
          </a:xfrm>
          <a:prstGeom prst="rect">
            <a:avLst/>
          </a:prstGeom>
        </p:spPr>
      </p:pic>
      <p:pic>
        <p:nvPicPr>
          <p:cNvPr id="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1547663" y="2211710"/>
            <a:ext cx="1944216" cy="62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лилиния 6"/>
          <p:cNvSpPr/>
          <p:nvPr/>
        </p:nvSpPr>
        <p:spPr>
          <a:xfrm>
            <a:off x="3343275" y="2129111"/>
            <a:ext cx="5800725" cy="787400"/>
          </a:xfrm>
          <a:custGeom>
            <a:avLst/>
            <a:gdLst>
              <a:gd name="connsiteX0" fmla="*/ 50800 w 5803900"/>
              <a:gd name="connsiteY0" fmla="*/ 0 h 787400"/>
              <a:gd name="connsiteX1" fmla="*/ 5803900 w 5803900"/>
              <a:gd name="connsiteY1" fmla="*/ 0 h 787400"/>
              <a:gd name="connsiteX2" fmla="*/ 5803900 w 5803900"/>
              <a:gd name="connsiteY2" fmla="*/ 787400 h 787400"/>
              <a:gd name="connsiteX3" fmla="*/ 25400 w 5803900"/>
              <a:gd name="connsiteY3" fmla="*/ 787400 h 787400"/>
              <a:gd name="connsiteX4" fmla="*/ 393700 w 5803900"/>
              <a:gd name="connsiteY4" fmla="*/ 419100 h 787400"/>
              <a:gd name="connsiteX5" fmla="*/ 0 w 5803900"/>
              <a:gd name="connsiteY5" fmla="*/ 25400 h 787400"/>
              <a:gd name="connsiteX6" fmla="*/ 50800 w 5803900"/>
              <a:gd name="connsiteY6" fmla="*/ 0 h 787400"/>
              <a:gd name="connsiteX0" fmla="*/ 25400 w 5778500"/>
              <a:gd name="connsiteY0" fmla="*/ 0 h 787400"/>
              <a:gd name="connsiteX1" fmla="*/ 5778500 w 5778500"/>
              <a:gd name="connsiteY1" fmla="*/ 0 h 787400"/>
              <a:gd name="connsiteX2" fmla="*/ 5778500 w 5778500"/>
              <a:gd name="connsiteY2" fmla="*/ 787400 h 787400"/>
              <a:gd name="connsiteX3" fmla="*/ 0 w 5778500"/>
              <a:gd name="connsiteY3" fmla="*/ 787400 h 787400"/>
              <a:gd name="connsiteX4" fmla="*/ 368300 w 5778500"/>
              <a:gd name="connsiteY4" fmla="*/ 419100 h 787400"/>
              <a:gd name="connsiteX5" fmla="*/ 26988 w 5778500"/>
              <a:gd name="connsiteY5" fmla="*/ 215900 h 787400"/>
              <a:gd name="connsiteX6" fmla="*/ 25400 w 5778500"/>
              <a:gd name="connsiteY6" fmla="*/ 0 h 787400"/>
              <a:gd name="connsiteX0" fmla="*/ 25400 w 5778500"/>
              <a:gd name="connsiteY0" fmla="*/ 0 h 787400"/>
              <a:gd name="connsiteX1" fmla="*/ 5778500 w 5778500"/>
              <a:gd name="connsiteY1" fmla="*/ 0 h 787400"/>
              <a:gd name="connsiteX2" fmla="*/ 5778500 w 5778500"/>
              <a:gd name="connsiteY2" fmla="*/ 787400 h 787400"/>
              <a:gd name="connsiteX3" fmla="*/ 0 w 5778500"/>
              <a:gd name="connsiteY3" fmla="*/ 787400 h 787400"/>
              <a:gd name="connsiteX4" fmla="*/ 368300 w 5778500"/>
              <a:gd name="connsiteY4" fmla="*/ 419100 h 787400"/>
              <a:gd name="connsiteX5" fmla="*/ 25400 w 5778500"/>
              <a:gd name="connsiteY5" fmla="*/ 0 h 787400"/>
              <a:gd name="connsiteX0" fmla="*/ 0 w 5800725"/>
              <a:gd name="connsiteY0" fmla="*/ 0 h 787400"/>
              <a:gd name="connsiteX1" fmla="*/ 5800725 w 5800725"/>
              <a:gd name="connsiteY1" fmla="*/ 0 h 787400"/>
              <a:gd name="connsiteX2" fmla="*/ 5800725 w 5800725"/>
              <a:gd name="connsiteY2" fmla="*/ 787400 h 787400"/>
              <a:gd name="connsiteX3" fmla="*/ 22225 w 5800725"/>
              <a:gd name="connsiteY3" fmla="*/ 787400 h 787400"/>
              <a:gd name="connsiteX4" fmla="*/ 390525 w 5800725"/>
              <a:gd name="connsiteY4" fmla="*/ 419100 h 787400"/>
              <a:gd name="connsiteX5" fmla="*/ 0 w 5800725"/>
              <a:gd name="connsiteY5" fmla="*/ 0 h 787400"/>
              <a:gd name="connsiteX0" fmla="*/ 0 w 5800725"/>
              <a:gd name="connsiteY0" fmla="*/ 0 h 787400"/>
              <a:gd name="connsiteX1" fmla="*/ 5800725 w 5800725"/>
              <a:gd name="connsiteY1" fmla="*/ 0 h 787400"/>
              <a:gd name="connsiteX2" fmla="*/ 5800725 w 5800725"/>
              <a:gd name="connsiteY2" fmla="*/ 787400 h 787400"/>
              <a:gd name="connsiteX3" fmla="*/ 22225 w 5800725"/>
              <a:gd name="connsiteY3" fmla="*/ 787400 h 787400"/>
              <a:gd name="connsiteX4" fmla="*/ 404812 w 5800725"/>
              <a:gd name="connsiteY4" fmla="*/ 390525 h 787400"/>
              <a:gd name="connsiteX5" fmla="*/ 0 w 5800725"/>
              <a:gd name="connsiteY5" fmla="*/ 0 h 787400"/>
              <a:gd name="connsiteX0" fmla="*/ 0 w 5800725"/>
              <a:gd name="connsiteY0" fmla="*/ 0 h 787400"/>
              <a:gd name="connsiteX1" fmla="*/ 5800725 w 5800725"/>
              <a:gd name="connsiteY1" fmla="*/ 0 h 787400"/>
              <a:gd name="connsiteX2" fmla="*/ 5800725 w 5800725"/>
              <a:gd name="connsiteY2" fmla="*/ 787400 h 787400"/>
              <a:gd name="connsiteX3" fmla="*/ 22225 w 5800725"/>
              <a:gd name="connsiteY3" fmla="*/ 787400 h 787400"/>
              <a:gd name="connsiteX4" fmla="*/ 366712 w 5800725"/>
              <a:gd name="connsiteY4" fmla="*/ 381000 h 787400"/>
              <a:gd name="connsiteX5" fmla="*/ 0 w 5800725"/>
              <a:gd name="connsiteY5" fmla="*/ 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00725" h="787400">
                <a:moveTo>
                  <a:pt x="0" y="0"/>
                </a:moveTo>
                <a:lnTo>
                  <a:pt x="5800725" y="0"/>
                </a:lnTo>
                <a:lnTo>
                  <a:pt x="5800725" y="787400"/>
                </a:lnTo>
                <a:lnTo>
                  <a:pt x="22225" y="787400"/>
                </a:lnTo>
                <a:lnTo>
                  <a:pt x="366712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851920" y="2235195"/>
            <a:ext cx="468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Calibri" panose="020F0502020204030204" pitchFamily="34" charset="0"/>
              </a:rPr>
              <a:t>Спасибо  за  внимание!</a:t>
            </a:r>
            <a:endParaRPr lang="ru-RU" sz="32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5255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2438</TotalTime>
  <Words>4748</Words>
  <Application>Microsoft Office PowerPoint</Application>
  <PresentationFormat>Экран (16:9)</PresentationFormat>
  <Paragraphs>498</Paragraphs>
  <Slides>58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64" baseType="lpstr">
      <vt:lpstr>BatangChe</vt:lpstr>
      <vt:lpstr>Arial</vt:lpstr>
      <vt:lpstr>Calibri</vt:lpstr>
      <vt:lpstr>Times</vt:lpstr>
      <vt:lpstr>Times New Roman</vt:lpstr>
      <vt:lpstr>Тема Office</vt:lpstr>
      <vt:lpstr>КЛИНИЧЕСКИЕ  РЕКОМЕНДАЦИИ  ЖЕЛУДОЧКОВЫЕ НАРУШЕНИЯ РИТМА ЖЕЛУДОЧКОВЫЕ ТАХИКАРДИИ  И ВНЕЗАПНАЯ СМЕРТЬ</vt:lpstr>
      <vt:lpstr>Презентация PowerPoint</vt:lpstr>
      <vt:lpstr>Методология разработки клинических рекомендаций</vt:lpstr>
      <vt:lpstr>Связанные документы</vt:lpstr>
      <vt:lpstr>ПРИЛОЖЕНИЕ 1. ТИПОВАЯ СТРУКТУРА КЛИНИЧЕСКИХ РЕКОМЕНДАЦИЙ</vt:lpstr>
      <vt:lpstr>ПРИЛОЖЕНИЕ А1. </vt:lpstr>
      <vt:lpstr>ЦЕЛЕВАЯ АУДИТОРИЯ ДАННЫХ КЛИНИЧЕСКИХ РЕКОМЕНДАЦИЙ</vt:lpstr>
      <vt:lpstr>Презентация PowerPoint</vt:lpstr>
      <vt:lpstr>Презентация PowerPoint</vt:lpstr>
      <vt:lpstr>Презентация PowerPoint</vt:lpstr>
      <vt:lpstr>КЛАССИФИКАЦИЯ</vt:lpstr>
      <vt:lpstr>2. ДИАГНОСТИКА ЗАБОЛЕВАНИЯ ИЛИ СОСТОЯНИЯ (ГРУППЫ ЗАБОЛЕВАНИЙ  ИЛИ СОСТОЯНИЙ), МЕДИЦИНСКИЕ ПОКАЗАНИЯ И ПРОТИВОПОКАЗАНИЯ  К ПРИМЕНЕНИЮ МЕТОДОВ ДИАГНОСТИКИ</vt:lpstr>
      <vt:lpstr>2.2. ФИЗИКАЛЬНОЕ ОБСЛЕДОВАНИЕ </vt:lpstr>
      <vt:lpstr>2.3. ЛАБОРАТОРНЫЕ ДИАГНОСТИЧЕСКИЕ ИССЛЕДОВАНИЯ</vt:lpstr>
      <vt:lpstr>2.4. ИНСТРУМЕНТАЛЬНЫЕ ДИАГНОСТИЧЕСКИЕ ИССЛЕДОВАНИЯ СКРИНИНГ ПАЦИЕНТОВ С ПРЕДПОЛАГАЕМЫМИ ИЛИ ДОКАЗАННЫМИ ЖТА  </vt:lpstr>
      <vt:lpstr>2.4. ИНСТРУМЕНТАЛЬНЫЕ ДИАГНОСТИЧЕСКИЕ ИССЛЕДОВАНИЯ</vt:lpstr>
      <vt:lpstr>СОВРЕМЕННЫЕ СИСТЕМЫ МОНИТОРИРОВАНИЯ СЕРДЕЧНОГО РИТМА</vt:lpstr>
      <vt:lpstr>СРАВНИТЕЛЬНАЯ ХАРАКТЕРИСТИКА УСТРОЙСТВ ДЛЯ МОНИТОРИРОВАНИЯ ЭКГ</vt:lpstr>
      <vt:lpstr>ВИДЫ МОНИТОРИРОВАНИЯ ЭКГ</vt:lpstr>
      <vt:lpstr>2.4. ИНСТРУМЕНТАЛЬНЫЕ ДИАГНОСТИЧЕСКИЕ ИССЛЕДОВАНИЯ</vt:lpstr>
      <vt:lpstr>2.4. ИНСТРУМЕНТАЛЬНЫЕ ДИАГНОСТИЧЕСКИЕ ИССЛЕДОВАНИЯ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3.1. ЛЕЧЕНИЕ ОСНОВНОГО ЗАБОЛЕВАНИЯ СЕРДЦА  И ПЕРВИЧНАЯ ПРОФИЛАКТИКА ВНЕЗАПНОЙ СМЕРТИ</vt:lpstr>
      <vt:lpstr>СТРАТИФИКАЦИЯ РИСКА ВНЕЗАПНОЙ СЕРДЕЧНОЙ СМЕРТИ В ОСТРЫЙ ПЕРИОД (ПЕРВЫЕ 10 ДНЕЙ) ИНФАРКТА МИОКАРДА</vt:lpstr>
      <vt:lpstr>АНЕВРИЗМА ЛЕВОГО ЖЕЛУДОЧКА. ИШЕМИЧЕСКАЯ КАРДИОМИОПАТИЯ.  ХРОНИЧЕСКАЯ СЕРДЕЧНАЯ НЕДОСТАТОЧНОСТЬ</vt:lpstr>
      <vt:lpstr>3.2. ЛЕЧЕНИЕ ЖЕЛУДОЧКОВЫХ АРИТМИЙ И ПРОФИЛАКТИКА          ВНЕЗАПНОЙ СЕРДЕЧНОЙ СМЕРТИ</vt:lpstr>
      <vt:lpstr>МЕДИКАМЕНТОЗНАЯ АНТИАРИТМИЧЕСКАЯ ТЕРАПИЯ ЖЕЛУДОЧКОВОЙ ЭКТОПИЧЕСКОЙ АКТИВНОСТИ У ПАЦИЕНТОВ БЕЗ СТРУКТУРНОЙ ПАТОЛОГИИ СЕРДЦА / ДИСФУНКЦИИ ЛЕВОГО ЖЕЛУДОЧКА</vt:lpstr>
      <vt:lpstr>МЕДИКАМЕНТОЗНАЯ АНТИАРИТМИЧЕСКАЯ ТЕРАПИЯ ЖЕЛУДОЧКОВОЙ ЭКТОПИЧЕСКОЙ АКТИВНОСТИ У ПАЦИЕНТОВ СО СТРУКТУРНОЙ ПАТОЛОГИЕЙ СЕРДЦА / ДИСФУНКЦИЕЙ ЛЕВОГО ЖЕЛУДОЧКА</vt:lpstr>
      <vt:lpstr>РАЗДЕЛЫ ОБЩИХ РЕКОМЕНДАЦИЙ ПО ЛЕЧЕНИЮ ЖТ</vt:lpstr>
      <vt:lpstr>АНТИАРИТМИЧЕСКИЕ УСТРОЙСТВА</vt:lpstr>
      <vt:lpstr>АНТИАРИТМИЧЕСКИЕ УСТРОЙСТВА</vt:lpstr>
      <vt:lpstr>ИНТЕРВЕНЦИОННЫЕ МЕТОДЫ ЛЕЧЕНИЯ  Катетерная аблация </vt:lpstr>
      <vt:lpstr>ИНЫЕ ВИДЫ ЛЕЧЕНИЯ ЖЕЛУДОЧКОВЫХ ТАХИАРИТМИЙ  И ПРОФИЛАКТИКИ ВНЕЗАПНОЙ СМЕРТИ </vt:lpstr>
      <vt:lpstr>3.3. ЛЕЧЕНИЕ ЖЕЛУДОЧКОВЫХ ТАХИАРИТМИЙ        И ПРОФИЛАКТИКА ВНЕЗАПНОЙ СМЕРТИ В ОТДЕЛЬНЫХ ГРУППАХ </vt:lpstr>
      <vt:lpstr>Презентация PowerPoint</vt:lpstr>
      <vt:lpstr>6. ОРГАНИЗАЦИЯ ОКАЗАНИЯ МЕДИЦИНСКОЙ ПОМОЩИ</vt:lpstr>
      <vt:lpstr>ИНЫЕ ОРГАНИЗАЦИОННЫЕ ТЕХНОЛОГИИ</vt:lpstr>
      <vt:lpstr>ИНЫЕ ОРГАНИЗАЦИОННЫЕ ТЕХНОЛОГИИ</vt:lpstr>
      <vt:lpstr>ИНЫЕ ОРГАНИЗАЦИОННЫЕ ТЕХНОЛОГИИ</vt:lpstr>
      <vt:lpstr>ИНЫЕ ОРГАНИЗАЦИОННЫЕ ТЕХНОЛОГИИ</vt:lpstr>
      <vt:lpstr>7. ДОПОЛНИТЕЛЬНАЯ ИНФОРМАЦИЯ</vt:lpstr>
      <vt:lpstr>РЕКОМЕНДАЦИИ ПО ПРИНЯТИЮ ОБЩЕГО РЕШЕНИЯ </vt:lpstr>
      <vt:lpstr>КРИТЕРИИ ОЦЕНКИ КАЧЕСТВА МЕДИЦИНСКОЙ ПОМОЩИ </vt:lpstr>
      <vt:lpstr>Презентация PowerPoint</vt:lpstr>
      <vt:lpstr>ПРИЛОЖЕНИЕ А3 </vt:lpstr>
      <vt:lpstr>ПРИЛОЖЕНИЕ Б</vt:lpstr>
      <vt:lpstr>ПРИЛОЖЕНИЕ В. ИНФОРМАЦИЯ ДЛЯ ПАЦИЕНТА</vt:lpstr>
      <vt:lpstr>ПРИЛОЖЕНИЕ Г1</vt:lpstr>
      <vt:lpstr>Презентация PowerPoint</vt:lpstr>
      <vt:lpstr>РОЛЬ КЛИНИЧЕСКИХ РЕКОМЕНДАЦИЙ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Tema</dc:creator>
  <cp:lastModifiedBy>Tema</cp:lastModifiedBy>
  <cp:revision>82</cp:revision>
  <dcterms:created xsi:type="dcterms:W3CDTF">2021-03-22T11:30:15Z</dcterms:created>
  <dcterms:modified xsi:type="dcterms:W3CDTF">2021-07-31T11:26:46Z</dcterms:modified>
</cp:coreProperties>
</file>