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3" r:id="rId9"/>
    <p:sldId id="264" r:id="rId10"/>
    <p:sldId id="268" r:id="rId11"/>
    <p:sldId id="269" r:id="rId12"/>
    <p:sldId id="270" r:id="rId13"/>
    <p:sldId id="272" r:id="rId14"/>
    <p:sldId id="273" r:id="rId15"/>
    <p:sldId id="275" r:id="rId16"/>
    <p:sldId id="276" r:id="rId17"/>
    <p:sldId id="277" r:id="rId18"/>
    <p:sldId id="278" r:id="rId19"/>
    <p:sldId id="279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</p:sldIdLst>
  <p:sldSz cx="9144000" cy="5145088"/>
  <p:notesSz cx="6858000" cy="9144000"/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948D"/>
    <a:srgbClr val="A6A6A6"/>
    <a:srgbClr val="F7F4ED"/>
    <a:srgbClr val="E7E6E6"/>
    <a:srgbClr val="E0F8EC"/>
    <a:srgbClr val="898780"/>
    <a:srgbClr val="EE983D"/>
    <a:srgbClr val="48B9F0"/>
    <a:srgbClr val="FAE0DF"/>
    <a:srgbClr val="165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82"/>
    <p:restoredTop sz="94643"/>
  </p:normalViewPr>
  <p:slideViewPr>
    <p:cSldViewPr snapToGrid="0" snapToObjects="1">
      <p:cViewPr>
        <p:scale>
          <a:sx n="143" d="100"/>
          <a:sy n="143" d="100"/>
        </p:scale>
        <p:origin x="568" y="520"/>
      </p:cViewPr>
      <p:guideLst>
        <p:guide orient="horz" pos="162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4788A-D6B2-3743-B675-0A59175EDC79}" type="datetimeFigureOut">
              <a:rPr lang="ru-RU" smtClean="0"/>
              <a:t>24.07.2021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9B8E28-DA78-0C42-A2A9-FD1BB6233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499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203A-DCEB-C849-99D4-4DE54C1D1F22}" type="datetimeFigureOut">
              <a:rPr lang="ru-RU" smtClean="0"/>
              <a:t>24.07.2021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EB5FE-2699-7B4E-89AF-9A13C17F12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203A-DCEB-C849-99D4-4DE54C1D1F22}" type="datetimeFigureOut">
              <a:rPr lang="ru-RU" smtClean="0"/>
              <a:t>24.07.2021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EB5FE-2699-7B4E-89AF-9A13C17F12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203A-DCEB-C849-99D4-4DE54C1D1F22}" type="datetimeFigureOut">
              <a:rPr lang="ru-RU" smtClean="0"/>
              <a:t>24.07.2021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EB5FE-2699-7B4E-89AF-9A13C17F12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203A-DCEB-C849-99D4-4DE54C1D1F22}" type="datetimeFigureOut">
              <a:rPr lang="ru-RU" smtClean="0"/>
              <a:t>24.07.2021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EB5FE-2699-7B4E-89AF-9A13C17F12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203A-DCEB-C849-99D4-4DE54C1D1F22}" type="datetimeFigureOut">
              <a:rPr lang="ru-RU" smtClean="0"/>
              <a:t>24.07.2021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EB5FE-2699-7B4E-89AF-9A13C17F12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203A-DCEB-C849-99D4-4DE54C1D1F22}" type="datetimeFigureOut">
              <a:rPr lang="ru-RU" smtClean="0"/>
              <a:t>24.07.2021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EB5FE-2699-7B4E-89AF-9A13C17F12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203A-DCEB-C849-99D4-4DE54C1D1F22}" type="datetimeFigureOut">
              <a:rPr lang="ru-RU" smtClean="0"/>
              <a:t>24.07.2021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EB5FE-2699-7B4E-89AF-9A13C17F12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203A-DCEB-C849-99D4-4DE54C1D1F22}" type="datetimeFigureOut">
              <a:rPr lang="ru-RU" smtClean="0"/>
              <a:t>24.07.2021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EB5FE-2699-7B4E-89AF-9A13C17F12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203A-DCEB-C849-99D4-4DE54C1D1F22}" type="datetimeFigureOut">
              <a:rPr lang="ru-RU" smtClean="0"/>
              <a:t>24.07.2021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EB5FE-2699-7B4E-89AF-9A13C17F12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203A-DCEB-C849-99D4-4DE54C1D1F22}" type="datetimeFigureOut">
              <a:rPr lang="ru-RU" smtClean="0"/>
              <a:t>24.07.2021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EB5FE-2699-7B4E-89AF-9A13C17F12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203A-DCEB-C849-99D4-4DE54C1D1F22}" type="datetimeFigureOut">
              <a:rPr lang="ru-RU" smtClean="0"/>
              <a:t>24.07.2021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EB5FE-2699-7B4E-89AF-9A13C17F12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0203A-DCEB-C849-99D4-4DE54C1D1F22}" type="datetimeFigureOut">
              <a:rPr lang="ru-RU" smtClean="0"/>
              <a:t>24.07.2021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EB5FE-2699-7B4E-89AF-9A13C17F1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96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1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10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7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880" y="1409328"/>
            <a:ext cx="4392488" cy="1865126"/>
          </a:xfrm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32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Рекомендации </a:t>
            </a:r>
            <a:r>
              <a:rPr lang="ru-RU" sz="3200" b="1" dirty="0" smtClean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/>
            </a:r>
            <a:br>
              <a:rPr lang="ru-RU" sz="3200" b="1" dirty="0" smtClean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</a:br>
            <a:r>
              <a:rPr lang="ru-RU" sz="3200" b="1" dirty="0" smtClean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МЗ </a:t>
            </a:r>
            <a:r>
              <a:rPr lang="ru-RU" sz="32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РФ 2020 г. «</a:t>
            </a:r>
            <a:r>
              <a:rPr lang="ru-RU" sz="3200" b="1" dirty="0" err="1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Наджелудочковые</a:t>
            </a:r>
            <a:r>
              <a:rPr lang="ru-RU" sz="32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 тахикардии»</a:t>
            </a:r>
            <a:endParaRPr lang="ru-RU" altLang="ru-RU" sz="3200" b="1" dirty="0">
              <a:solidFill>
                <a:srgbClr val="165DAC"/>
              </a:solidFill>
              <a:latin typeface="+mn-lt"/>
              <a:ea typeface="Bebas Neue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3575140"/>
            <a:ext cx="5436096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400" b="1" dirty="0"/>
              <a:t>Проф. Ю</a:t>
            </a:r>
            <a:r>
              <a:rPr lang="ru-RU" altLang="ru-RU" sz="1400" b="1" dirty="0" smtClean="0"/>
              <a:t>. В. </a:t>
            </a:r>
            <a:r>
              <a:rPr lang="ru-RU" altLang="ru-RU" sz="1400" b="1" dirty="0" err="1" smtClean="0"/>
              <a:t>Шубик</a:t>
            </a:r>
            <a:r>
              <a:rPr lang="ru-RU" altLang="ru-RU" sz="1400" b="1" dirty="0"/>
              <a:t/>
            </a:r>
            <a:br>
              <a:rPr lang="ru-RU" altLang="ru-RU" sz="1400" b="1" dirty="0"/>
            </a:br>
            <a:r>
              <a:rPr lang="ru-RU" altLang="ru-RU" sz="1200" dirty="0"/>
              <a:t>Научно-клинический и образовательный центр «Кардиология» СПбГУ,</a:t>
            </a:r>
            <a:endParaRPr lang="en-US" altLang="ru-RU" sz="1200" dirty="0"/>
          </a:p>
          <a:p>
            <a:pPr>
              <a:spcBef>
                <a:spcPct val="0"/>
              </a:spcBef>
            </a:pPr>
            <a:r>
              <a:rPr lang="ru-RU" altLang="ru-RU" sz="1200" dirty="0"/>
              <a:t>Северо-Западный центр диагностики и лечения аритмий</a:t>
            </a:r>
          </a:p>
        </p:txBody>
      </p:sp>
      <p:pic>
        <p:nvPicPr>
          <p:cNvPr id="1026" name="Picture 2" descr="C:\CLIENTS\Kardiologi\RKO-rus-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92424"/>
            <a:ext cx="1944216" cy="164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275856" y="1564433"/>
            <a:ext cx="0" cy="1572016"/>
          </a:xfrm>
          <a:prstGeom prst="line">
            <a:avLst/>
          </a:prstGeom>
          <a:ln w="28575">
            <a:solidFill>
              <a:srgbClr val="E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052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720" y="360000"/>
            <a:ext cx="3796557" cy="440144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7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" y="687953"/>
            <a:ext cx="4786927" cy="373754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232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" y="794"/>
            <a:ext cx="5359585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71A9F826-40CA-4D4C-9490-8065CD03E4BD}"/>
              </a:ext>
            </a:extLst>
          </p:cNvPr>
          <p:cNvSpPr txBox="1"/>
          <p:nvPr/>
        </p:nvSpPr>
        <p:spPr>
          <a:xfrm>
            <a:off x="406800" y="645511"/>
            <a:ext cx="694871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200" b="1" dirty="0"/>
              <a:t>Предсердные тахикардии</a:t>
            </a:r>
          </a:p>
          <a:p>
            <a:pPr>
              <a:defRPr/>
            </a:pPr>
            <a:r>
              <a:rPr lang="ru-RU" altLang="ru-RU" sz="1000" dirty="0"/>
              <a:t>     </a:t>
            </a:r>
            <a:r>
              <a:rPr lang="ru-RU" altLang="ru-RU" sz="1000" u="sng" dirty="0"/>
              <a:t>Синусовая тахикардия</a:t>
            </a:r>
          </a:p>
          <a:p>
            <a:pPr>
              <a:defRPr/>
            </a:pPr>
            <a:r>
              <a:rPr lang="ru-RU" altLang="ru-RU" sz="1000" dirty="0"/>
              <a:t>          Физиологическая синусовая тахикардия</a:t>
            </a:r>
          </a:p>
          <a:p>
            <a:pPr>
              <a:defRPr/>
            </a:pPr>
            <a:r>
              <a:rPr lang="ru-RU" altLang="ru-RU" sz="1000" dirty="0"/>
              <a:t>          Нефизиологическая синусовая тахикардия</a:t>
            </a:r>
          </a:p>
          <a:p>
            <a:pPr>
              <a:defRPr/>
            </a:pPr>
            <a:r>
              <a:rPr lang="ru-RU" altLang="ru-RU" sz="1000" dirty="0"/>
              <a:t>          Синусовая узловая </a:t>
            </a:r>
            <a:r>
              <a:rPr lang="ru-RU" altLang="ru-RU" sz="1000" dirty="0" err="1"/>
              <a:t>ри-ентри</a:t>
            </a:r>
            <a:r>
              <a:rPr lang="ru-RU" altLang="ru-RU" sz="1000" dirty="0"/>
              <a:t> тахикардия</a:t>
            </a:r>
          </a:p>
          <a:p>
            <a:pPr>
              <a:defRPr/>
            </a:pPr>
            <a:r>
              <a:rPr lang="ru-RU" altLang="ru-RU" sz="1000" dirty="0"/>
              <a:t>     </a:t>
            </a:r>
            <a:r>
              <a:rPr lang="ru-RU" altLang="ru-RU" sz="1000" u="sng" dirty="0"/>
              <a:t>Предсердная тахикардия</a:t>
            </a:r>
          </a:p>
          <a:p>
            <a:pPr>
              <a:defRPr/>
            </a:pPr>
            <a:r>
              <a:rPr lang="ru-RU" altLang="ru-RU" sz="1000" dirty="0"/>
              <a:t>          Фокусная предсердная тахикардия</a:t>
            </a:r>
          </a:p>
          <a:p>
            <a:pPr>
              <a:defRPr/>
            </a:pPr>
            <a:r>
              <a:rPr lang="ru-RU" altLang="ru-RU" sz="1000" dirty="0"/>
              <a:t>          </a:t>
            </a:r>
            <a:r>
              <a:rPr lang="ru-RU" altLang="ru-RU" sz="1000" dirty="0" err="1"/>
              <a:t>Полифокусная</a:t>
            </a:r>
            <a:r>
              <a:rPr lang="ru-RU" altLang="ru-RU" sz="1000" dirty="0"/>
              <a:t> предсердная тахикардия</a:t>
            </a:r>
          </a:p>
          <a:p>
            <a:pPr>
              <a:defRPr/>
            </a:pPr>
            <a:r>
              <a:rPr lang="ru-RU" altLang="ru-RU" sz="1000" dirty="0"/>
              <a:t>          Макро - </a:t>
            </a:r>
            <a:r>
              <a:rPr lang="ru-RU" altLang="ru-RU" sz="1000" dirty="0" err="1"/>
              <a:t>ри-ентри</a:t>
            </a:r>
            <a:r>
              <a:rPr lang="ru-RU" altLang="ru-RU" sz="1000" dirty="0"/>
              <a:t> предсердная тахикардия</a:t>
            </a:r>
          </a:p>
          <a:p>
            <a:pPr>
              <a:defRPr/>
            </a:pPr>
            <a:r>
              <a:rPr lang="ru-RU" altLang="ru-RU" sz="1000" dirty="0"/>
              <a:t>               </a:t>
            </a:r>
            <a:r>
              <a:rPr lang="ru-RU" altLang="ru-RU" sz="1000" dirty="0" err="1"/>
              <a:t>Кавотрикуспидальная</a:t>
            </a:r>
            <a:r>
              <a:rPr lang="ru-RU" altLang="ru-RU" sz="1000" dirty="0"/>
              <a:t> </a:t>
            </a:r>
            <a:r>
              <a:rPr lang="ru-RU" altLang="ru-RU" sz="1000" dirty="0" err="1"/>
              <a:t>истмус</a:t>
            </a:r>
            <a:r>
              <a:rPr lang="ru-RU" altLang="ru-RU" sz="1000" dirty="0"/>
              <a:t>-зависимая макро – </a:t>
            </a:r>
            <a:r>
              <a:rPr lang="ru-RU" altLang="ru-RU" sz="1000" dirty="0" err="1"/>
              <a:t>ри-ентри</a:t>
            </a:r>
            <a:r>
              <a:rPr lang="ru-RU" altLang="ru-RU" sz="1000" dirty="0"/>
              <a:t> предсердная тахикардия</a:t>
            </a:r>
          </a:p>
          <a:p>
            <a:pPr>
              <a:defRPr/>
            </a:pPr>
            <a:r>
              <a:rPr lang="ru-RU" altLang="ru-RU" sz="1000" dirty="0"/>
              <a:t>                    Типичное ТП, с распространением возбуждения против (обычное) или по часовой стрелке (обратное)</a:t>
            </a:r>
          </a:p>
          <a:p>
            <a:pPr>
              <a:defRPr/>
            </a:pPr>
            <a:r>
              <a:rPr lang="ru-RU" altLang="ru-RU" sz="1000" dirty="0"/>
              <a:t>                    Другие </a:t>
            </a:r>
            <a:r>
              <a:rPr lang="ru-RU" altLang="ru-RU" sz="1000" dirty="0" err="1"/>
              <a:t>кавотрикуспидальные</a:t>
            </a:r>
            <a:r>
              <a:rPr lang="ru-RU" altLang="ru-RU" sz="1000" dirty="0"/>
              <a:t> </a:t>
            </a:r>
            <a:r>
              <a:rPr lang="ru-RU" altLang="ru-RU" sz="1000" dirty="0" err="1"/>
              <a:t>истмус</a:t>
            </a:r>
            <a:r>
              <a:rPr lang="ru-RU" altLang="ru-RU" sz="1000" dirty="0"/>
              <a:t>-зависимые макро – </a:t>
            </a:r>
            <a:r>
              <a:rPr lang="ru-RU" altLang="ru-RU" sz="1000" dirty="0" err="1"/>
              <a:t>ри-ентри</a:t>
            </a:r>
            <a:r>
              <a:rPr lang="ru-RU" altLang="ru-RU" sz="1000" dirty="0"/>
              <a:t> предсердные тахикардии</a:t>
            </a:r>
          </a:p>
          <a:p>
            <a:pPr>
              <a:defRPr/>
            </a:pPr>
            <a:r>
              <a:rPr lang="ru-RU" altLang="ru-RU" sz="1000" dirty="0"/>
              <a:t>               </a:t>
            </a:r>
            <a:r>
              <a:rPr lang="ru-RU" altLang="ru-RU" sz="1000" dirty="0" err="1"/>
              <a:t>Некавотрикуспидальная</a:t>
            </a:r>
            <a:r>
              <a:rPr lang="ru-RU" altLang="ru-RU" sz="1000" dirty="0"/>
              <a:t> </a:t>
            </a:r>
            <a:r>
              <a:rPr lang="ru-RU" altLang="ru-RU" sz="1000" dirty="0" err="1"/>
              <a:t>истмус</a:t>
            </a:r>
            <a:r>
              <a:rPr lang="ru-RU" altLang="ru-RU" sz="1000" dirty="0"/>
              <a:t>-зависимая макро – </a:t>
            </a:r>
            <a:r>
              <a:rPr lang="ru-RU" altLang="ru-RU" sz="1000" dirty="0" err="1"/>
              <a:t>ри-ентри</a:t>
            </a:r>
            <a:r>
              <a:rPr lang="ru-RU" altLang="ru-RU" sz="1000" dirty="0"/>
              <a:t> предсердная тахикардия</a:t>
            </a:r>
          </a:p>
          <a:p>
            <a:pPr>
              <a:defRPr/>
            </a:pPr>
            <a:r>
              <a:rPr lang="ru-RU" altLang="ru-RU" sz="1000" dirty="0"/>
              <a:t>                    </a:t>
            </a:r>
            <a:r>
              <a:rPr lang="ru-RU" altLang="ru-RU" sz="1000" dirty="0" err="1"/>
              <a:t>Правопредсердная</a:t>
            </a:r>
            <a:r>
              <a:rPr lang="ru-RU" altLang="ru-RU" sz="1000" dirty="0"/>
              <a:t> макро – </a:t>
            </a:r>
            <a:r>
              <a:rPr lang="ru-RU" altLang="ru-RU" sz="1000" dirty="0" err="1"/>
              <a:t>ри-ентри</a:t>
            </a:r>
            <a:r>
              <a:rPr lang="ru-RU" altLang="ru-RU" sz="1000" dirty="0"/>
              <a:t> тахикардия</a:t>
            </a:r>
          </a:p>
          <a:p>
            <a:pPr>
              <a:defRPr/>
            </a:pPr>
            <a:r>
              <a:rPr lang="ru-RU" altLang="ru-RU" sz="1000" dirty="0"/>
              <a:t>                    </a:t>
            </a:r>
            <a:r>
              <a:rPr lang="ru-RU" altLang="ru-RU" sz="1000" dirty="0" err="1"/>
              <a:t>Левопредсердная</a:t>
            </a:r>
            <a:r>
              <a:rPr lang="ru-RU" altLang="ru-RU" sz="1000" dirty="0"/>
              <a:t> макро – </a:t>
            </a:r>
            <a:r>
              <a:rPr lang="ru-RU" altLang="ru-RU" sz="1000" dirty="0" err="1"/>
              <a:t>ри-ентри</a:t>
            </a:r>
            <a:r>
              <a:rPr lang="ru-RU" altLang="ru-RU" sz="1000" dirty="0"/>
              <a:t> тахикардия</a:t>
            </a:r>
          </a:p>
          <a:p>
            <a:pPr>
              <a:defRPr/>
            </a:pPr>
            <a:r>
              <a:rPr lang="ru-RU" altLang="ru-RU" sz="1200" b="1" dirty="0"/>
              <a:t>Атриовентрикулярные узловые тахикардии</a:t>
            </a:r>
          </a:p>
          <a:p>
            <a:pPr>
              <a:defRPr/>
            </a:pPr>
            <a:r>
              <a:rPr lang="ru-RU" altLang="ru-RU" sz="1000" dirty="0"/>
              <a:t>     </a:t>
            </a:r>
            <a:r>
              <a:rPr lang="ru-RU" altLang="ru-RU" sz="1000" u="sng" dirty="0"/>
              <a:t>Атриовентрикулярная узловая </a:t>
            </a:r>
            <a:r>
              <a:rPr lang="ru-RU" altLang="ru-RU" sz="1000" u="sng" dirty="0" err="1"/>
              <a:t>ри-ентри</a:t>
            </a:r>
            <a:r>
              <a:rPr lang="ru-RU" altLang="ru-RU" sz="1000" u="sng" dirty="0"/>
              <a:t> тахикардия</a:t>
            </a:r>
          </a:p>
          <a:p>
            <a:pPr>
              <a:defRPr/>
            </a:pPr>
            <a:r>
              <a:rPr lang="ru-RU" altLang="ru-RU" sz="1000" dirty="0"/>
              <a:t>          Типичная</a:t>
            </a:r>
          </a:p>
          <a:p>
            <a:pPr>
              <a:defRPr/>
            </a:pPr>
            <a:r>
              <a:rPr lang="ru-RU" altLang="ru-RU" sz="1000" dirty="0"/>
              <a:t>          Атипичная</a:t>
            </a:r>
          </a:p>
          <a:p>
            <a:pPr>
              <a:defRPr/>
            </a:pPr>
            <a:r>
              <a:rPr lang="ru-RU" altLang="ru-RU" sz="1000" dirty="0"/>
              <a:t>     </a:t>
            </a:r>
            <a:r>
              <a:rPr lang="ru-RU" altLang="ru-RU" sz="1000" u="sng" dirty="0" smtClean="0"/>
              <a:t>Не – </a:t>
            </a:r>
            <a:r>
              <a:rPr lang="ru-RU" altLang="ru-RU" sz="1000" u="sng" dirty="0" err="1" smtClean="0"/>
              <a:t>ри-ентри</a:t>
            </a:r>
            <a:r>
              <a:rPr lang="ru-RU" altLang="ru-RU" sz="1000" u="sng" dirty="0" smtClean="0"/>
              <a:t> узловая </a:t>
            </a:r>
            <a:r>
              <a:rPr lang="ru-RU" altLang="ru-RU" sz="1000" u="sng" dirty="0"/>
              <a:t>тахикардия</a:t>
            </a:r>
          </a:p>
          <a:p>
            <a:pPr>
              <a:defRPr/>
            </a:pPr>
            <a:r>
              <a:rPr lang="ru-RU" altLang="ru-RU" sz="1000" dirty="0"/>
              <a:t>          Узловая эктопическая или узловая фокусная тахикардия</a:t>
            </a:r>
          </a:p>
          <a:p>
            <a:pPr>
              <a:defRPr/>
            </a:pPr>
            <a:r>
              <a:rPr lang="ru-RU" altLang="ru-RU" sz="1000" dirty="0"/>
              <a:t>          Другие не – </a:t>
            </a:r>
            <a:r>
              <a:rPr lang="ru-RU" altLang="ru-RU" sz="1000" dirty="0" err="1"/>
              <a:t>ри-ентри</a:t>
            </a:r>
            <a:r>
              <a:rPr lang="ru-RU" altLang="ru-RU" sz="1000" dirty="0"/>
              <a:t> варианты</a:t>
            </a:r>
          </a:p>
          <a:p>
            <a:pPr>
              <a:defRPr/>
            </a:pPr>
            <a:r>
              <a:rPr lang="ru-RU" altLang="ru-RU" sz="1200" b="1" dirty="0"/>
              <a:t>Атриовентрикулярные тахикардии</a:t>
            </a:r>
          </a:p>
          <a:p>
            <a:pPr>
              <a:defRPr/>
            </a:pPr>
            <a:r>
              <a:rPr lang="ru-RU" altLang="ru-RU" sz="1000" dirty="0"/>
              <a:t>     Атриовентрикулярная </a:t>
            </a:r>
            <a:r>
              <a:rPr lang="ru-RU" altLang="ru-RU" sz="1000" dirty="0" err="1"/>
              <a:t>ри-ентри</a:t>
            </a:r>
            <a:r>
              <a:rPr lang="ru-RU" altLang="ru-RU" sz="1000" dirty="0"/>
              <a:t> тахикардия</a:t>
            </a:r>
          </a:p>
          <a:p>
            <a:pPr>
              <a:defRPr/>
            </a:pPr>
            <a:r>
              <a:rPr lang="ru-RU" altLang="ru-RU" sz="1000" dirty="0"/>
              <a:t>          </a:t>
            </a:r>
            <a:r>
              <a:rPr lang="ru-RU" altLang="ru-RU" sz="1000" dirty="0" err="1"/>
              <a:t>Ортодромная</a:t>
            </a:r>
            <a:r>
              <a:rPr lang="ru-RU" altLang="ru-RU" sz="1000" dirty="0"/>
              <a:t> (включая перманентную узловую реципрокную тахикардию)</a:t>
            </a:r>
          </a:p>
          <a:p>
            <a:pPr>
              <a:defRPr/>
            </a:pPr>
            <a:r>
              <a:rPr lang="ru-RU" altLang="ru-RU" sz="1000" dirty="0"/>
              <a:t>          Антидромная (с ретроградным проведением возбуждения через АВ узел или, редко, через другое ДАВС)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6800" y="138154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Классификация </a:t>
            </a:r>
            <a:r>
              <a:rPr lang="ru-RU" altLang="ru-RU" sz="1800" dirty="0" err="1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наджелудочковых</a:t>
            </a:r>
            <a:r>
              <a:rPr lang="ru-RU" altLang="ru-RU" sz="1800" dirty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 тахикардий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710128" y="1951535"/>
            <a:ext cx="6158505" cy="1085222"/>
          </a:xfrm>
          <a:prstGeom prst="roundRect">
            <a:avLst>
              <a:gd name="adj" fmla="val 0"/>
            </a:avLst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9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55" t="92337" b="1539"/>
          <a:stretch/>
        </p:blipFill>
        <p:spPr bwMode="auto">
          <a:xfrm>
            <a:off x="4370893" y="4521474"/>
            <a:ext cx="2559323" cy="36293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793"/>
            <a:ext cx="4896136" cy="6451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6800" y="-346"/>
            <a:ext cx="4492081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Дифференциальный диагноз тахикардий </a:t>
            </a:r>
          </a:p>
          <a:p>
            <a:r>
              <a:rPr lang="ru-RU" altLang="ru-RU" sz="1800" dirty="0" smtClean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с узким </a:t>
            </a:r>
            <a:r>
              <a:rPr lang="en-US" altLang="ru-RU" sz="1800" dirty="0" smtClean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QRS-</a:t>
            </a:r>
            <a:r>
              <a:rPr lang="ru-RU" altLang="ru-RU" sz="1800" dirty="0" smtClean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комплексом (</a:t>
            </a:r>
            <a:r>
              <a:rPr lang="en-US" altLang="ru-RU" sz="1800" dirty="0" err="1" smtClean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qrs</a:t>
            </a:r>
            <a:r>
              <a:rPr lang="en-US" altLang="ru-RU" sz="1800" dirty="0" smtClean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 </a:t>
            </a:r>
            <a:r>
              <a:rPr lang="sk-SK" sz="1800" b="0" dirty="0">
                <a:latin typeface="Calibri" panose="020F0502020204030204" pitchFamily="34" charset="0"/>
              </a:rPr>
              <a:t>≤ </a:t>
            </a:r>
            <a:r>
              <a:rPr lang="sk-SK" sz="1800" b="0" dirty="0" smtClean="0">
                <a:latin typeface="Calibri" panose="020F0502020204030204" pitchFamily="34" charset="0"/>
              </a:rPr>
              <a:t> 120 </a:t>
            </a:r>
            <a:r>
              <a:rPr lang="ru-RU" sz="1800" b="0" dirty="0" err="1" smtClean="0">
                <a:latin typeface="Calibri" panose="020F0502020204030204" pitchFamily="34" charset="0"/>
              </a:rPr>
              <a:t>мс</a:t>
            </a:r>
            <a:r>
              <a:rPr lang="ru-RU" sz="1800" b="0" dirty="0" smtClean="0">
                <a:latin typeface="Calibri" panose="020F0502020204030204" pitchFamily="34" charset="0"/>
              </a:rPr>
              <a:t>)</a:t>
            </a:r>
            <a:endParaRPr lang="ru-RU" altLang="ru-RU" sz="1800" dirty="0">
              <a:solidFill>
                <a:srgbClr val="165DAC"/>
              </a:solidFill>
              <a:latin typeface="Calibri" panose="020F0502020204030204" pitchFamily="34" charset="0"/>
              <a:ea typeface="Calibri" charset="0"/>
              <a:cs typeface="Calibri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067576" y="820489"/>
            <a:ext cx="1076944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Регулярная </a:t>
            </a:r>
          </a:p>
          <a:p>
            <a:pPr algn="ctr"/>
            <a:r>
              <a:rPr lang="ru-RU" altLang="ru-RU" sz="1000" b="0" dirty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т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ахикардия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425681" y="1412143"/>
            <a:ext cx="1226468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Зубец Р виден?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5276488" y="1235172"/>
            <a:ext cx="1390371" cy="861774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ФП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Фокусная ПТ или ТП с меняющимся АВ проведением</a:t>
            </a:r>
          </a:p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Полифокусная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ПТ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2101738" y="1972045"/>
            <a:ext cx="300082" cy="215444"/>
            <a:chOff x="6911986" y="1576066"/>
            <a:chExt cx="300082" cy="215444"/>
          </a:xfrm>
        </p:grpSpPr>
        <p:sp>
          <p:nvSpPr>
            <p:cNvPr id="2" name="Овал 1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3549182" y="1965834"/>
            <a:ext cx="340158" cy="215444"/>
            <a:chOff x="6759209" y="1863534"/>
            <a:chExt cx="340158" cy="215444"/>
          </a:xfrm>
        </p:grpSpPr>
        <p:sp>
          <p:nvSpPr>
            <p:cNvPr id="13" name="Овал 12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022997" y="1923472"/>
            <a:ext cx="1013324" cy="50783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9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ТП</a:t>
            </a:r>
          </a:p>
          <a:p>
            <a:pPr algn="ctr"/>
            <a:r>
              <a:rPr lang="ru-RU" altLang="ru-RU" sz="9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Фокусная ПТ АВУРТ (редко)</a:t>
            </a:r>
            <a:endParaRPr lang="ru-RU" altLang="ru-RU" sz="9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368717" y="1901995"/>
            <a:ext cx="1226468" cy="584775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Частота сокращений предсердий </a:t>
            </a:r>
            <a:r>
              <a:rPr lang="en-US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&gt;</a:t>
            </a:r>
            <a:r>
              <a:rPr lang="ru-RU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частоты сокращений желудочков?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927581" y="1900962"/>
            <a:ext cx="1298408" cy="461665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Частота сокращений желудочков </a:t>
            </a:r>
            <a:r>
              <a:rPr lang="en-US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&gt; </a:t>
            </a:r>
            <a:r>
              <a:rPr lang="ru-RU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частоты сокращений предсердий</a:t>
            </a:r>
            <a:endParaRPr lang="ru-RU" altLang="ru-RU" sz="8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651493" y="2673020"/>
            <a:ext cx="2298442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Оценка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RP-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интервала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927918" y="3123072"/>
            <a:ext cx="1226262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Короткий (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RP &lt; PR)</a:t>
            </a: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RP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sk-SK" sz="1000" b="0" dirty="0">
                <a:solidFill>
                  <a:srgbClr val="898780"/>
                </a:solidFill>
                <a:latin typeface="Calibri" panose="020F0502020204030204" pitchFamily="34" charset="0"/>
              </a:rPr>
              <a:t>≤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90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мс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228264" y="3126208"/>
            <a:ext cx="1243848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Короткий (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RP &lt; PR)</a:t>
            </a: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RP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en-US" altLang="ru-RU" sz="1000" b="0" dirty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&gt;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90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мс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546196" y="3125867"/>
            <a:ext cx="948037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Длинный</a:t>
            </a: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RP &lt; PR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775768" y="2655810"/>
            <a:ext cx="2027233" cy="861773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Высокая </a:t>
            </a:r>
            <a:r>
              <a:rPr lang="ru-RU" altLang="ru-RU" sz="8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септальная</a:t>
            </a:r>
            <a:r>
              <a:rPr lang="ru-RU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ЖТ</a:t>
            </a:r>
          </a:p>
          <a:p>
            <a:pPr algn="ctr"/>
            <a:r>
              <a:rPr lang="ru-RU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Эктопическая АВ тахикардия</a:t>
            </a:r>
          </a:p>
          <a:p>
            <a:pPr algn="ctr"/>
            <a:r>
              <a:rPr lang="ru-RU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АВУРТ (редко)</a:t>
            </a:r>
          </a:p>
          <a:p>
            <a:pPr algn="ctr"/>
            <a:r>
              <a:rPr lang="ru-RU" altLang="ru-RU" sz="8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Нодо-вентрикулярное</a:t>
            </a:r>
            <a:r>
              <a:rPr lang="ru-RU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/</a:t>
            </a:r>
          </a:p>
          <a:p>
            <a:pPr algn="ctr"/>
            <a:r>
              <a:rPr lang="ru-RU" altLang="ru-RU" sz="8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Фасцикулярно-нодальное</a:t>
            </a:r>
            <a:r>
              <a:rPr lang="ru-RU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8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ри-ентри</a:t>
            </a:r>
            <a:endParaRPr lang="ru-RU" altLang="ru-RU" sz="8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ru-RU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(редко)</a:t>
            </a:r>
            <a:endParaRPr lang="ru-RU" altLang="ru-RU" sz="8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529223" y="3808538"/>
            <a:ext cx="1815253" cy="707886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Типичная АВУРТ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Фокусная ПТ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Эктопическая АВ тахикардия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АВРТ (редко)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466217" y="3806081"/>
            <a:ext cx="1191975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АВРТ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Атипичная АВУРТ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Фокусная ПТ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774906" y="3806081"/>
            <a:ext cx="1191975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Фокусная ПТ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АВРТ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Атипичная АВУРТ</a:t>
            </a:r>
          </a:p>
        </p:txBody>
      </p:sp>
      <p:grpSp>
        <p:nvGrpSpPr>
          <p:cNvPr id="34" name="Группа 33"/>
          <p:cNvGrpSpPr/>
          <p:nvPr/>
        </p:nvGrpSpPr>
        <p:grpSpPr>
          <a:xfrm>
            <a:off x="2528151" y="794328"/>
            <a:ext cx="300082" cy="215444"/>
            <a:chOff x="6911986" y="1576066"/>
            <a:chExt cx="300082" cy="215444"/>
          </a:xfrm>
        </p:grpSpPr>
        <p:sp>
          <p:nvSpPr>
            <p:cNvPr id="35" name="Овал 34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4639626" y="787970"/>
            <a:ext cx="340158" cy="215444"/>
            <a:chOff x="6759209" y="1863534"/>
            <a:chExt cx="340158" cy="215444"/>
          </a:xfrm>
        </p:grpSpPr>
        <p:sp>
          <p:nvSpPr>
            <p:cNvPr id="38" name="Овал 37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3605089" y="1307876"/>
            <a:ext cx="300082" cy="215444"/>
            <a:chOff x="6911986" y="1576066"/>
            <a:chExt cx="300082" cy="215444"/>
          </a:xfrm>
        </p:grpSpPr>
        <p:sp>
          <p:nvSpPr>
            <p:cNvPr id="41" name="Овал 40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994263" y="1312665"/>
            <a:ext cx="340158" cy="215444"/>
            <a:chOff x="6759209" y="1863534"/>
            <a:chExt cx="340158" cy="215444"/>
          </a:xfrm>
        </p:grpSpPr>
        <p:sp>
          <p:nvSpPr>
            <p:cNvPr id="44" name="Овал 43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4007033" y="2574418"/>
            <a:ext cx="340158" cy="215444"/>
            <a:chOff x="6759209" y="1863534"/>
            <a:chExt cx="340158" cy="215444"/>
          </a:xfrm>
        </p:grpSpPr>
        <p:sp>
          <p:nvSpPr>
            <p:cNvPr id="47" name="Овал 46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4959743" y="2362627"/>
            <a:ext cx="300082" cy="215444"/>
            <a:chOff x="6911986" y="1576066"/>
            <a:chExt cx="300082" cy="215444"/>
          </a:xfrm>
        </p:grpSpPr>
        <p:sp>
          <p:nvSpPr>
            <p:cNvPr id="51" name="Овал 50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55" name="Прямая соединительная линия 54"/>
          <p:cNvCxnSpPr/>
          <p:nvPr/>
        </p:nvCxnSpPr>
        <p:spPr>
          <a:xfrm>
            <a:off x="4144520" y="1017488"/>
            <a:ext cx="1508722" cy="0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5653242" y="1017488"/>
            <a:ext cx="0" cy="217684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2228264" y="1017488"/>
            <a:ext cx="840950" cy="0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2224418" y="1017488"/>
            <a:ext cx="0" cy="410043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2648739" y="1535253"/>
            <a:ext cx="1845494" cy="0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>
            <a:off x="3177142" y="1539761"/>
            <a:ext cx="0" cy="359798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4489327" y="1535253"/>
            <a:ext cx="0" cy="359798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761212" y="1542030"/>
            <a:ext cx="664469" cy="0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757971" y="1540419"/>
            <a:ext cx="0" cy="2270828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flipH="1">
            <a:off x="2036321" y="2194382"/>
            <a:ext cx="335928" cy="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3587166" y="2189262"/>
            <a:ext cx="335928" cy="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>
            <a:off x="4979784" y="2362627"/>
            <a:ext cx="0" cy="293183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4361381" y="2362627"/>
            <a:ext cx="0" cy="438241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 flipH="1">
            <a:off x="3948851" y="2794266"/>
            <a:ext cx="412530" cy="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>
            <a:off x="1900135" y="2922088"/>
            <a:ext cx="0" cy="20309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>
            <a:off x="2910228" y="2926221"/>
            <a:ext cx="0" cy="20309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>
            <a:off x="3813963" y="2922088"/>
            <a:ext cx="0" cy="20309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>
            <a:off x="1541049" y="3516952"/>
            <a:ext cx="0" cy="297354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>
            <a:off x="3026949" y="3525977"/>
            <a:ext cx="0" cy="297354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>
            <a:off x="4263542" y="3525977"/>
            <a:ext cx="0" cy="297354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Скругленный прямоугольник 115"/>
          <p:cNvSpPr/>
          <p:nvPr/>
        </p:nvSpPr>
        <p:spPr>
          <a:xfrm>
            <a:off x="4486356" y="4589286"/>
            <a:ext cx="2456150" cy="295123"/>
          </a:xfrm>
          <a:prstGeom prst="roundRect">
            <a:avLst>
              <a:gd name="adj" fmla="val 0"/>
            </a:avLst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TextBox 116"/>
          <p:cNvSpPr txBox="1"/>
          <p:nvPr/>
        </p:nvSpPr>
        <p:spPr>
          <a:xfrm>
            <a:off x="5806776" y="648417"/>
            <a:ext cx="11560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Приложение АЗ-1</a:t>
            </a:r>
            <a:endParaRPr lang="ru-RU" sz="1000" dirty="0">
              <a:solidFill>
                <a:srgbClr val="8987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90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793"/>
            <a:ext cx="6480894" cy="6225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6800" y="61209"/>
            <a:ext cx="6074093" cy="5232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400" dirty="0" smtClean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Ответы тахикардий с узким </a:t>
            </a:r>
            <a:r>
              <a:rPr lang="en-US" altLang="ru-RU" sz="1400" dirty="0" smtClean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QRS-</a:t>
            </a:r>
            <a:r>
              <a:rPr lang="ru-RU" altLang="ru-RU" sz="1400" dirty="0" smtClean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комплексом на введение </a:t>
            </a:r>
            <a:r>
              <a:rPr lang="ru-RU" altLang="ru-RU" sz="1400" dirty="0" err="1" smtClean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трифосаденина</a:t>
            </a:r>
            <a:endParaRPr lang="ru-RU" altLang="ru-RU" sz="1400" dirty="0" smtClean="0">
              <a:solidFill>
                <a:srgbClr val="165DAC"/>
              </a:solidFill>
              <a:latin typeface="Calibri" panose="020F0502020204030204" pitchFamily="34" charset="0"/>
              <a:ea typeface="Calibri" charset="0"/>
              <a:cs typeface="Calibri" charset="0"/>
            </a:endParaRPr>
          </a:p>
          <a:p>
            <a:r>
              <a:rPr lang="ru-RU" altLang="ru-RU" sz="1400" dirty="0" smtClean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(натрия </a:t>
            </a:r>
            <a:r>
              <a:rPr lang="ru-RU" altLang="ru-RU" sz="1400" dirty="0" err="1" smtClean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аденозинтрифосфата</a:t>
            </a:r>
            <a:r>
              <a:rPr lang="ru-RU" altLang="ru-RU" sz="1400" dirty="0" smtClean="0">
                <a:solidFill>
                  <a:srgbClr val="165DAC"/>
                </a:solidFill>
                <a:latin typeface="Calibri" panose="020F0502020204030204" pitchFamily="34" charset="0"/>
                <a:ea typeface="Calibri" charset="0"/>
                <a:cs typeface="Calibri" charset="0"/>
              </a:rPr>
              <a:t>)</a:t>
            </a:r>
            <a:endParaRPr lang="ru-RU" altLang="ru-RU" sz="1400" dirty="0">
              <a:solidFill>
                <a:srgbClr val="165DAC"/>
              </a:solidFill>
              <a:latin typeface="Calibri" panose="020F0502020204030204" pitchFamily="34" charset="0"/>
              <a:ea typeface="Calibri" charset="0"/>
              <a:cs typeface="Calibri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657788" y="734763"/>
            <a:ext cx="4080934" cy="416677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Трифосаденин</a:t>
            </a:r>
            <a:r>
              <a:rPr lang="ru-RU" altLang="ru-RU" sz="100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при регулярной тахикардии с узким </a:t>
            </a:r>
            <a:r>
              <a:rPr lang="en-US" altLang="ru-RU" sz="100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QRS-</a:t>
            </a:r>
            <a:r>
              <a:rPr lang="ru-RU" altLang="ru-RU" sz="100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комплексом</a:t>
            </a:r>
            <a:endParaRPr lang="ru-RU" altLang="ru-RU" sz="100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941619"/>
              </p:ext>
            </p:extLst>
          </p:nvPr>
        </p:nvGraphicFramePr>
        <p:xfrm>
          <a:off x="519763" y="1333151"/>
          <a:ext cx="2564927" cy="310276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64927"/>
              </a:tblGrid>
              <a:tr h="486944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Ответ</a:t>
                      </a:r>
                      <a:endParaRPr lang="ru-RU" sz="1000" b="1" dirty="0">
                        <a:solidFill>
                          <a:srgbClr val="898780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558425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Нет эффекта</a:t>
                      </a:r>
                      <a:endParaRPr lang="ru-RU" sz="1000" b="1" dirty="0">
                        <a:solidFill>
                          <a:srgbClr val="898780"/>
                        </a:solidFill>
                      </a:endParaRPr>
                    </a:p>
                  </a:txBody>
                  <a:tcPr anchor="ctr">
                    <a:solidFill>
                      <a:srgbClr val="F7F4ED"/>
                    </a:solidFill>
                  </a:tcPr>
                </a:tc>
              </a:tr>
              <a:tr h="652914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Постепенное замедление с последующим </a:t>
                      </a:r>
                      <a:r>
                        <a:rPr lang="ru-RU" sz="1000" b="1" dirty="0" err="1" smtClean="0">
                          <a:solidFill>
                            <a:srgbClr val="898780"/>
                          </a:solidFill>
                        </a:rPr>
                        <a:t>востановлением</a:t>
                      </a:r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 ЧСС</a:t>
                      </a:r>
                      <a:endParaRPr lang="ru-RU" sz="1000" b="1" dirty="0">
                        <a:solidFill>
                          <a:srgbClr val="898780"/>
                        </a:solidFill>
                      </a:endParaRPr>
                    </a:p>
                  </a:txBody>
                  <a:tcPr anchor="ctr"/>
                </a:tc>
              </a:tr>
              <a:tr h="787959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Внезапное прекращение</a:t>
                      </a:r>
                      <a:endParaRPr lang="ru-RU" sz="1000" b="1" dirty="0">
                        <a:solidFill>
                          <a:srgbClr val="898780"/>
                        </a:solidFill>
                      </a:endParaRPr>
                    </a:p>
                  </a:txBody>
                  <a:tcPr anchor="ctr">
                    <a:solidFill>
                      <a:srgbClr val="F7F4ED"/>
                    </a:solidFill>
                  </a:tcPr>
                </a:tc>
              </a:tr>
              <a:tr h="616527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Продолжение ПТ с транзиторной АВ блокадой высокой</a:t>
                      </a:r>
                      <a:r>
                        <a:rPr lang="ru-RU" sz="1000" b="1" baseline="0" dirty="0" smtClean="0">
                          <a:solidFill>
                            <a:srgbClr val="898780"/>
                          </a:solidFill>
                        </a:rPr>
                        <a:t> степени</a:t>
                      </a:r>
                      <a:endParaRPr lang="ru-RU" sz="1000" b="1" dirty="0">
                        <a:solidFill>
                          <a:srgbClr val="89878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426333"/>
              </p:ext>
            </p:extLst>
          </p:nvPr>
        </p:nvGraphicFramePr>
        <p:xfrm>
          <a:off x="4020924" y="1333151"/>
          <a:ext cx="2703937" cy="312395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03937"/>
              </a:tblGrid>
              <a:tr h="460819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Диагноз</a:t>
                      </a:r>
                      <a:endParaRPr lang="ru-RU" sz="1000" b="1" dirty="0">
                        <a:solidFill>
                          <a:srgbClr val="898780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601435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Неадекватная доза/доставка</a:t>
                      </a:r>
                      <a:r>
                        <a:rPr lang="ru-RU" sz="1000" b="1" baseline="0" dirty="0" smtClean="0">
                          <a:solidFill>
                            <a:srgbClr val="898780"/>
                          </a:solidFill>
                        </a:rPr>
                        <a:t> аденозина</a:t>
                      </a:r>
                    </a:p>
                    <a:p>
                      <a:pPr algn="ctr"/>
                      <a:r>
                        <a:rPr lang="ru-RU" sz="1000" b="1" baseline="0" dirty="0" smtClean="0">
                          <a:solidFill>
                            <a:srgbClr val="898780"/>
                          </a:solidFill>
                        </a:rPr>
                        <a:t>Высокая </a:t>
                      </a:r>
                      <a:r>
                        <a:rPr lang="ru-RU" sz="1000" b="1" baseline="0" dirty="0" err="1" smtClean="0">
                          <a:solidFill>
                            <a:srgbClr val="898780"/>
                          </a:solidFill>
                        </a:rPr>
                        <a:t>септальная</a:t>
                      </a:r>
                      <a:r>
                        <a:rPr lang="ru-RU" sz="1000" b="1" baseline="0" dirty="0" smtClean="0">
                          <a:solidFill>
                            <a:srgbClr val="898780"/>
                          </a:solidFill>
                        </a:rPr>
                        <a:t> </a:t>
                      </a:r>
                      <a:r>
                        <a:rPr lang="ru-RU" sz="1000" b="1" baseline="0" dirty="0" err="1" smtClean="0">
                          <a:solidFill>
                            <a:srgbClr val="898780"/>
                          </a:solidFill>
                        </a:rPr>
                        <a:t>желудочкавая</a:t>
                      </a:r>
                      <a:r>
                        <a:rPr lang="ru-RU" sz="1000" b="1" baseline="0" dirty="0" smtClean="0">
                          <a:solidFill>
                            <a:srgbClr val="898780"/>
                          </a:solidFill>
                        </a:rPr>
                        <a:t> тахикардия</a:t>
                      </a:r>
                      <a:endParaRPr lang="ru-RU" sz="1000" b="1" dirty="0">
                        <a:solidFill>
                          <a:srgbClr val="898780"/>
                        </a:solidFill>
                      </a:endParaRPr>
                    </a:p>
                  </a:txBody>
                  <a:tcPr anchor="ctr">
                    <a:solidFill>
                      <a:srgbClr val="F7F4ED"/>
                    </a:solidFill>
                  </a:tcPr>
                </a:tc>
              </a:tr>
              <a:tr h="601435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СТ</a:t>
                      </a:r>
                    </a:p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Автоматическая фокусная ПТ</a:t>
                      </a:r>
                    </a:p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Эктопическая АВ узловая тахикардия</a:t>
                      </a:r>
                      <a:endParaRPr lang="ru-RU" sz="1000" b="1" dirty="0">
                        <a:solidFill>
                          <a:srgbClr val="898780"/>
                        </a:solidFill>
                      </a:endParaRPr>
                    </a:p>
                  </a:txBody>
                  <a:tcPr anchor="ctr"/>
                </a:tc>
              </a:tr>
              <a:tr h="85883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ПРАВУТ</a:t>
                      </a:r>
                    </a:p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ПРАВТ</a:t>
                      </a:r>
                    </a:p>
                    <a:p>
                      <a:pPr algn="ctr"/>
                      <a:r>
                        <a:rPr lang="ru-RU" sz="1000" b="1" dirty="0" err="1" smtClean="0">
                          <a:solidFill>
                            <a:srgbClr val="898780"/>
                          </a:solidFill>
                        </a:rPr>
                        <a:t>Ри-ентри</a:t>
                      </a:r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 узловая СТ</a:t>
                      </a:r>
                    </a:p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Триггерная фокусная ПТ</a:t>
                      </a:r>
                    </a:p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(задержанная </a:t>
                      </a:r>
                      <a:r>
                        <a:rPr lang="ru-RU" sz="1000" b="1" dirty="0" err="1" smtClean="0">
                          <a:solidFill>
                            <a:srgbClr val="898780"/>
                          </a:solidFill>
                        </a:rPr>
                        <a:t>постдеполяризация</a:t>
                      </a:r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)</a:t>
                      </a:r>
                    </a:p>
                  </a:txBody>
                  <a:tcPr anchor="ctr">
                    <a:solidFill>
                      <a:srgbClr val="F7F4ED"/>
                    </a:solidFill>
                  </a:tcPr>
                </a:tc>
              </a:tr>
              <a:tr h="601435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ТП</a:t>
                      </a:r>
                    </a:p>
                    <a:p>
                      <a:pPr algn="ctr"/>
                      <a:r>
                        <a:rPr lang="ru-RU" sz="1000" b="1" dirty="0" smtClean="0">
                          <a:solidFill>
                            <a:srgbClr val="898780"/>
                          </a:solidFill>
                        </a:rPr>
                        <a:t>Микро</a:t>
                      </a:r>
                      <a:r>
                        <a:rPr lang="ru-RU" sz="1000" b="1" baseline="0" dirty="0" smtClean="0">
                          <a:solidFill>
                            <a:srgbClr val="898780"/>
                          </a:solidFill>
                        </a:rPr>
                        <a:t> - </a:t>
                      </a:r>
                      <a:r>
                        <a:rPr lang="ru-RU" sz="1000" b="1" baseline="0" dirty="0" err="1" smtClean="0">
                          <a:solidFill>
                            <a:srgbClr val="898780"/>
                          </a:solidFill>
                        </a:rPr>
                        <a:t>ри-ентри</a:t>
                      </a:r>
                      <a:r>
                        <a:rPr lang="ru-RU" sz="1000" b="1" baseline="0" dirty="0" smtClean="0">
                          <a:solidFill>
                            <a:srgbClr val="898780"/>
                          </a:solidFill>
                        </a:rPr>
                        <a:t> фокусная ПТ</a:t>
                      </a:r>
                      <a:endParaRPr lang="ru-RU" sz="1000" b="1" dirty="0">
                        <a:solidFill>
                          <a:srgbClr val="89878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4" name="Прямая со стрелкой 13"/>
          <p:cNvCxnSpPr/>
          <p:nvPr/>
        </p:nvCxnSpPr>
        <p:spPr>
          <a:xfrm>
            <a:off x="3076621" y="1625618"/>
            <a:ext cx="958442" cy="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080186" y="2296778"/>
            <a:ext cx="958442" cy="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076621" y="2837105"/>
            <a:ext cx="958442" cy="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076621" y="3612959"/>
            <a:ext cx="958442" cy="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084690" y="4305686"/>
            <a:ext cx="958442" cy="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 descr="А3-2 ЦККМП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5" t="92399"/>
          <a:stretch/>
        </p:blipFill>
        <p:spPr bwMode="auto">
          <a:xfrm>
            <a:off x="3956842" y="4526212"/>
            <a:ext cx="2832100" cy="43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3886810" y="4589286"/>
            <a:ext cx="2959442" cy="295123"/>
          </a:xfrm>
          <a:prstGeom prst="roundRect">
            <a:avLst>
              <a:gd name="adj" fmla="val 0"/>
            </a:avLst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806776" y="697662"/>
            <a:ext cx="11560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Приложение АЗ-2</a:t>
            </a:r>
            <a:endParaRPr lang="ru-RU" sz="1000" dirty="0">
              <a:solidFill>
                <a:srgbClr val="8987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07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6055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945738" y="2241472"/>
            <a:ext cx="6468" cy="703702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967796" y="2311059"/>
            <a:ext cx="1740571" cy="535531"/>
          </a:xfrm>
        </p:spPr>
        <p:txBody>
          <a:bodyPr wrap="square">
            <a:spAutoFit/>
          </a:bodyPr>
          <a:lstStyle/>
          <a:p>
            <a:pPr marL="266700" indent="-266700" algn="ctr"/>
            <a:r>
              <a:rPr 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Лечение</a:t>
            </a:r>
            <a:endParaRPr lang="ru-RU" sz="3200" dirty="0">
              <a:solidFill>
                <a:schemeClr val="tx2">
                  <a:lumMod val="20000"/>
                  <a:lumOff val="80000"/>
                </a:schemeClr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46055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5A6BD00-941F-43A9-8D94-E377B1E51F55}"/>
              </a:ext>
            </a:extLst>
          </p:cNvPr>
          <p:cNvSpPr txBox="1"/>
          <p:nvPr/>
        </p:nvSpPr>
        <p:spPr>
          <a:xfrm>
            <a:off x="3054065" y="2162849"/>
            <a:ext cx="5056343" cy="8309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altLang="ru-RU" dirty="0"/>
              <a:t>включая медикаментозную и немедикаментозную терапию, медицинские показания и противопоказания к применению методов лечения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4061A6A-F589-412A-A491-782DD1B66841}"/>
              </a:ext>
            </a:extLst>
          </p:cNvPr>
          <p:cNvSpPr/>
          <p:nvPr/>
        </p:nvSpPr>
        <p:spPr>
          <a:xfrm>
            <a:off x="1433168" y="2055603"/>
            <a:ext cx="9140411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66700" indent="-266700" algn="r">
              <a:spcBef>
                <a:spcPct val="0"/>
              </a:spcBef>
            </a:pPr>
            <a:endParaRPr lang="ru-RU" sz="2800" dirty="0">
              <a:solidFill>
                <a:srgbClr val="D0D8E8"/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8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792459" y="953164"/>
            <a:ext cx="2429897" cy="1980481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spcBef>
                <a:spcPts val="700"/>
              </a:spcBef>
              <a:buNone/>
            </a:pPr>
            <a:r>
              <a:rPr lang="ru-RU" altLang="ru-RU" sz="1600" dirty="0">
                <a:latin typeface="+mn-lt"/>
              </a:rPr>
              <a:t>Аденозина фосфат</a:t>
            </a:r>
          </a:p>
          <a:p>
            <a:pPr>
              <a:spcBef>
                <a:spcPts val="700"/>
              </a:spcBef>
              <a:buNone/>
            </a:pPr>
            <a:r>
              <a:rPr lang="ru-RU" altLang="ru-RU" sz="1600" dirty="0" err="1">
                <a:latin typeface="+mn-lt"/>
              </a:rPr>
              <a:t>Дофетилид</a:t>
            </a:r>
            <a:endParaRPr lang="ru-RU" altLang="ru-RU" sz="1600" dirty="0">
              <a:latin typeface="+mn-lt"/>
            </a:endParaRPr>
          </a:p>
          <a:p>
            <a:pPr>
              <a:spcBef>
                <a:spcPts val="700"/>
              </a:spcBef>
              <a:buNone/>
            </a:pPr>
            <a:r>
              <a:rPr lang="ru-RU" altLang="ru-RU" sz="1600" dirty="0" err="1">
                <a:latin typeface="+mn-lt"/>
              </a:rPr>
              <a:t>Ибутилид</a:t>
            </a:r>
            <a:endParaRPr lang="ru-RU" altLang="ru-RU" sz="1600" dirty="0">
              <a:latin typeface="+mn-lt"/>
            </a:endParaRPr>
          </a:p>
          <a:p>
            <a:pPr>
              <a:spcBef>
                <a:spcPts val="700"/>
              </a:spcBef>
              <a:buNone/>
            </a:pPr>
            <a:r>
              <a:rPr lang="ru-RU" altLang="ru-RU" sz="1600" dirty="0" err="1">
                <a:latin typeface="+mn-lt"/>
              </a:rPr>
              <a:t>Мидодрин</a:t>
            </a:r>
            <a:endParaRPr lang="ru-RU" altLang="ru-RU" sz="1600" dirty="0">
              <a:latin typeface="+mn-lt"/>
            </a:endParaRPr>
          </a:p>
          <a:p>
            <a:pPr>
              <a:spcBef>
                <a:spcPts val="700"/>
              </a:spcBef>
              <a:buNone/>
            </a:pPr>
            <a:r>
              <a:rPr lang="ru-RU" altLang="ru-RU" sz="1600" dirty="0" err="1">
                <a:latin typeface="+mn-lt"/>
              </a:rPr>
              <a:t>Пиридостигмин</a:t>
            </a:r>
            <a:endParaRPr lang="ru-RU" altLang="ru-RU" sz="1600" dirty="0">
              <a:latin typeface="+mn-lt"/>
            </a:endParaRPr>
          </a:p>
          <a:p>
            <a:pPr>
              <a:spcBef>
                <a:spcPts val="700"/>
              </a:spcBef>
              <a:buNone/>
            </a:pPr>
            <a:r>
              <a:rPr lang="ru-RU" altLang="ru-RU" sz="1600" dirty="0" err="1">
                <a:latin typeface="+mn-lt"/>
              </a:rPr>
              <a:t>Флекаинид</a:t>
            </a:r>
            <a:endParaRPr lang="ru-RU" altLang="ru-RU" sz="1600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" y="794"/>
            <a:ext cx="5533121" cy="6440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6800" y="30432"/>
            <a:ext cx="6146473" cy="5847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1600" b="1">
                <a:solidFill>
                  <a:srgbClr val="165DAC"/>
                </a:solidFill>
                <a:latin typeface="Bebas Neue Bold" panose="020B0606020202050201" pitchFamily="34" charset="-52"/>
                <a:ea typeface="Calibri" charset="0"/>
                <a:cs typeface="Calibri" charset="0"/>
              </a:defRPr>
            </a:lvl1pPr>
          </a:lstStyle>
          <a:p>
            <a:r>
              <a:rPr lang="ru-RU" altLang="ru-RU" dirty="0">
                <a:latin typeface="Calibri" panose="020F0502020204030204" pitchFamily="34" charset="0"/>
              </a:rPr>
              <a:t>Антиаритмические препараты, не зарегистрированные</a:t>
            </a:r>
          </a:p>
          <a:p>
            <a:r>
              <a:rPr lang="ru-RU" altLang="ru-RU" dirty="0">
                <a:latin typeface="Calibri" panose="020F0502020204030204" pitchFamily="34" charset="0"/>
              </a:rPr>
              <a:t>в России и не включенные в рекомендации МЗ РФ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37" y="1034914"/>
            <a:ext cx="179588" cy="1795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37" y="1386975"/>
            <a:ext cx="179588" cy="17958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37" y="1712501"/>
            <a:ext cx="179588" cy="1795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37" y="2045899"/>
            <a:ext cx="179588" cy="17958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37" y="2378669"/>
            <a:ext cx="179588" cy="1795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37" y="2693410"/>
            <a:ext cx="179588" cy="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6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794"/>
            <a:ext cx="6187218" cy="6409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91225" y="628350"/>
            <a:ext cx="8168878" cy="29647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/>
          <a:lstStyle>
            <a:defPPr>
              <a:defRPr lang="ru-RU"/>
            </a:defPPr>
            <a:lvl1pPr marL="285750" indent="-285750">
              <a:spcBef>
                <a:spcPct val="20000"/>
              </a:spcBef>
              <a:buFont typeface="Arial" charset="0"/>
              <a:buChar char="•"/>
              <a:defRPr sz="1800" b="1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pPr marL="0" indent="0">
              <a:buNone/>
            </a:pPr>
            <a:r>
              <a:rPr lang="ru-RU" altLang="ru-RU" sz="1400" b="0" dirty="0" err="1"/>
              <a:t>Аллапинин</a:t>
            </a:r>
            <a:r>
              <a:rPr lang="ru-RU" altLang="ru-RU" sz="1400" b="0" dirty="0"/>
              <a:t>®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ru-RU" altLang="ru-RU" sz="1400" b="0" dirty="0"/>
              <a:t>(</a:t>
            </a:r>
            <a:r>
              <a:rPr lang="ru-RU" altLang="ru-RU" sz="1400" b="0" dirty="0" err="1"/>
              <a:t>лаппаконитина</a:t>
            </a:r>
            <a:r>
              <a:rPr lang="ru-RU" altLang="ru-RU" sz="1400" b="0" dirty="0"/>
              <a:t> </a:t>
            </a:r>
            <a:r>
              <a:rPr lang="ru-RU" altLang="ru-RU" sz="1400" b="0" dirty="0" err="1"/>
              <a:t>гидробромид</a:t>
            </a:r>
            <a:r>
              <a:rPr lang="ru-RU" altLang="ru-RU" sz="1400" b="0" dirty="0"/>
              <a:t>)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ru-RU" altLang="ru-RU" sz="1400" b="0" dirty="0" err="1"/>
              <a:t>Рефралон</a:t>
            </a:r>
            <a:r>
              <a:rPr lang="ru-RU" altLang="ru-RU" sz="1400" b="0" dirty="0"/>
              <a:t>® 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ru-RU" altLang="ru-RU" sz="1400" b="0" dirty="0"/>
              <a:t>(4-Нитро-N-[(1RS)-1-(4-фторфенил)-2-(1-этилпиперидин-4-ил)этил] </a:t>
            </a:r>
            <a:r>
              <a:rPr lang="ru-RU" altLang="ru-RU" sz="1400" b="0" dirty="0" err="1"/>
              <a:t>бензамида</a:t>
            </a:r>
            <a:r>
              <a:rPr lang="ru-RU" altLang="ru-RU" sz="1400" b="0" dirty="0"/>
              <a:t> гидрохлорид)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altLang="ru-RU" sz="1400" b="0" dirty="0"/>
              <a:t>АТФ® 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ru-RU" altLang="ru-RU" sz="1400" b="0" dirty="0"/>
              <a:t>(</a:t>
            </a:r>
            <a:r>
              <a:rPr lang="ru-RU" altLang="ru-RU" sz="1400" b="0" dirty="0" err="1"/>
              <a:t>трифосаденин</a:t>
            </a:r>
            <a:r>
              <a:rPr lang="ru-RU" altLang="ru-RU" sz="1400" b="0" dirty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altLang="ru-RU" sz="1400" b="0" dirty="0" err="1"/>
              <a:t>Этацизин</a:t>
            </a:r>
            <a:r>
              <a:rPr lang="ru-RU" altLang="ru-RU" sz="1400" b="0" dirty="0"/>
              <a:t> ® </a:t>
            </a:r>
            <a:endParaRPr lang="ru-RU" altLang="ru-RU" sz="1400" b="0" dirty="0" smtClean="0"/>
          </a:p>
          <a:p>
            <a:pPr marL="0" indent="0">
              <a:spcBef>
                <a:spcPts val="200"/>
              </a:spcBef>
              <a:buNone/>
            </a:pPr>
            <a:r>
              <a:rPr lang="ru-RU" altLang="ru-RU" sz="1400" b="0" dirty="0" smtClean="0"/>
              <a:t>(</a:t>
            </a:r>
            <a:r>
              <a:rPr lang="ru-RU" altLang="ru-RU" sz="1400" b="0" dirty="0" err="1"/>
              <a:t>диэтиламинопропионилэтоксикарбониламинофенотиазин</a:t>
            </a:r>
            <a:r>
              <a:rPr lang="ru-RU" altLang="ru-RU" sz="1400" b="0" dirty="0"/>
              <a:t>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28150"/>
            <a:ext cx="6146473" cy="5847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600" dirty="0">
                <a:latin typeface="Calibri" panose="020F0502020204030204" pitchFamily="34" charset="0"/>
              </a:rPr>
              <a:t>Антиаритмические </a:t>
            </a:r>
            <a:r>
              <a:rPr lang="ru-RU" altLang="ru-RU" sz="1600" dirty="0" smtClean="0">
                <a:latin typeface="Calibri" panose="020F0502020204030204" pitchFamily="34" charset="0"/>
              </a:rPr>
              <a:t>препараты, зарегистрированные в </a:t>
            </a:r>
            <a:r>
              <a:rPr lang="ru-RU" altLang="ru-RU" sz="1600" dirty="0">
                <a:latin typeface="Calibri" panose="020F0502020204030204" pitchFamily="34" charset="0"/>
              </a:rPr>
              <a:t>России, </a:t>
            </a:r>
            <a:endParaRPr lang="ru-RU" altLang="ru-RU" sz="1600" dirty="0" smtClean="0">
              <a:latin typeface="Calibri" panose="020F0502020204030204" pitchFamily="34" charset="0"/>
            </a:endParaRPr>
          </a:p>
          <a:p>
            <a:r>
              <a:rPr lang="ru-RU" altLang="ru-RU" sz="1600" dirty="0" smtClean="0">
                <a:latin typeface="Calibri" panose="020F0502020204030204" pitchFamily="34" charset="0"/>
              </a:rPr>
              <a:t>отсутствующие </a:t>
            </a:r>
            <a:r>
              <a:rPr lang="ru-RU" altLang="ru-RU" sz="1600" dirty="0">
                <a:latin typeface="Calibri" panose="020F0502020204030204" pitchFamily="34" charset="0"/>
              </a:rPr>
              <a:t>в рекомендациях </a:t>
            </a:r>
            <a:r>
              <a:rPr lang="en-US" altLang="ru-RU" sz="1600" dirty="0">
                <a:latin typeface="Calibri" panose="020F0502020204030204" pitchFamily="34" charset="0"/>
              </a:rPr>
              <a:t>ESC 2019 </a:t>
            </a:r>
            <a:r>
              <a:rPr lang="ru-RU" altLang="ru-RU" sz="1600" dirty="0">
                <a:latin typeface="Calibri" panose="020F0502020204030204" pitchFamily="34" charset="0"/>
              </a:rPr>
              <a:t>г.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37" y="1016557"/>
            <a:ext cx="179588" cy="1795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37" y="1579147"/>
            <a:ext cx="179588" cy="1795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37" y="2171418"/>
            <a:ext cx="179588" cy="1795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37" y="2766479"/>
            <a:ext cx="179588" cy="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5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А3-4 ЦККМП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6" t="92495" r="556" b="1657"/>
          <a:stretch/>
        </p:blipFill>
        <p:spPr bwMode="auto">
          <a:xfrm>
            <a:off x="3545789" y="4575857"/>
            <a:ext cx="2354318" cy="27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-1" y="793"/>
            <a:ext cx="5232772" cy="6476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28150"/>
            <a:ext cx="6146473" cy="5847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600" dirty="0" smtClean="0">
                <a:latin typeface="Calibri" panose="020F0502020204030204" pitchFamily="34" charset="0"/>
              </a:rPr>
              <a:t>Ургентное лечение </a:t>
            </a:r>
            <a:r>
              <a:rPr lang="ru-RU" altLang="ru-RU" sz="1600" dirty="0" err="1" smtClean="0">
                <a:latin typeface="Calibri" panose="020F0502020204030204" pitchFamily="34" charset="0"/>
              </a:rPr>
              <a:t>нжт</a:t>
            </a:r>
            <a:r>
              <a:rPr lang="ru-RU" altLang="ru-RU" sz="1600" dirty="0" smtClean="0">
                <a:latin typeface="Calibri" panose="020F0502020204030204" pitchFamily="34" charset="0"/>
              </a:rPr>
              <a:t> с узкими </a:t>
            </a:r>
            <a:r>
              <a:rPr lang="en-US" altLang="ru-RU" sz="1600" dirty="0" err="1" smtClean="0">
                <a:latin typeface="Calibri" panose="020F0502020204030204" pitchFamily="34" charset="0"/>
              </a:rPr>
              <a:t>qrs</a:t>
            </a:r>
            <a:r>
              <a:rPr lang="ru-RU" altLang="ru-RU" sz="1600" dirty="0" smtClean="0">
                <a:latin typeface="Calibri" panose="020F0502020204030204" pitchFamily="34" charset="0"/>
              </a:rPr>
              <a:t>-комплексами </a:t>
            </a:r>
          </a:p>
          <a:p>
            <a:r>
              <a:rPr lang="ru-RU" altLang="ru-RU" sz="1600" dirty="0" smtClean="0">
                <a:latin typeface="Calibri" panose="020F0502020204030204" pitchFamily="34" charset="0"/>
              </a:rPr>
              <a:t>в отсутствии установленного диагноза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307719" y="753798"/>
            <a:ext cx="2196628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Тахикардия с узким </a:t>
            </a: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QRS-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комплексом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307719" y="1433584"/>
            <a:ext cx="2196628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Гемодинамика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нестабильна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920929" y="2109391"/>
            <a:ext cx="161007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Синхронизированная ЭИТ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367300" y="2109391"/>
            <a:ext cx="161007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Вагусные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приемы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367300" y="2795376"/>
            <a:ext cx="161007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трифосаденин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73052" y="3481361"/>
            <a:ext cx="1610076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верапамил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дилтиазем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285417" y="3481361"/>
            <a:ext cx="1610076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бета-блокатор</a:t>
            </a:r>
          </a:p>
          <a:p>
            <a:pPr algn="ctr"/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3918377" y="1850744"/>
            <a:ext cx="300082" cy="215444"/>
            <a:chOff x="6911986" y="1576066"/>
            <a:chExt cx="300082" cy="215444"/>
          </a:xfrm>
        </p:grpSpPr>
        <p:sp>
          <p:nvSpPr>
            <p:cNvPr id="26" name="Овал 25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2689290" y="1857826"/>
            <a:ext cx="340158" cy="215444"/>
            <a:chOff x="6759209" y="1863534"/>
            <a:chExt cx="340158" cy="215444"/>
          </a:xfrm>
        </p:grpSpPr>
        <p:sp>
          <p:nvSpPr>
            <p:cNvPr id="29" name="Овал 28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1" name="Прямая со стрелкой 30"/>
          <p:cNvCxnSpPr/>
          <p:nvPr/>
        </p:nvCxnSpPr>
        <p:spPr>
          <a:xfrm>
            <a:off x="3406033" y="1153908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2585652" y="1833694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4291618" y="1833694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2172338" y="2509501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1471155" y="3195486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275488" y="4035359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3090455" y="4035359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272752" y="4312382"/>
            <a:ext cx="3450196" cy="0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4722948" y="2509501"/>
            <a:ext cx="0" cy="1802881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06776" y="648417"/>
            <a:ext cx="11560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Приложение АЗ-4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6309" y="2526525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2899862" y="3195486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508134" y="3218116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519269" y="4323911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51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А3-4 ЦККМП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6" t="92495" r="556" b="1657"/>
          <a:stretch/>
        </p:blipFill>
        <p:spPr bwMode="auto">
          <a:xfrm>
            <a:off x="3545789" y="4575857"/>
            <a:ext cx="2354318" cy="27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0" y="793"/>
            <a:ext cx="5531005" cy="6476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28150"/>
            <a:ext cx="6252910" cy="5847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600" dirty="0" smtClean="0">
                <a:latin typeface="Calibri" panose="020F0502020204030204" pitchFamily="34" charset="0"/>
              </a:rPr>
              <a:t>Ургентное лечение </a:t>
            </a:r>
            <a:r>
              <a:rPr lang="ru-RU" altLang="ru-RU" sz="1600" dirty="0" err="1" smtClean="0">
                <a:latin typeface="Calibri" panose="020F0502020204030204" pitchFamily="34" charset="0"/>
              </a:rPr>
              <a:t>нжт</a:t>
            </a:r>
            <a:r>
              <a:rPr lang="ru-RU" altLang="ru-RU" sz="1600" dirty="0" smtClean="0">
                <a:latin typeface="Calibri" panose="020F0502020204030204" pitchFamily="34" charset="0"/>
              </a:rPr>
              <a:t> с широкими </a:t>
            </a:r>
            <a:r>
              <a:rPr lang="en-US" altLang="ru-RU" sz="1600" dirty="0" err="1" smtClean="0">
                <a:latin typeface="Calibri" panose="020F0502020204030204" pitchFamily="34" charset="0"/>
              </a:rPr>
              <a:t>qrs</a:t>
            </a:r>
            <a:r>
              <a:rPr lang="ru-RU" altLang="ru-RU" sz="1600" dirty="0" smtClean="0">
                <a:latin typeface="Calibri" panose="020F0502020204030204" pitchFamily="34" charset="0"/>
              </a:rPr>
              <a:t>-комплексами </a:t>
            </a:r>
          </a:p>
          <a:p>
            <a:r>
              <a:rPr lang="ru-RU" altLang="ru-RU" sz="1600" dirty="0" smtClean="0">
                <a:latin typeface="Calibri" panose="020F0502020204030204" pitchFamily="34" charset="0"/>
              </a:rPr>
              <a:t>в отсутствии установленного диагноза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307719" y="753798"/>
            <a:ext cx="2196628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Тахикардия с широким</a:t>
            </a: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QRS-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комплексом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307719" y="1433584"/>
            <a:ext cx="2196628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Гемодинамика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нестабильна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920929" y="2109391"/>
            <a:ext cx="161007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Синхронизированная ЭИТ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367300" y="2109391"/>
            <a:ext cx="161007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Вагусные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приемы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367300" y="2780589"/>
            <a:ext cx="1610076" cy="615553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трифосаденин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ru-RU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(если нет признаков </a:t>
            </a:r>
            <a:r>
              <a:rPr lang="ru-RU" altLang="ru-RU" sz="8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предвозбуждения</a:t>
            </a:r>
            <a:r>
              <a:rPr lang="ru-RU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на ЭКГ покоя)</a:t>
            </a:r>
          </a:p>
          <a:p>
            <a:pPr algn="ctr"/>
            <a:r>
              <a:rPr lang="en-US" altLang="ru-RU" sz="8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8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  <a:endParaRPr lang="ru-RU" altLang="ru-RU" sz="8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3918377" y="1850744"/>
            <a:ext cx="300082" cy="215444"/>
            <a:chOff x="6911986" y="1576066"/>
            <a:chExt cx="300082" cy="215444"/>
          </a:xfrm>
        </p:grpSpPr>
        <p:sp>
          <p:nvSpPr>
            <p:cNvPr id="26" name="Овал 25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2689290" y="1857826"/>
            <a:ext cx="340158" cy="215444"/>
            <a:chOff x="6759209" y="1863534"/>
            <a:chExt cx="340158" cy="215444"/>
          </a:xfrm>
        </p:grpSpPr>
        <p:sp>
          <p:nvSpPr>
            <p:cNvPr id="29" name="Овал 28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1" name="Прямая со стрелкой 30"/>
          <p:cNvCxnSpPr/>
          <p:nvPr/>
        </p:nvCxnSpPr>
        <p:spPr>
          <a:xfrm>
            <a:off x="3406033" y="1153908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2585652" y="1833694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4291618" y="1833694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2172338" y="2509501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1471155" y="3392189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275488" y="4035359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3090455" y="4035359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272752" y="4312382"/>
            <a:ext cx="3450196" cy="0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4722948" y="2509501"/>
            <a:ext cx="0" cy="1802881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06776" y="648417"/>
            <a:ext cx="11560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Приложение АЗ-5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6309" y="2526525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2899862" y="3392407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489645" y="3383690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519269" y="4323911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67714" y="3683393"/>
            <a:ext cx="161007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прокаинамид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 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290799" y="3683393"/>
            <a:ext cx="161007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амиодарон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</a:t>
            </a:r>
            <a:r>
              <a:rPr lang="en-US" altLang="ru-RU" sz="1000" b="0" dirty="0" err="1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b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23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6055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852093" y="1985996"/>
            <a:ext cx="5388395" cy="1434239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pPr marL="268288"/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Неотложная </a:t>
            </a: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терапия</a:t>
            </a:r>
            <a:b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при </a:t>
            </a:r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фокусной предсердной </a:t>
            </a: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тахикардии</a:t>
            </a:r>
            <a:endParaRPr lang="ru-RU" sz="3200" dirty="0">
              <a:solidFill>
                <a:schemeClr val="tx2">
                  <a:lumMod val="20000"/>
                  <a:lumOff val="80000"/>
                </a:schemeClr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46055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 flipH="1">
            <a:off x="2055223" y="2020831"/>
            <a:ext cx="2240" cy="1297136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14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А3-4 ЦККМП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6" t="92495" r="556" b="1657"/>
          <a:stretch/>
        </p:blipFill>
        <p:spPr bwMode="auto">
          <a:xfrm>
            <a:off x="3545789" y="4575857"/>
            <a:ext cx="2354318" cy="27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-1" y="794"/>
            <a:ext cx="6167195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Ургентное лечение</a:t>
            </a:r>
            <a:r>
              <a:rPr lang="en-US" altLang="ru-RU" sz="1800" dirty="0" smtClean="0">
                <a:latin typeface="Calibri" panose="020F0502020204030204" pitchFamily="34" charset="0"/>
              </a:rPr>
              <a:t> </a:t>
            </a:r>
            <a:r>
              <a:rPr lang="ru-RU" altLang="ru-RU" sz="1800" dirty="0" smtClean="0">
                <a:latin typeface="Calibri" panose="020F0502020204030204" pitchFamily="34" charset="0"/>
              </a:rPr>
              <a:t>фокусной предсердной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307719" y="753798"/>
            <a:ext cx="2196628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Фокусная предсердная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тахикардия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307719" y="1433584"/>
            <a:ext cx="2196628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Гемодинамика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нестабильна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920929" y="2109391"/>
            <a:ext cx="161007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Синхронизированная ЭИТ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367300" y="2109391"/>
            <a:ext cx="161007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Вагусные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приемы</a:t>
            </a: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 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985914" y="3658559"/>
            <a:ext cx="2420119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</a:t>
            </a:r>
            <a:r>
              <a:rPr lang="ru-RU" altLang="ru-RU" sz="1000" b="0" dirty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пропафенон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амиодарон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</a:p>
          <a:p>
            <a:pPr algn="ctr"/>
            <a:endParaRPr lang="en-US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IIb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3918377" y="1850744"/>
            <a:ext cx="300082" cy="215444"/>
            <a:chOff x="6911986" y="1576066"/>
            <a:chExt cx="300082" cy="215444"/>
          </a:xfrm>
        </p:grpSpPr>
        <p:sp>
          <p:nvSpPr>
            <p:cNvPr id="26" name="Овал 25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2689290" y="1857826"/>
            <a:ext cx="340158" cy="215444"/>
            <a:chOff x="6759209" y="1863534"/>
            <a:chExt cx="340158" cy="215444"/>
          </a:xfrm>
        </p:grpSpPr>
        <p:sp>
          <p:nvSpPr>
            <p:cNvPr id="29" name="Овал 28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1" name="Прямая со стрелкой 30"/>
          <p:cNvCxnSpPr/>
          <p:nvPr/>
        </p:nvCxnSpPr>
        <p:spPr>
          <a:xfrm>
            <a:off x="3406033" y="1153908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2585652" y="1833694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4291618" y="1833694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1471804" y="2505681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276137" y="3357861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3091104" y="3357861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20" idx="3"/>
          </p:cNvCxnSpPr>
          <p:nvPr/>
        </p:nvCxnSpPr>
        <p:spPr>
          <a:xfrm flipV="1">
            <a:off x="3406033" y="3928095"/>
            <a:ext cx="1316915" cy="7463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4722948" y="2509502"/>
            <a:ext cx="0" cy="1418593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06776" y="648417"/>
            <a:ext cx="11560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Приложение АЗ-6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90294" y="3374588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2900511" y="2505899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490294" y="2497182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63388" y="3654579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68363" y="2807031"/>
            <a:ext cx="1610076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верапамил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дилтиазем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291448" y="2807031"/>
            <a:ext cx="1610076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бета-блокатор</a:t>
            </a:r>
          </a:p>
          <a:p>
            <a:pPr algn="ctr"/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984461" y="3659876"/>
            <a:ext cx="2421571" cy="552681"/>
          </a:xfrm>
          <a:prstGeom prst="roundRect">
            <a:avLst>
              <a:gd name="adj" fmla="val 0"/>
            </a:avLst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96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6055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061774" y="2075755"/>
            <a:ext cx="0" cy="1254797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151014" y="1982424"/>
            <a:ext cx="5270977" cy="1421928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pPr marL="7938" indent="-7938"/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Неотложная </a:t>
            </a: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терапия</a:t>
            </a:r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при </a:t>
            </a:r>
            <a:r>
              <a:rPr lang="ru-RU" altLang="ru-RU" sz="32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полифокусной</a:t>
            </a: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предсердной </a:t>
            </a: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тахикардии</a:t>
            </a:r>
            <a:endParaRPr lang="ru-RU" sz="3200" dirty="0">
              <a:solidFill>
                <a:schemeClr val="tx2">
                  <a:lumMod val="20000"/>
                  <a:lumOff val="80000"/>
                </a:schemeClr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46055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5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793"/>
            <a:ext cx="4944481" cy="6429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-2628"/>
            <a:ext cx="4536287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Ургентное лечение</a:t>
            </a:r>
            <a:r>
              <a:rPr lang="en-US" altLang="ru-RU" sz="1800" dirty="0" smtClean="0">
                <a:latin typeface="Calibri" panose="020F0502020204030204" pitchFamily="34" charset="0"/>
              </a:rPr>
              <a:t> </a:t>
            </a:r>
            <a:r>
              <a:rPr lang="ru-RU" altLang="ru-RU" sz="1800" dirty="0" smtClean="0">
                <a:latin typeface="Calibri" panose="020F0502020204030204" pitchFamily="34" charset="0"/>
              </a:rPr>
              <a:t>ТП или макро-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ри</a:t>
            </a:r>
            <a:r>
              <a:rPr lang="ru-RU" altLang="ru-RU" sz="1800" dirty="0" smtClean="0">
                <a:latin typeface="Calibri" panose="020F0502020204030204" pitchFamily="34" charset="0"/>
              </a:rPr>
              <a:t>-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ентри</a:t>
            </a:r>
            <a:r>
              <a:rPr lang="ru-RU" altLang="ru-RU" sz="1800" dirty="0" smtClean="0">
                <a:latin typeface="Calibri" panose="020F0502020204030204" pitchFamily="34" charset="0"/>
              </a:rPr>
              <a:t> предсердной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869787" y="725543"/>
            <a:ext cx="3223286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ТП или макро-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ри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-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ентри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предсердная тахикардия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869787" y="1130998"/>
            <a:ext cx="3223285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Гемодинамика нестабильна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702986" y="1591904"/>
            <a:ext cx="2039924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Синхронизированная ЭИТ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4644399" y="1374743"/>
            <a:ext cx="300082" cy="215444"/>
            <a:chOff x="6911986" y="1576066"/>
            <a:chExt cx="300082" cy="215444"/>
          </a:xfrm>
        </p:grpSpPr>
        <p:sp>
          <p:nvSpPr>
            <p:cNvPr id="26" name="Овал 25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1265368" y="1859018"/>
            <a:ext cx="340158" cy="215444"/>
            <a:chOff x="6759209" y="1863534"/>
            <a:chExt cx="340158" cy="215444"/>
          </a:xfrm>
        </p:grpSpPr>
        <p:sp>
          <p:nvSpPr>
            <p:cNvPr id="29" name="Овал 28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1" name="Прямая со стрелкой 30"/>
          <p:cNvCxnSpPr>
            <a:endCxn id="16" idx="0"/>
          </p:cNvCxnSpPr>
          <p:nvPr/>
        </p:nvCxnSpPr>
        <p:spPr>
          <a:xfrm>
            <a:off x="3481430" y="971764"/>
            <a:ext cx="0" cy="159234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06776" y="648417"/>
            <a:ext cx="11560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Приложение АЗ-7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341877" y="4030921"/>
            <a:ext cx="24240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Если недоступны или противопоказаны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166196" y="1598813"/>
            <a:ext cx="2039924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Контроль ритма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4572000" y="1381477"/>
            <a:ext cx="0" cy="217161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2348390" y="1381477"/>
            <a:ext cx="0" cy="22407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548303" y="2088446"/>
            <a:ext cx="1391109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бета-блокатор или 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верапамил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дилтиазем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B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421058" y="2083852"/>
            <a:ext cx="1391109" cy="558592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Предпочтительна 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ЭИТ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1647842" y="1849628"/>
            <a:ext cx="0" cy="22407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2746597" y="1852408"/>
            <a:ext cx="0" cy="22407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/>
          <p:cNvGrpSpPr/>
          <p:nvPr/>
        </p:nvGrpSpPr>
        <p:grpSpPr>
          <a:xfrm>
            <a:off x="2831230" y="1850823"/>
            <a:ext cx="300082" cy="215444"/>
            <a:chOff x="6911986" y="1576066"/>
            <a:chExt cx="300082" cy="215444"/>
          </a:xfrm>
        </p:grpSpPr>
        <p:sp>
          <p:nvSpPr>
            <p:cNvPr id="57" name="Овал 56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548303" y="2881262"/>
            <a:ext cx="2437173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Низкоэнергетическая синхронизированная ЭИТ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278655" y="2881262"/>
            <a:ext cx="2464255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Имеется электрокардиостимулятор 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кардиовертер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-дефибриллятор?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61" name="Прямая со стрелкой 60"/>
          <p:cNvCxnSpPr/>
          <p:nvPr/>
        </p:nvCxnSpPr>
        <p:spPr>
          <a:xfrm>
            <a:off x="2826812" y="2642444"/>
            <a:ext cx="0" cy="22407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3452040" y="2649377"/>
            <a:ext cx="0" cy="22407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Группа 62"/>
          <p:cNvGrpSpPr/>
          <p:nvPr/>
        </p:nvGrpSpPr>
        <p:grpSpPr>
          <a:xfrm>
            <a:off x="1959410" y="1369385"/>
            <a:ext cx="340158" cy="215444"/>
            <a:chOff x="6759209" y="1863534"/>
            <a:chExt cx="340158" cy="215444"/>
          </a:xfrm>
        </p:grpSpPr>
        <p:sp>
          <p:nvSpPr>
            <p:cNvPr id="64" name="Овал 63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2465576" y="2657192"/>
            <a:ext cx="300082" cy="215444"/>
            <a:chOff x="6911986" y="1576066"/>
            <a:chExt cx="300082" cy="215444"/>
          </a:xfrm>
        </p:grpSpPr>
        <p:sp>
          <p:nvSpPr>
            <p:cNvPr id="67" name="Овал 66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3505380" y="2665818"/>
            <a:ext cx="340158" cy="215444"/>
            <a:chOff x="6759209" y="1863534"/>
            <a:chExt cx="340158" cy="215444"/>
          </a:xfrm>
        </p:grpSpPr>
        <p:sp>
          <p:nvSpPr>
            <p:cNvPr id="70" name="Овал 69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548303" y="3496816"/>
            <a:ext cx="3929912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прокаинамид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или 4-Нитро-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N-[(1RS)-1-(4-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фторфенил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)-2-(1-этилпиперидин-4-ил)этил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]</a:t>
            </a:r>
            <a:r>
              <a:rPr lang="ru-RU" altLang="ru-RU" sz="1000" b="0" dirty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бензамида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гидрохлорид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(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Рефралон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®)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768766" y="3496816"/>
            <a:ext cx="1445644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Высокочастотная стимуляция предсердий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4319253" y="3274439"/>
            <a:ext cx="0" cy="22407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4944481" y="3281372"/>
            <a:ext cx="0" cy="22407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Группа 75"/>
          <p:cNvGrpSpPr/>
          <p:nvPr/>
        </p:nvGrpSpPr>
        <p:grpSpPr>
          <a:xfrm>
            <a:off x="3968344" y="3271811"/>
            <a:ext cx="340158" cy="215444"/>
            <a:chOff x="6759209" y="1863534"/>
            <a:chExt cx="340158" cy="215444"/>
          </a:xfrm>
        </p:grpSpPr>
        <p:sp>
          <p:nvSpPr>
            <p:cNvPr id="77" name="Овал 76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4981724" y="3281372"/>
            <a:ext cx="300082" cy="215444"/>
            <a:chOff x="6911986" y="1576066"/>
            <a:chExt cx="300082" cy="215444"/>
          </a:xfrm>
        </p:grpSpPr>
        <p:sp>
          <p:nvSpPr>
            <p:cNvPr id="80" name="Овал 79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316245" y="4296902"/>
            <a:ext cx="2776827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Чреспищеводная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эндокардиальная</a:t>
            </a:r>
            <a:r>
              <a:rPr lang="ru-RU" altLang="ru-RU" sz="1000" b="0" dirty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высокочастотная стимуляция предсердий</a:t>
            </a:r>
            <a:r>
              <a:rPr lang="en-US" altLang="ru-RU" sz="1000" b="0" dirty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IIb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B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548303" y="4302384"/>
            <a:ext cx="1445644" cy="381992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амиодарон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IIb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84" name="Прямая со стрелкой 83"/>
          <p:cNvCxnSpPr/>
          <p:nvPr/>
        </p:nvCxnSpPr>
        <p:spPr>
          <a:xfrm>
            <a:off x="1185551" y="4072832"/>
            <a:ext cx="0" cy="22407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>
            <a:off x="3845538" y="4072832"/>
            <a:ext cx="0" cy="22407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Скругленный прямоугольник 85"/>
          <p:cNvSpPr/>
          <p:nvPr/>
        </p:nvSpPr>
        <p:spPr>
          <a:xfrm>
            <a:off x="573681" y="3491334"/>
            <a:ext cx="3904534" cy="576016"/>
          </a:xfrm>
          <a:prstGeom prst="roundRect">
            <a:avLst>
              <a:gd name="adj" fmla="val 0"/>
            </a:avLst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7" name="Picture 2" descr="А3-7 ЦККМП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57" t="92385" r="289" b="679"/>
          <a:stretch/>
        </p:blipFill>
        <p:spPr bwMode="auto">
          <a:xfrm>
            <a:off x="5093072" y="4733510"/>
            <a:ext cx="1958069" cy="332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18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6055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061774" y="2179252"/>
            <a:ext cx="0" cy="1330730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151014" y="2131111"/>
            <a:ext cx="6378936" cy="1421928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pPr marL="7938" indent="-7938"/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Неотложная терапия </a:t>
            </a: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при </a:t>
            </a:r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атриовентрикулярной узловой </a:t>
            </a: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ru-RU" altLang="ru-RU" sz="32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ри-ентри</a:t>
            </a: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тахикардии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46055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83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А3-4 ЦККМП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6" t="92495" r="556" b="1657"/>
          <a:stretch/>
        </p:blipFill>
        <p:spPr bwMode="auto">
          <a:xfrm>
            <a:off x="4200086" y="4709334"/>
            <a:ext cx="2354318" cy="27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-1" y="794"/>
            <a:ext cx="5913565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Ургентное лечение</a:t>
            </a:r>
            <a:r>
              <a:rPr lang="en-US" altLang="ru-RU" sz="1800" dirty="0" smtClean="0">
                <a:latin typeface="Calibri" panose="020F0502020204030204" pitchFamily="34" charset="0"/>
              </a:rPr>
              <a:t> </a:t>
            </a:r>
            <a:r>
              <a:rPr lang="ru-RU" altLang="ru-RU" sz="1800" dirty="0" smtClean="0">
                <a:latin typeface="Calibri" panose="020F0502020204030204" pitchFamily="34" charset="0"/>
              </a:rPr>
              <a:t>АВ 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ри-ентри</a:t>
            </a:r>
            <a:r>
              <a:rPr lang="ru-RU" altLang="ru-RU" sz="1800" dirty="0" smtClean="0">
                <a:latin typeface="Calibri" panose="020F0502020204030204" pitchFamily="34" charset="0"/>
              </a:rPr>
              <a:t> узловой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187425" y="848571"/>
            <a:ext cx="2196628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ри-ентри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узловая тахикардия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187425" y="1377816"/>
            <a:ext cx="2196628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Пациент амбулаторный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579015" y="1888509"/>
            <a:ext cx="1947787" cy="40243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Гемодинамика нестабильна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890829"/>
            <a:ext cx="161007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Вагусные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приемы</a:t>
            </a: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162357" y="1624037"/>
            <a:ext cx="300082" cy="215444"/>
            <a:chOff x="6911986" y="1576066"/>
            <a:chExt cx="300082" cy="215444"/>
          </a:xfrm>
        </p:grpSpPr>
        <p:sp>
          <p:nvSpPr>
            <p:cNvPr id="26" name="Овал 25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3079792" y="1648884"/>
            <a:ext cx="340158" cy="215444"/>
            <a:chOff x="6759209" y="1863534"/>
            <a:chExt cx="340158" cy="215444"/>
          </a:xfrm>
        </p:grpSpPr>
        <p:sp>
          <p:nvSpPr>
            <p:cNvPr id="29" name="Овал 28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1" name="Прямая со стрелкой 30"/>
          <p:cNvCxnSpPr/>
          <p:nvPr/>
        </p:nvCxnSpPr>
        <p:spPr>
          <a:xfrm>
            <a:off x="2271071" y="1094792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439233" y="1611153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098165" y="1611153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1462439" y="4693718"/>
            <a:ext cx="3062522" cy="2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4524961" y="2963960"/>
            <a:ext cx="0" cy="1732773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06776" y="648417"/>
            <a:ext cx="11560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Приложение АЗ-8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00996" y="2964491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646721" y="2563850"/>
            <a:ext cx="161007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Синхронизированная ЭИТ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636225" y="2563850"/>
            <a:ext cx="161007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Вагусные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приемы</a:t>
            </a: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4134485" y="2290939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3002371" y="2290939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Группа 50"/>
          <p:cNvGrpSpPr/>
          <p:nvPr/>
        </p:nvGrpSpPr>
        <p:grpSpPr>
          <a:xfrm>
            <a:off x="2646811" y="2310032"/>
            <a:ext cx="340158" cy="215444"/>
            <a:chOff x="6759209" y="1863534"/>
            <a:chExt cx="340158" cy="215444"/>
          </a:xfrm>
        </p:grpSpPr>
        <p:sp>
          <p:nvSpPr>
            <p:cNvPr id="52" name="Овал 51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4142597" y="2310032"/>
            <a:ext cx="300082" cy="215444"/>
            <a:chOff x="6911986" y="1576066"/>
            <a:chExt cx="300082" cy="215444"/>
          </a:xfrm>
        </p:grpSpPr>
        <p:sp>
          <p:nvSpPr>
            <p:cNvPr id="55" name="Овал 54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334231" y="3222716"/>
            <a:ext cx="2206717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трифосаденин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58" name="Прямая со стрелкой 57"/>
          <p:cNvCxnSpPr/>
          <p:nvPr/>
        </p:nvCxnSpPr>
        <p:spPr>
          <a:xfrm>
            <a:off x="2441263" y="2956681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745399" y="3637352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cxnSp>
        <p:nvCxnSpPr>
          <p:cNvPr id="60" name="Прямая со стрелкой 59"/>
          <p:cNvCxnSpPr/>
          <p:nvPr/>
        </p:nvCxnSpPr>
        <p:spPr>
          <a:xfrm>
            <a:off x="1470899" y="3620624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3392762" y="3620624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675663" y="3919149"/>
            <a:ext cx="1610076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верапамил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endParaRPr lang="en-US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дилтиазем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587724" y="3914826"/>
            <a:ext cx="1610076" cy="5583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бета-блокатор</a:t>
            </a: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</a:p>
        </p:txBody>
      </p:sp>
      <p:cxnSp>
        <p:nvCxnSpPr>
          <p:cNvPr id="64" name="Прямая со стрелкой 63"/>
          <p:cNvCxnSpPr/>
          <p:nvPr/>
        </p:nvCxnSpPr>
        <p:spPr>
          <a:xfrm>
            <a:off x="3413257" y="4462581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1470899" y="4462581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764794" y="4463113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9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-1" y="794"/>
            <a:ext cx="6490448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918350"/>
            <a:ext cx="5807933" cy="1319848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charset="0"/>
              <a:buNone/>
              <a:defRPr sz="14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pPr>
              <a:spcBef>
                <a:spcPts val="400"/>
              </a:spcBef>
            </a:pPr>
            <a:r>
              <a:rPr lang="ru-RU" altLang="ru-RU" dirty="0"/>
              <a:t>Рекомендуется внутривенное введение </a:t>
            </a:r>
            <a:r>
              <a:rPr lang="ru-RU" altLang="ru-RU" b="1" dirty="0" err="1"/>
              <a:t>верапамила</a:t>
            </a:r>
            <a:r>
              <a:rPr lang="ru-RU" altLang="ru-RU" dirty="0"/>
              <a:t> или </a:t>
            </a:r>
            <a:r>
              <a:rPr lang="ru-RU" altLang="ru-RU" b="1" dirty="0" err="1" smtClean="0"/>
              <a:t>прокаинамида</a:t>
            </a:r>
            <a:r>
              <a:rPr lang="ru-RU" altLang="ru-RU" dirty="0" smtClean="0"/>
              <a:t>.</a:t>
            </a:r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ru-RU" altLang="ru-RU" b="1" dirty="0">
                <a:solidFill>
                  <a:srgbClr val="0070C0"/>
                </a:solidFill>
              </a:rPr>
              <a:t>ЕОК нет (УУР </a:t>
            </a:r>
            <a:r>
              <a:rPr lang="ru-RU" altLang="ru-RU" b="1" dirty="0" err="1">
                <a:solidFill>
                  <a:srgbClr val="0070C0"/>
                </a:solidFill>
              </a:rPr>
              <a:t>C</a:t>
            </a:r>
            <a:r>
              <a:rPr lang="ru-RU" altLang="ru-RU" b="1" dirty="0">
                <a:solidFill>
                  <a:srgbClr val="0070C0"/>
                </a:solidFill>
              </a:rPr>
              <a:t>, УДД 4).</a:t>
            </a:r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ru-RU" altLang="ru-RU" dirty="0" smtClean="0"/>
              <a:t>Рекомендуется </a:t>
            </a:r>
            <a:r>
              <a:rPr lang="ru-RU" altLang="ru-RU" dirty="0"/>
              <a:t>внутривенное введение </a:t>
            </a:r>
            <a:r>
              <a:rPr lang="ru-RU" altLang="ru-RU" b="1" dirty="0" err="1"/>
              <a:t>амиодарона</a:t>
            </a:r>
            <a:r>
              <a:rPr lang="ru-RU" altLang="ru-RU" dirty="0"/>
              <a:t>.</a:t>
            </a:r>
          </a:p>
          <a:p>
            <a:pPr>
              <a:spcBef>
                <a:spcPts val="400"/>
              </a:spcBef>
            </a:pPr>
            <a:r>
              <a:rPr lang="ru-RU" altLang="ru-RU" b="1" dirty="0">
                <a:solidFill>
                  <a:srgbClr val="0070C0"/>
                </a:solidFill>
              </a:rPr>
              <a:t>ЕОК нет (УУР </a:t>
            </a:r>
            <a:r>
              <a:rPr lang="ru-RU" altLang="ru-RU" b="1" dirty="0" err="1">
                <a:solidFill>
                  <a:srgbClr val="0070C0"/>
                </a:solidFill>
              </a:rPr>
              <a:t>C</a:t>
            </a:r>
            <a:r>
              <a:rPr lang="ru-RU" altLang="ru-RU" b="1" dirty="0">
                <a:solidFill>
                  <a:srgbClr val="0070C0"/>
                </a:solidFill>
              </a:rPr>
              <a:t>, УДД 4).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16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>
                <a:latin typeface="Calibri" panose="020F0502020204030204" pitchFamily="34" charset="0"/>
              </a:rPr>
              <a:t>Неотложная терапия при не-</a:t>
            </a:r>
            <a:r>
              <a:rPr lang="ru-RU" altLang="ru-RU" sz="1800" dirty="0" err="1">
                <a:latin typeface="Calibri" panose="020F0502020204030204" pitchFamily="34" charset="0"/>
              </a:rPr>
              <a:t>ри</a:t>
            </a:r>
            <a:r>
              <a:rPr lang="ru-RU" altLang="ru-RU" sz="1800" dirty="0">
                <a:latin typeface="Calibri" panose="020F0502020204030204" pitchFamily="34" charset="0"/>
              </a:rPr>
              <a:t>-</a:t>
            </a:r>
            <a:r>
              <a:rPr lang="ru-RU" altLang="ru-RU" sz="1800" dirty="0" err="1">
                <a:latin typeface="Calibri" panose="020F0502020204030204" pitchFamily="34" charset="0"/>
              </a:rPr>
              <a:t>ентри</a:t>
            </a:r>
            <a:r>
              <a:rPr lang="ru-RU" altLang="ru-RU" sz="1800" dirty="0">
                <a:latin typeface="Calibri" panose="020F0502020204030204" pitchFamily="34" charset="0"/>
              </a:rPr>
              <a:t> узловой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989259"/>
            <a:ext cx="179588" cy="1795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694798"/>
            <a:ext cx="179588" cy="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0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6055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527854" y="1993377"/>
            <a:ext cx="0" cy="1610183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608388" y="1885877"/>
            <a:ext cx="6522718" cy="1877437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pPr marL="7938" indent="-7938"/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Неотложная терапия при АВ </a:t>
            </a:r>
            <a:r>
              <a:rPr lang="ru-RU" altLang="ru-RU" sz="32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ри-ентри</a:t>
            </a:r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тахикардиях при </a:t>
            </a:r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наличии манифестирующих или скрытых аномальных проводящих </a:t>
            </a: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путей</a:t>
            </a:r>
            <a:endParaRPr lang="ru-RU" altLang="ru-RU" sz="3200" dirty="0">
              <a:solidFill>
                <a:schemeClr val="tx2">
                  <a:lumMod val="20000"/>
                  <a:lumOff val="80000"/>
                </a:schemeClr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46055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69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А3-4 ЦККМП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6" t="92495" r="556" b="1657"/>
          <a:stretch/>
        </p:blipFill>
        <p:spPr bwMode="auto">
          <a:xfrm>
            <a:off x="4200086" y="4709334"/>
            <a:ext cx="2354318" cy="27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0" y="794"/>
            <a:ext cx="5099282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Ургентное лечение</a:t>
            </a:r>
            <a:r>
              <a:rPr lang="en-US" altLang="ru-RU" sz="1800" dirty="0" smtClean="0">
                <a:latin typeface="Calibri" panose="020F0502020204030204" pitchFamily="34" charset="0"/>
              </a:rPr>
              <a:t> </a:t>
            </a:r>
            <a:r>
              <a:rPr lang="ru-RU" altLang="ru-RU" sz="1800" dirty="0" smtClean="0">
                <a:latin typeface="Calibri" panose="020F0502020204030204" pitchFamily="34" charset="0"/>
              </a:rPr>
              <a:t>АВ 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ри-ентри</a:t>
            </a:r>
            <a:r>
              <a:rPr lang="ru-RU" altLang="ru-RU" sz="1800" dirty="0" smtClean="0">
                <a:latin typeface="Calibri" panose="020F0502020204030204" pitchFamily="34" charset="0"/>
              </a:rPr>
              <a:t>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408231" y="848571"/>
            <a:ext cx="2196628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ри-ентри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тахикардия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408231" y="1330681"/>
            <a:ext cx="2196628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Пациент амбулаторный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799821" y="1801704"/>
            <a:ext cx="1947787" cy="40243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Гемодинамика нестабильна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629000" y="1799345"/>
            <a:ext cx="161007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Вагусные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приемы</a:t>
            </a: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383163" y="1571954"/>
            <a:ext cx="300082" cy="215444"/>
            <a:chOff x="6911986" y="1576066"/>
            <a:chExt cx="300082" cy="215444"/>
          </a:xfrm>
        </p:grpSpPr>
        <p:sp>
          <p:nvSpPr>
            <p:cNvPr id="26" name="Овал 25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3300598" y="1567866"/>
            <a:ext cx="340158" cy="215444"/>
            <a:chOff x="6759209" y="1863534"/>
            <a:chExt cx="340158" cy="215444"/>
          </a:xfrm>
        </p:grpSpPr>
        <p:sp>
          <p:nvSpPr>
            <p:cNvPr id="29" name="Овал 28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1" name="Прямая со стрелкой 30"/>
          <p:cNvCxnSpPr/>
          <p:nvPr/>
        </p:nvCxnSpPr>
        <p:spPr>
          <a:xfrm>
            <a:off x="2491877" y="1090781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660039" y="1560007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318971" y="1560007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203430" y="4693718"/>
            <a:ext cx="4589902" cy="0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5793332" y="2727216"/>
            <a:ext cx="0" cy="1969518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06776" y="648417"/>
            <a:ext cx="11560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Приложение АЗ-</a:t>
            </a:r>
            <a:r>
              <a:rPr lang="en-US" sz="1000" dirty="0" smtClean="0">
                <a:solidFill>
                  <a:srgbClr val="898780"/>
                </a:solidFill>
              </a:rPr>
              <a:t>9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867526" y="2480995"/>
            <a:ext cx="2281855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Синхронизированная ЭИТ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IB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896469" y="2480995"/>
            <a:ext cx="2570638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Вагусные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приемы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IB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4355291" y="2193284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3223177" y="2193284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Группа 50"/>
          <p:cNvGrpSpPr/>
          <p:nvPr/>
        </p:nvGrpSpPr>
        <p:grpSpPr>
          <a:xfrm>
            <a:off x="2867617" y="2212377"/>
            <a:ext cx="340158" cy="215444"/>
            <a:chOff x="6759209" y="1863534"/>
            <a:chExt cx="340158" cy="215444"/>
          </a:xfrm>
        </p:grpSpPr>
        <p:sp>
          <p:nvSpPr>
            <p:cNvPr id="52" name="Овал 51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4363403" y="2212377"/>
            <a:ext cx="300082" cy="215444"/>
            <a:chOff x="6911986" y="1576066"/>
            <a:chExt cx="300082" cy="215444"/>
          </a:xfrm>
        </p:grpSpPr>
        <p:sp>
          <p:nvSpPr>
            <p:cNvPr id="55" name="Овал 54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066762" y="3370683"/>
            <a:ext cx="2206717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трифосаденин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IB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58" name="Прямая со стрелкой 57"/>
          <p:cNvCxnSpPr/>
          <p:nvPr/>
        </p:nvCxnSpPr>
        <p:spPr>
          <a:xfrm>
            <a:off x="2162854" y="3163185"/>
            <a:ext cx="0" cy="210125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477930" y="3637352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cxnSp>
        <p:nvCxnSpPr>
          <p:cNvPr id="60" name="Прямая со стрелкой 59"/>
          <p:cNvCxnSpPr/>
          <p:nvPr/>
        </p:nvCxnSpPr>
        <p:spPr>
          <a:xfrm>
            <a:off x="1203430" y="3620624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3125293" y="3620624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3919149"/>
            <a:ext cx="1610076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верапамил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endParaRPr lang="en-US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дилтиазем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320255" y="3914826"/>
            <a:ext cx="1610076" cy="5583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бета-блокатор</a:t>
            </a: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</a:p>
        </p:txBody>
      </p:sp>
      <p:cxnSp>
        <p:nvCxnSpPr>
          <p:cNvPr id="64" name="Прямая со стрелкой 63"/>
          <p:cNvCxnSpPr/>
          <p:nvPr/>
        </p:nvCxnSpPr>
        <p:spPr>
          <a:xfrm>
            <a:off x="3145788" y="4462581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1203430" y="4462581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497325" y="4463113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896469" y="2917700"/>
            <a:ext cx="2570638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Ортодромная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68" name="Прямая со стрелкой 67"/>
          <p:cNvCxnSpPr/>
          <p:nvPr/>
        </p:nvCxnSpPr>
        <p:spPr>
          <a:xfrm>
            <a:off x="2151911" y="2719966"/>
            <a:ext cx="0" cy="210125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3467107" y="3163185"/>
            <a:ext cx="640603" cy="296005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Группа 69"/>
          <p:cNvGrpSpPr/>
          <p:nvPr/>
        </p:nvGrpSpPr>
        <p:grpSpPr>
          <a:xfrm>
            <a:off x="1851438" y="3155239"/>
            <a:ext cx="300082" cy="215444"/>
            <a:chOff x="6911986" y="1576066"/>
            <a:chExt cx="300082" cy="215444"/>
          </a:xfrm>
        </p:grpSpPr>
        <p:sp>
          <p:nvSpPr>
            <p:cNvPr id="71" name="Овал 70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3685717" y="3069148"/>
            <a:ext cx="340158" cy="215444"/>
            <a:chOff x="6759209" y="1863534"/>
            <a:chExt cx="340158" cy="215444"/>
          </a:xfrm>
        </p:grpSpPr>
        <p:sp>
          <p:nvSpPr>
            <p:cNvPr id="74" name="Овал 73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107710" y="3454849"/>
            <a:ext cx="1413737" cy="1008663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прокаинамид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или в/в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пропафенон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</a:t>
            </a:r>
            <a:endParaRPr lang="en-US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77" name="Прямая со стрелкой 76"/>
          <p:cNvCxnSpPr/>
          <p:nvPr/>
        </p:nvCxnSpPr>
        <p:spPr>
          <a:xfrm>
            <a:off x="4814578" y="4462580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Скругленный прямоугольник 77"/>
          <p:cNvSpPr/>
          <p:nvPr/>
        </p:nvSpPr>
        <p:spPr>
          <a:xfrm>
            <a:off x="4107710" y="3472453"/>
            <a:ext cx="1409491" cy="1000693"/>
          </a:xfrm>
          <a:prstGeom prst="roundRect">
            <a:avLst>
              <a:gd name="adj" fmla="val 0"/>
            </a:avLst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6055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608642" y="2019861"/>
            <a:ext cx="6494180" cy="1421928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pPr marL="7938" indent="-7938"/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Медикаментозное и </a:t>
            </a:r>
            <a:r>
              <a:rPr lang="ru-RU" alt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хирургическое </a:t>
            </a:r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(интервенционное) лечение </a:t>
            </a:r>
            <a:r>
              <a:rPr lang="ru-RU" altLang="ru-RU" sz="32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наджелудочковых</a:t>
            </a:r>
            <a:r>
              <a:rPr lang="ru-RU" altLang="ru-RU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тахикардий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46055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1527851" y="2069240"/>
            <a:ext cx="0" cy="1267750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-1" y="794"/>
            <a:ext cx="3817787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760605"/>
            <a:ext cx="4351040" cy="1487587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4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pPr>
              <a:lnSpc>
                <a:spcPct val="200000"/>
              </a:lnSpc>
            </a:pPr>
            <a:r>
              <a:rPr lang="ru-RU" altLang="ru-RU" dirty="0" smtClean="0"/>
              <a:t>Нефизиологическая </a:t>
            </a:r>
            <a:r>
              <a:rPr lang="ru-RU" altLang="ru-RU" dirty="0"/>
              <a:t>синусовая тахикардия</a:t>
            </a:r>
          </a:p>
          <a:p>
            <a:pPr>
              <a:lnSpc>
                <a:spcPct val="200000"/>
              </a:lnSpc>
            </a:pPr>
            <a:r>
              <a:rPr lang="ru-RU" altLang="ru-RU" dirty="0" smtClean="0"/>
              <a:t>Синусовая </a:t>
            </a:r>
            <a:r>
              <a:rPr lang="ru-RU" altLang="ru-RU" dirty="0"/>
              <a:t>узловая </a:t>
            </a:r>
            <a:r>
              <a:rPr lang="ru-RU" altLang="ru-RU" dirty="0" err="1"/>
              <a:t>ри-ентри</a:t>
            </a:r>
            <a:r>
              <a:rPr lang="ru-RU" altLang="ru-RU" dirty="0"/>
              <a:t> тахикардия</a:t>
            </a:r>
          </a:p>
          <a:p>
            <a:pPr>
              <a:lnSpc>
                <a:spcPct val="200000"/>
              </a:lnSpc>
            </a:pPr>
            <a:r>
              <a:rPr lang="ru-RU" altLang="ru-RU" dirty="0" smtClean="0"/>
              <a:t>Синдром </a:t>
            </a:r>
            <a:r>
              <a:rPr lang="ru-RU" altLang="ru-RU" dirty="0"/>
              <a:t>постуральной ортостатической тахикардии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16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Лечение синусовой тахикардии</a:t>
            </a:r>
            <a:endParaRPr lang="ru-RU" altLang="ru-RU" sz="1800" dirty="0">
              <a:latin typeface="Calibri" panose="020F0502020204030204" pitchFamily="34" charset="0"/>
            </a:endParaRP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979931"/>
            <a:ext cx="179588" cy="1795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470313"/>
            <a:ext cx="179588" cy="1795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964244"/>
            <a:ext cx="179588" cy="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29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794"/>
            <a:ext cx="3860434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Лечение синусовой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029589" y="848571"/>
            <a:ext cx="2196628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Синусовая тахикардия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029589" y="1330681"/>
            <a:ext cx="2196628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Лечение обратимых причин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IC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250358" y="1868457"/>
            <a:ext cx="1610076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Ивабрадин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4113235" y="1090781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06776" y="648417"/>
            <a:ext cx="12218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Приложение АЗ-11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250358" y="2398574"/>
            <a:ext cx="3657468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Симптомная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рецидивирующая синусовая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узловая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ри-ентри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тахикардия</a:t>
            </a:r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4931880" y="2108123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3281397" y="2109102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Группа 50"/>
          <p:cNvGrpSpPr/>
          <p:nvPr/>
        </p:nvGrpSpPr>
        <p:grpSpPr>
          <a:xfrm>
            <a:off x="3433129" y="3516167"/>
            <a:ext cx="340158" cy="215444"/>
            <a:chOff x="6759209" y="1863534"/>
            <a:chExt cx="340158" cy="215444"/>
          </a:xfrm>
        </p:grpSpPr>
        <p:sp>
          <p:nvSpPr>
            <p:cNvPr id="52" name="Овал 51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1354563" y="3507252"/>
            <a:ext cx="300082" cy="215444"/>
            <a:chOff x="6911986" y="1576066"/>
            <a:chExt cx="300082" cy="215444"/>
          </a:xfrm>
        </p:grpSpPr>
        <p:sp>
          <p:nvSpPr>
            <p:cNvPr id="55" name="Овал 54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3410472" y="1554259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07080" y="2128888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289796" y="3076137"/>
            <a:ext cx="2570638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Желательна медикаментозная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терапия</a:t>
            </a:r>
          </a:p>
        </p:txBody>
      </p:sp>
      <p:grpSp>
        <p:nvGrpSpPr>
          <p:cNvPr id="70" name="Группа 69"/>
          <p:cNvGrpSpPr/>
          <p:nvPr/>
        </p:nvGrpSpPr>
        <p:grpSpPr>
          <a:xfrm>
            <a:off x="2297429" y="2829688"/>
            <a:ext cx="300082" cy="215444"/>
            <a:chOff x="6911986" y="1576066"/>
            <a:chExt cx="300082" cy="215444"/>
          </a:xfrm>
        </p:grpSpPr>
        <p:sp>
          <p:nvSpPr>
            <p:cNvPr id="71" name="Овал 70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5583069" y="2829688"/>
            <a:ext cx="340158" cy="215444"/>
            <a:chOff x="6759209" y="1863534"/>
            <a:chExt cx="340158" cy="215444"/>
          </a:xfrm>
        </p:grpSpPr>
        <p:sp>
          <p:nvSpPr>
            <p:cNvPr id="74" name="Овал 73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297750" y="1869151"/>
            <a:ext cx="1610076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Бета-блокатор </a:t>
            </a:r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3281397" y="1576902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4931880" y="1580235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>
            <a:off x="2654809" y="2784870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5550445" y="2784870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297750" y="3076137"/>
            <a:ext cx="2570638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Ивабрадин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с бета-блокатором</a:t>
            </a: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B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42069" y="3784509"/>
            <a:ext cx="1789377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Верапамил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дилтиазем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IIb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878599" y="3787329"/>
            <a:ext cx="1789377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Катетерная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аблация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</a:p>
        </p:txBody>
      </p:sp>
      <p:cxnSp>
        <p:nvCxnSpPr>
          <p:cNvPr id="87" name="Прямая со стрелкой 86"/>
          <p:cNvCxnSpPr/>
          <p:nvPr/>
        </p:nvCxnSpPr>
        <p:spPr>
          <a:xfrm>
            <a:off x="1719411" y="3481469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3355480" y="3484051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1374731" y="4464295"/>
            <a:ext cx="2381342" cy="0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 flipV="1">
            <a:off x="3756073" y="4184619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1374731" y="4179882"/>
            <a:ext cx="0" cy="284415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1930129" y="4199725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pic>
        <p:nvPicPr>
          <p:cNvPr id="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87" t="93257" r="455" b="1527"/>
          <a:stretch/>
        </p:blipFill>
        <p:spPr bwMode="auto">
          <a:xfrm>
            <a:off x="5078056" y="4488254"/>
            <a:ext cx="1898058" cy="2475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409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6055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497114" y="2165151"/>
            <a:ext cx="7213969" cy="1077218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pPr marL="685800" lvl="2" algn="l" defTabSz="685800" rtl="0"/>
            <a:r>
              <a:rPr lang="ru-RU" altLang="ru-RU" sz="3200" kern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Лечение</a:t>
            </a:r>
            <a:r>
              <a:rPr lang="ru-RU" altLang="ru-RU" sz="3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Bebas Neue" charset="0"/>
                <a:cs typeface="Calibri" panose="020F0502020204030204" pitchFamily="34" charset="0"/>
              </a:rPr>
              <a:t> </a:t>
            </a:r>
            <a:r>
              <a:rPr lang="ru-RU" altLang="ru-RU" sz="32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фокусной</a:t>
            </a:r>
            <a:r>
              <a:rPr lang="ru-RU" altLang="ru-RU" sz="3200" kern="1200" dirty="0">
                <a:solidFill>
                  <a:schemeClr val="tx1"/>
                </a:solidFill>
                <a:latin typeface="Calibri" panose="020F0502020204030204" pitchFamily="34" charset="0"/>
                <a:ea typeface="Bebas Neue" charset="0"/>
                <a:cs typeface="Calibri" panose="020F0502020204030204" pitchFamily="34" charset="0"/>
              </a:rPr>
              <a:t> </a:t>
            </a:r>
            <a:r>
              <a:rPr lang="ru-RU" altLang="ru-RU" sz="3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Bebas Neue" charset="0"/>
                <a:cs typeface="Calibri" panose="020F0502020204030204" pitchFamily="34" charset="0"/>
              </a:rPr>
              <a:t/>
            </a:r>
            <a:br>
              <a:rPr lang="ru-RU" altLang="ru-RU" sz="3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Bebas Neue" charset="0"/>
                <a:cs typeface="Calibri" panose="020F0502020204030204" pitchFamily="34" charset="0"/>
              </a:rPr>
            </a:br>
            <a:r>
              <a:rPr lang="ru-RU" altLang="ru-RU" sz="3200" kern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предсердной</a:t>
            </a:r>
            <a:r>
              <a:rPr lang="ru-RU" altLang="ru-RU" sz="3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Bebas Neue" charset="0"/>
                <a:cs typeface="Calibri" panose="020F0502020204030204" pitchFamily="34" charset="0"/>
              </a:rPr>
              <a:t> </a:t>
            </a:r>
            <a:r>
              <a:rPr lang="ru-RU" altLang="ru-RU" sz="32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тахикардии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46055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2070479" y="2270170"/>
            <a:ext cx="0" cy="865891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178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794"/>
            <a:ext cx="512598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Лечение фокусной предсердной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679354" y="848571"/>
            <a:ext cx="2196628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Фокусная предсердная тахикардия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679354" y="1326889"/>
            <a:ext cx="2196628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Постоянно-рецидивирующая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или хроническая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2763000" y="1090781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06776" y="648417"/>
            <a:ext cx="12218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Приложение АЗ-1</a:t>
            </a:r>
            <a:r>
              <a:rPr lang="en-US" sz="1000" dirty="0" smtClean="0">
                <a:solidFill>
                  <a:srgbClr val="898780"/>
                </a:solidFill>
              </a:rPr>
              <a:t>2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657858" y="3273358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grpSp>
        <p:nvGrpSpPr>
          <p:cNvPr id="70" name="Группа 69"/>
          <p:cNvGrpSpPr/>
          <p:nvPr/>
        </p:nvGrpSpPr>
        <p:grpSpPr>
          <a:xfrm>
            <a:off x="1705161" y="1763158"/>
            <a:ext cx="300082" cy="215444"/>
            <a:chOff x="6911986" y="1576066"/>
            <a:chExt cx="300082" cy="215444"/>
          </a:xfrm>
        </p:grpSpPr>
        <p:sp>
          <p:nvSpPr>
            <p:cNvPr id="71" name="Овал 70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3535824" y="1747638"/>
            <a:ext cx="340158" cy="215444"/>
            <a:chOff x="6759209" y="1863534"/>
            <a:chExt cx="340158" cy="215444"/>
          </a:xfrm>
        </p:grpSpPr>
        <p:sp>
          <p:nvSpPr>
            <p:cNvPr id="74" name="Овал 73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80" name="Прямая со стрелкой 79"/>
          <p:cNvCxnSpPr/>
          <p:nvPr/>
        </p:nvCxnSpPr>
        <p:spPr>
          <a:xfrm>
            <a:off x="2050034" y="1723206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3481061" y="1726539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1547632" y="4423430"/>
            <a:ext cx="1500830" cy="0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 flipV="1">
            <a:off x="1547632" y="2405865"/>
            <a:ext cx="0" cy="201705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582159" y="2014761"/>
            <a:ext cx="1930946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Катетерная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аблация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B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031265" y="2014761"/>
            <a:ext cx="1956051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Ж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елательна медикаментозная терапия</a:t>
            </a:r>
            <a:endParaRPr lang="en-US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3622617" y="2422957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Группа 46"/>
          <p:cNvGrpSpPr/>
          <p:nvPr/>
        </p:nvGrpSpPr>
        <p:grpSpPr>
          <a:xfrm>
            <a:off x="3702333" y="2455073"/>
            <a:ext cx="300082" cy="215444"/>
            <a:chOff x="6911986" y="1576066"/>
            <a:chExt cx="300082" cy="215444"/>
          </a:xfrm>
        </p:grpSpPr>
        <p:sp>
          <p:nvSpPr>
            <p:cNvPr id="57" name="Овал 56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040832" y="2702633"/>
            <a:ext cx="1956051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Бета-блокатор 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верапамил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дилтиазем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пропафенон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040832" y="3544393"/>
            <a:ext cx="1956051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Ивабрадин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с бета-блокатором</a:t>
            </a: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IIb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3622617" y="3256631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040832" y="4222866"/>
            <a:ext cx="1956051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Амиодарон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IIb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</a:p>
        </p:txBody>
      </p:sp>
      <p:cxnSp>
        <p:nvCxnSpPr>
          <p:cNvPr id="64" name="Прямая со стрелкой 63"/>
          <p:cNvCxnSpPr/>
          <p:nvPr/>
        </p:nvCxnSpPr>
        <p:spPr>
          <a:xfrm>
            <a:off x="3631990" y="3944503"/>
            <a:ext cx="0" cy="279676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Скругленный прямоугольник 64"/>
          <p:cNvSpPr/>
          <p:nvPr/>
        </p:nvSpPr>
        <p:spPr>
          <a:xfrm>
            <a:off x="3048462" y="2710720"/>
            <a:ext cx="1938854" cy="553998"/>
          </a:xfrm>
          <a:prstGeom prst="roundRect">
            <a:avLst>
              <a:gd name="adj" fmla="val 0"/>
            </a:avLst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/>
          <p:cNvSpPr txBox="1"/>
          <p:nvPr/>
        </p:nvSpPr>
        <p:spPr>
          <a:xfrm>
            <a:off x="3657858" y="3960574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602183" y="4009131"/>
            <a:ext cx="1391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  <a:p>
            <a:r>
              <a:rPr lang="ru-RU" sz="1000" dirty="0" smtClean="0">
                <a:solidFill>
                  <a:srgbClr val="898780"/>
                </a:solidFill>
              </a:rPr>
              <a:t>или непереносимости</a:t>
            </a:r>
          </a:p>
        </p:txBody>
      </p:sp>
      <p:pic>
        <p:nvPicPr>
          <p:cNvPr id="76" name="Picture 2" descr="А3-12 ЦККМП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86" t="93534" r="-25" b="1631"/>
          <a:stretch/>
        </p:blipFill>
        <p:spPr bwMode="auto">
          <a:xfrm>
            <a:off x="4353722" y="4668612"/>
            <a:ext cx="2484831" cy="2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48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794"/>
            <a:ext cx="5166026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Лечение фокусной предсердной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425609" y="856440"/>
            <a:ext cx="8168878" cy="1374735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4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b="1" u="sng" dirty="0"/>
              <a:t>Комментарии</a:t>
            </a:r>
            <a:r>
              <a:rPr lang="ru-RU" altLang="ru-RU" b="1" dirty="0"/>
              <a:t>: </a:t>
            </a:r>
            <a:r>
              <a:rPr lang="ru-RU" altLang="ru-RU" dirty="0"/>
              <a:t>в </a:t>
            </a:r>
            <a:r>
              <a:rPr lang="ru-RU" altLang="ru-RU" dirty="0" smtClean="0"/>
              <a:t>России </a:t>
            </a:r>
            <a:r>
              <a:rPr lang="ru-RU" altLang="ru-RU" dirty="0"/>
              <a:t>зарегистрированы отсутствующие в рекомендациях </a:t>
            </a:r>
            <a:r>
              <a:rPr lang="ru-RU" altLang="ru-RU" dirty="0" smtClean="0"/>
              <a:t>ЕОК,</a:t>
            </a:r>
          </a:p>
          <a:p>
            <a:r>
              <a:rPr lang="ru-RU" altLang="ru-RU" dirty="0" smtClean="0"/>
              <a:t>но достаточно эффективные </a:t>
            </a:r>
            <a:r>
              <a:rPr lang="ru-RU" altLang="ru-RU" dirty="0"/>
              <a:t>ААП IC класса </a:t>
            </a:r>
            <a:endParaRPr lang="ru-RU" altLang="ru-RU" dirty="0" smtClean="0"/>
          </a:p>
          <a:p>
            <a:r>
              <a:rPr lang="ru-RU" altLang="ru-RU" b="1" dirty="0" err="1" smtClean="0">
                <a:solidFill>
                  <a:srgbClr val="0070C0"/>
                </a:solidFill>
              </a:rPr>
              <a:t>диэтиламинопропионилэтоксикарбониламинофенотиазин</a:t>
            </a:r>
            <a:r>
              <a:rPr lang="ru-RU" altLang="ru-RU" b="1" dirty="0" smtClean="0">
                <a:solidFill>
                  <a:srgbClr val="0070C0"/>
                </a:solidFill>
              </a:rPr>
              <a:t> </a:t>
            </a:r>
            <a:r>
              <a:rPr lang="ru-RU" altLang="ru-RU" dirty="0">
                <a:solidFill>
                  <a:srgbClr val="0070C0"/>
                </a:solidFill>
              </a:rPr>
              <a:t>и</a:t>
            </a:r>
            <a:r>
              <a:rPr lang="ru-RU" altLang="ru-RU" b="1" dirty="0">
                <a:solidFill>
                  <a:srgbClr val="0070C0"/>
                </a:solidFill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</a:rPr>
              <a:t>лаппаконитина</a:t>
            </a:r>
            <a:r>
              <a:rPr lang="ru-RU" altLang="ru-RU" b="1" dirty="0">
                <a:solidFill>
                  <a:srgbClr val="0070C0"/>
                </a:solidFill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</a:rPr>
              <a:t>гидробромид</a:t>
            </a:r>
            <a:r>
              <a:rPr lang="ru-RU" altLang="ru-RU" dirty="0"/>
              <a:t>, </a:t>
            </a:r>
            <a:endParaRPr lang="ru-RU" altLang="ru-RU" dirty="0" smtClean="0"/>
          </a:p>
          <a:p>
            <a:r>
              <a:rPr lang="ru-RU" altLang="ru-RU" dirty="0" smtClean="0"/>
              <a:t>которые </a:t>
            </a:r>
            <a:r>
              <a:rPr lang="ru-RU" altLang="ru-RU" dirty="0"/>
              <a:t>потенциально могут быть использованы по тем же показаниям, </a:t>
            </a:r>
            <a:endParaRPr lang="ru-RU" altLang="ru-RU" dirty="0" smtClean="0"/>
          </a:p>
          <a:p>
            <a:r>
              <a:rPr lang="ru-RU" altLang="ru-RU" dirty="0" smtClean="0"/>
              <a:t>что </a:t>
            </a:r>
            <a:r>
              <a:rPr lang="ru-RU" altLang="ru-RU" dirty="0"/>
              <a:t>и другие ААП IC класса (</a:t>
            </a:r>
            <a:r>
              <a:rPr lang="ru-RU" altLang="ru-RU" dirty="0" err="1"/>
              <a:t>пропафенон</a:t>
            </a:r>
            <a:r>
              <a:rPr lang="ru-RU" alt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42843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794"/>
            <a:ext cx="5659936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Лечение 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полифокусной</a:t>
            </a:r>
            <a:r>
              <a:rPr lang="ru-RU" altLang="ru-RU" sz="1800" dirty="0" smtClean="0">
                <a:latin typeface="Calibri" panose="020F0502020204030204" pitchFamily="34" charset="0"/>
              </a:rPr>
              <a:t> предсердной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879795"/>
            <a:ext cx="8168878" cy="2605842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4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dirty="0"/>
              <a:t>Пероральный прием </a:t>
            </a:r>
            <a:r>
              <a:rPr lang="ru-RU" altLang="ru-RU" b="1" dirty="0" err="1"/>
              <a:t>верапамила</a:t>
            </a:r>
            <a:r>
              <a:rPr lang="ru-RU" altLang="ru-RU" dirty="0"/>
              <a:t> или </a:t>
            </a:r>
            <a:r>
              <a:rPr lang="ru-RU" altLang="ru-RU" b="1" dirty="0" err="1"/>
              <a:t>дилтиазема</a:t>
            </a:r>
            <a:r>
              <a:rPr lang="ru-RU" altLang="ru-RU" dirty="0"/>
              <a:t> рекомендуется пациентам с рецидивирующей </a:t>
            </a:r>
            <a:r>
              <a:rPr lang="ru-RU" altLang="ru-RU" dirty="0" err="1"/>
              <a:t>симптомной</a:t>
            </a:r>
            <a:r>
              <a:rPr lang="ru-RU" altLang="ru-RU" dirty="0"/>
              <a:t> </a:t>
            </a:r>
            <a:r>
              <a:rPr lang="ru-RU" altLang="ru-RU" dirty="0" err="1"/>
              <a:t>полифокусной</a:t>
            </a:r>
            <a:r>
              <a:rPr lang="ru-RU" altLang="ru-RU" dirty="0"/>
              <a:t> ПТ в отсутствие ХСН с низкой </a:t>
            </a:r>
            <a:r>
              <a:rPr lang="ru-RU" altLang="ru-RU" dirty="0" smtClean="0"/>
              <a:t>ФВ.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</a:t>
            </a:r>
            <a:r>
              <a:rPr lang="en-US" altLang="ru-RU" b="1" dirty="0" err="1">
                <a:solidFill>
                  <a:srgbClr val="0070C0"/>
                </a:solidFill>
              </a:rPr>
              <a:t>IIa</a:t>
            </a:r>
            <a:r>
              <a:rPr lang="en-US" altLang="ru-RU" b="1" dirty="0">
                <a:solidFill>
                  <a:srgbClr val="0070C0"/>
                </a:solidFill>
              </a:rPr>
              <a:t> B</a:t>
            </a:r>
            <a:r>
              <a:rPr lang="ru-RU" altLang="ru-RU" b="1" dirty="0">
                <a:solidFill>
                  <a:srgbClr val="0070C0"/>
                </a:solidFill>
              </a:rPr>
              <a:t> (УУР </a:t>
            </a:r>
            <a:r>
              <a:rPr lang="ru-RU" altLang="ru-RU" b="1" dirty="0" err="1">
                <a:solidFill>
                  <a:srgbClr val="0070C0"/>
                </a:solidFill>
              </a:rPr>
              <a:t>B</a:t>
            </a:r>
            <a:r>
              <a:rPr lang="ru-RU" altLang="ru-RU" b="1" dirty="0">
                <a:solidFill>
                  <a:srgbClr val="0070C0"/>
                </a:solidFill>
              </a:rPr>
              <a:t>, УДД 2).</a:t>
            </a:r>
          </a:p>
          <a:p>
            <a:endParaRPr lang="ru-RU" altLang="ru-RU" dirty="0" smtClean="0"/>
          </a:p>
          <a:p>
            <a:r>
              <a:rPr lang="ru-RU" altLang="ru-RU" b="1" dirty="0" smtClean="0"/>
              <a:t>Селективные </a:t>
            </a:r>
            <a:r>
              <a:rPr lang="ru-RU" altLang="ru-RU" b="1" dirty="0"/>
              <a:t>ББ </a:t>
            </a:r>
            <a:r>
              <a:rPr lang="ru-RU" altLang="ru-RU" dirty="0"/>
              <a:t>рекомендуются пациентам с рецидивирующей </a:t>
            </a:r>
            <a:r>
              <a:rPr lang="ru-RU" altLang="ru-RU" dirty="0" err="1"/>
              <a:t>симптомной</a:t>
            </a:r>
            <a:r>
              <a:rPr lang="ru-RU" altLang="ru-RU" dirty="0"/>
              <a:t> </a:t>
            </a:r>
            <a:r>
              <a:rPr lang="ru-RU" altLang="ru-RU" dirty="0" err="1"/>
              <a:t>полифокусной</a:t>
            </a:r>
            <a:r>
              <a:rPr lang="ru-RU" altLang="ru-RU" dirty="0"/>
              <a:t> ПТ.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</a:t>
            </a:r>
            <a:r>
              <a:rPr lang="en-US" altLang="ru-RU" b="1" dirty="0" err="1">
                <a:solidFill>
                  <a:srgbClr val="0070C0"/>
                </a:solidFill>
              </a:rPr>
              <a:t>IIa</a:t>
            </a:r>
            <a:r>
              <a:rPr lang="en-US" altLang="ru-RU" b="1" dirty="0">
                <a:solidFill>
                  <a:srgbClr val="0070C0"/>
                </a:solidFill>
              </a:rPr>
              <a:t> B</a:t>
            </a:r>
            <a:r>
              <a:rPr lang="ru-RU" altLang="ru-RU" b="1" dirty="0">
                <a:solidFill>
                  <a:srgbClr val="0070C0"/>
                </a:solidFill>
              </a:rPr>
              <a:t> (УУР </a:t>
            </a:r>
            <a:r>
              <a:rPr lang="en-US" altLang="ru-RU" b="1" dirty="0">
                <a:solidFill>
                  <a:srgbClr val="0070C0"/>
                </a:solidFill>
              </a:rPr>
              <a:t>C</a:t>
            </a:r>
            <a:r>
              <a:rPr lang="ru-RU" altLang="ru-RU" b="1" dirty="0">
                <a:solidFill>
                  <a:srgbClr val="0070C0"/>
                </a:solidFill>
              </a:rPr>
              <a:t>, УДД </a:t>
            </a:r>
            <a:r>
              <a:rPr lang="en-US" altLang="ru-RU" b="1" dirty="0">
                <a:solidFill>
                  <a:srgbClr val="0070C0"/>
                </a:solidFill>
              </a:rPr>
              <a:t>4</a:t>
            </a:r>
            <a:r>
              <a:rPr lang="ru-RU" altLang="ru-RU" b="1" dirty="0">
                <a:solidFill>
                  <a:srgbClr val="0070C0"/>
                </a:solidFill>
              </a:rPr>
              <a:t>).</a:t>
            </a:r>
          </a:p>
          <a:p>
            <a:endParaRPr lang="ru-RU" altLang="ru-RU" b="1" dirty="0">
              <a:solidFill>
                <a:srgbClr val="0070C0"/>
              </a:solidFill>
            </a:endParaRPr>
          </a:p>
          <a:p>
            <a:r>
              <a:rPr lang="ru-RU" altLang="ru-RU" b="1" dirty="0" smtClean="0"/>
              <a:t>КА </a:t>
            </a:r>
            <a:r>
              <a:rPr lang="ru-RU" altLang="ru-RU" b="1" dirty="0"/>
              <a:t>АВ узла с имплантацией ЭКС </a:t>
            </a:r>
            <a:r>
              <a:rPr lang="ru-RU" altLang="ru-RU" dirty="0"/>
              <a:t>(предпочтительно </a:t>
            </a:r>
            <a:r>
              <a:rPr lang="ru-RU" altLang="ru-RU" dirty="0" err="1"/>
              <a:t>бивентрикулярного</a:t>
            </a:r>
            <a:r>
              <a:rPr lang="ru-RU" altLang="ru-RU" dirty="0"/>
              <a:t> или со стимуляцией пучка Гиса) рекомендуется при рецидивирующей </a:t>
            </a:r>
            <a:r>
              <a:rPr lang="ru-RU" altLang="ru-RU" dirty="0" err="1"/>
              <a:t>полифокусной</a:t>
            </a:r>
            <a:r>
              <a:rPr lang="ru-RU" altLang="ru-RU" dirty="0"/>
              <a:t> ПТ, рефрактерной к медикаментозной </a:t>
            </a:r>
            <a:r>
              <a:rPr lang="ru-RU" altLang="ru-RU" dirty="0" smtClean="0"/>
              <a:t>терапии.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</a:t>
            </a:r>
            <a:r>
              <a:rPr lang="en-US" altLang="ru-RU" b="1" dirty="0" err="1">
                <a:solidFill>
                  <a:srgbClr val="0070C0"/>
                </a:solidFill>
              </a:rPr>
              <a:t>IIa</a:t>
            </a:r>
            <a:r>
              <a:rPr lang="en-US" altLang="ru-RU" b="1" dirty="0">
                <a:solidFill>
                  <a:srgbClr val="0070C0"/>
                </a:solidFill>
              </a:rPr>
              <a:t> C</a:t>
            </a:r>
            <a:r>
              <a:rPr lang="ru-RU" altLang="ru-RU" b="1" dirty="0">
                <a:solidFill>
                  <a:srgbClr val="0070C0"/>
                </a:solidFill>
              </a:rPr>
              <a:t> (УУР </a:t>
            </a:r>
            <a:r>
              <a:rPr lang="ru-RU" altLang="ru-RU" b="1" dirty="0" err="1">
                <a:solidFill>
                  <a:srgbClr val="0070C0"/>
                </a:solidFill>
              </a:rPr>
              <a:t>C</a:t>
            </a:r>
            <a:r>
              <a:rPr lang="ru-RU" altLang="ru-RU" b="1" dirty="0">
                <a:solidFill>
                  <a:srgbClr val="0070C0"/>
                </a:solidFill>
              </a:rPr>
              <a:t>, УДД 4).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962514"/>
            <a:ext cx="179588" cy="1795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969729"/>
            <a:ext cx="179588" cy="1795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2761832"/>
            <a:ext cx="179588" cy="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8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794"/>
            <a:ext cx="5773401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Лечение макро-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ри</a:t>
            </a:r>
            <a:r>
              <a:rPr lang="ru-RU" altLang="ru-RU" sz="1800" dirty="0" smtClean="0">
                <a:latin typeface="Calibri" panose="020F0502020204030204" pitchFamily="34" charset="0"/>
              </a:rPr>
              <a:t>-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ентри</a:t>
            </a:r>
            <a:r>
              <a:rPr lang="ru-RU" altLang="ru-RU" sz="1800" dirty="0" smtClean="0">
                <a:latin typeface="Calibri" panose="020F0502020204030204" pitchFamily="34" charset="0"/>
              </a:rPr>
              <a:t> предсердной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881901"/>
            <a:ext cx="7278145" cy="18569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4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dirty="0"/>
              <a:t>Пациентам с ТП и сопутствующей ФП рекомендуется </a:t>
            </a:r>
            <a:r>
              <a:rPr lang="ru-RU" altLang="ru-RU" b="1" dirty="0"/>
              <a:t>такая же </a:t>
            </a:r>
            <a:r>
              <a:rPr lang="ru-RU" altLang="ru-RU" b="1" dirty="0" err="1"/>
              <a:t>антикоагуляция</a:t>
            </a:r>
            <a:r>
              <a:rPr lang="ru-RU" altLang="ru-RU" b="1" dirty="0"/>
              <a:t>, как при ФП.</a:t>
            </a:r>
          </a:p>
          <a:p>
            <a:r>
              <a:rPr lang="en-US" altLang="ru-RU" b="1" dirty="0">
                <a:solidFill>
                  <a:srgbClr val="0070C0"/>
                </a:solidFill>
              </a:rPr>
              <a:t>ЕОК I B (</a:t>
            </a:r>
            <a:r>
              <a:rPr lang="ru-RU" altLang="ru-RU" b="1" dirty="0">
                <a:solidFill>
                  <a:srgbClr val="0070C0"/>
                </a:solidFill>
              </a:rPr>
              <a:t>УУР</a:t>
            </a:r>
            <a:r>
              <a:rPr lang="en-US" altLang="ru-RU" b="1" dirty="0">
                <a:solidFill>
                  <a:srgbClr val="0070C0"/>
                </a:solidFill>
              </a:rPr>
              <a:t> A, УДД 2)</a:t>
            </a:r>
            <a:r>
              <a:rPr lang="ru-RU" altLang="ru-RU" b="1" dirty="0">
                <a:solidFill>
                  <a:srgbClr val="0070C0"/>
                </a:solidFill>
              </a:rPr>
              <a:t>.</a:t>
            </a:r>
          </a:p>
          <a:p>
            <a:endParaRPr lang="ru-RU" altLang="ru-RU" dirty="0" smtClean="0"/>
          </a:p>
          <a:p>
            <a:r>
              <a:rPr lang="ru-RU" altLang="ru-RU" b="1" dirty="0" smtClean="0"/>
              <a:t>Для </a:t>
            </a:r>
            <a:r>
              <a:rPr lang="ru-RU" altLang="ru-RU" b="1" dirty="0"/>
              <a:t>пациентов с ТП без ФП рекомендуется </a:t>
            </a:r>
            <a:r>
              <a:rPr lang="ru-RU" altLang="ru-RU" b="1" dirty="0" err="1"/>
              <a:t>антикоагуляция</a:t>
            </a:r>
            <a:r>
              <a:rPr lang="ru-RU" altLang="ru-RU" b="1" dirty="0"/>
              <a:t>, но критерии ее инициации не установлены.</a:t>
            </a:r>
          </a:p>
          <a:p>
            <a:r>
              <a:rPr lang="ru-RU" altLang="ru-RU" b="1" dirty="0" smtClean="0">
                <a:solidFill>
                  <a:srgbClr val="0070C0"/>
                </a:solidFill>
              </a:rPr>
              <a:t>ЕОК </a:t>
            </a:r>
            <a:r>
              <a:rPr lang="en-US" altLang="ru-RU" b="1" dirty="0" err="1">
                <a:solidFill>
                  <a:srgbClr val="0070C0"/>
                </a:solidFill>
              </a:rPr>
              <a:t>IIa</a:t>
            </a:r>
            <a:r>
              <a:rPr lang="en-US" altLang="ru-RU" b="1" dirty="0">
                <a:solidFill>
                  <a:srgbClr val="0070C0"/>
                </a:solidFill>
              </a:rPr>
              <a:t> C </a:t>
            </a:r>
            <a:r>
              <a:rPr lang="ru-RU" altLang="ru-RU" b="1" dirty="0">
                <a:solidFill>
                  <a:srgbClr val="0070C0"/>
                </a:solidFill>
              </a:rPr>
              <a:t>(УУР </a:t>
            </a:r>
            <a:r>
              <a:rPr lang="ru-RU" altLang="ru-RU" b="1" dirty="0" err="1">
                <a:solidFill>
                  <a:srgbClr val="0070C0"/>
                </a:solidFill>
              </a:rPr>
              <a:t>B</a:t>
            </a:r>
            <a:r>
              <a:rPr lang="ru-RU" altLang="ru-RU" b="1" dirty="0">
                <a:solidFill>
                  <a:srgbClr val="0070C0"/>
                </a:solidFill>
              </a:rPr>
              <a:t>, УДД </a:t>
            </a:r>
            <a:r>
              <a:rPr lang="en-US" altLang="ru-RU" b="1" dirty="0">
                <a:solidFill>
                  <a:srgbClr val="0070C0"/>
                </a:solidFill>
              </a:rPr>
              <a:t>3</a:t>
            </a:r>
            <a:r>
              <a:rPr lang="ru-RU" altLang="ru-RU" b="1" dirty="0">
                <a:solidFill>
                  <a:srgbClr val="0070C0"/>
                </a:solidFill>
              </a:rPr>
              <a:t>).</a:t>
            </a:r>
          </a:p>
          <a:p>
            <a:endParaRPr lang="ru-RU" alt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963587"/>
            <a:ext cx="179588" cy="1795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752142"/>
            <a:ext cx="179588" cy="179588"/>
          </a:xfrm>
          <a:prstGeom prst="rect">
            <a:avLst/>
          </a:prstGeom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76549" y="2552250"/>
            <a:ext cx="7569406" cy="224676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4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b="1" u="sng" dirty="0"/>
              <a:t>Комментарии</a:t>
            </a:r>
            <a:r>
              <a:rPr lang="ru-RU" altLang="ru-RU" dirty="0"/>
              <a:t>: Можно усмотреть очевидное противоречие в отношении длительного лечения пероральными антикоагулянтами между рекомендациями по лечению пациентов с </a:t>
            </a:r>
            <a:r>
              <a:rPr lang="ru-RU" altLang="ru-RU" dirty="0" err="1" smtClean="0"/>
              <a:t>суправен-трикулярной</a:t>
            </a:r>
            <a:r>
              <a:rPr lang="ru-RU" altLang="ru-RU" dirty="0" smtClean="0"/>
              <a:t> </a:t>
            </a:r>
            <a:r>
              <a:rPr lang="ru-RU" altLang="ru-RU" dirty="0"/>
              <a:t>тахикардией ЕОК 2019 г. (представлены выше) и рекомендациями по лечению пациентов с ФП ЕОК 2016 г. В соответствии с последними показания к </a:t>
            </a:r>
            <a:r>
              <a:rPr lang="ru-RU" altLang="ru-RU" dirty="0" err="1"/>
              <a:t>антикоагуляции</a:t>
            </a:r>
            <a:r>
              <a:rPr lang="ru-RU" altLang="ru-RU" dirty="0"/>
              <a:t> при ТП, несмотря на известный меньший риск тромбоэмболических осложнений, соответствуют таковым при ФП: терапия пероральными антикоагулянтами для профилактики тромбоэмболий (в т. ч. ишемического инсульта) рекомендована пациентам мужского пола с оценкой по шкале CHA DS -</a:t>
            </a:r>
            <a:r>
              <a:rPr lang="ru-RU" altLang="ru-RU" dirty="0" err="1"/>
              <a:t>VASc</a:t>
            </a:r>
            <a:r>
              <a:rPr lang="ru-RU" altLang="ru-RU" dirty="0"/>
              <a:t> ≥ 2 балла, женского пола – ≥ 3 балла. Терапию пероральными антикоагулянтами следует рассмотреть у пациентов мужского пола с оценкой по шкале CHA DS -</a:t>
            </a:r>
            <a:r>
              <a:rPr lang="ru-RU" altLang="ru-RU" dirty="0" err="1"/>
              <a:t>VASc</a:t>
            </a:r>
            <a:r>
              <a:rPr lang="ru-RU" altLang="ru-RU" dirty="0"/>
              <a:t> 1 балл, женского пола – 2 балла с учетом индивидуальных характеристик и предпочтений больного. </a:t>
            </a:r>
          </a:p>
        </p:txBody>
      </p:sp>
    </p:spTree>
    <p:extLst>
      <p:ext uri="{BB962C8B-B14F-4D97-AF65-F5344CB8AC3E}">
        <p14:creationId xmlns:p14="http://schemas.microsoft.com/office/powerpoint/2010/main" val="55546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-3526" y="794"/>
            <a:ext cx="6494154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-3526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4668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Лечение ТП или макро-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ри</a:t>
            </a:r>
            <a:r>
              <a:rPr lang="ru-RU" altLang="ru-RU" sz="1800" dirty="0" smtClean="0">
                <a:latin typeface="Calibri" panose="020F0502020204030204" pitchFamily="34" charset="0"/>
              </a:rPr>
              <a:t>-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ентри</a:t>
            </a:r>
            <a:r>
              <a:rPr lang="ru-RU" altLang="ru-RU" sz="1800" dirty="0" smtClean="0">
                <a:latin typeface="Calibri" panose="020F0502020204030204" pitchFamily="34" charset="0"/>
              </a:rPr>
              <a:t> предсердной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53740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264853" y="848571"/>
            <a:ext cx="3307962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ТП или макро-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ри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-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ентри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предсердная тахикардия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2264853" y="1344199"/>
            <a:ext cx="3307962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Симптомная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 рецидивирующая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3928695" y="1094792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20028" y="648417"/>
            <a:ext cx="12218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Приложение АЗ-1</a:t>
            </a:r>
            <a:r>
              <a:rPr lang="ru-RU" sz="1000" dirty="0">
                <a:solidFill>
                  <a:srgbClr val="898780"/>
                </a:solidFill>
              </a:rPr>
              <a:t>3</a:t>
            </a:r>
          </a:p>
        </p:txBody>
      </p:sp>
      <p:grpSp>
        <p:nvGrpSpPr>
          <p:cNvPr id="73" name="Группа 72"/>
          <p:cNvGrpSpPr/>
          <p:nvPr/>
        </p:nvGrpSpPr>
        <p:grpSpPr>
          <a:xfrm>
            <a:off x="5232657" y="1606491"/>
            <a:ext cx="340158" cy="215444"/>
            <a:chOff x="6759209" y="1863534"/>
            <a:chExt cx="340158" cy="215444"/>
          </a:xfrm>
        </p:grpSpPr>
        <p:sp>
          <p:nvSpPr>
            <p:cNvPr id="74" name="Овал 73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5682916" y="2344899"/>
            <a:ext cx="1275265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Катетерная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аблация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B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900016" y="1848990"/>
            <a:ext cx="2684415" cy="24622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Ж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елательна медикаментозная терапия</a:t>
            </a:r>
            <a:endParaRPr lang="en-US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grpSp>
        <p:nvGrpSpPr>
          <p:cNvPr id="47" name="Группа 46"/>
          <p:cNvGrpSpPr/>
          <p:nvPr/>
        </p:nvGrpSpPr>
        <p:grpSpPr>
          <a:xfrm>
            <a:off x="3869522" y="2103057"/>
            <a:ext cx="300082" cy="215444"/>
            <a:chOff x="6911986" y="1576066"/>
            <a:chExt cx="300082" cy="215444"/>
          </a:xfrm>
        </p:grpSpPr>
        <p:sp>
          <p:nvSpPr>
            <p:cNvPr id="57" name="Овал 56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886835" y="2342785"/>
            <a:ext cx="1546060" cy="707886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Бета-блокатор </a:t>
            </a: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дилтиазем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верапамил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900016" y="3296721"/>
            <a:ext cx="1546060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Амиодарон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IIb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C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670346" y="3034064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577514" y="3091614"/>
            <a:ext cx="1391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  <a:p>
            <a:r>
              <a:rPr lang="ru-RU" sz="1000" dirty="0" smtClean="0">
                <a:solidFill>
                  <a:srgbClr val="898780"/>
                </a:solidFill>
              </a:rPr>
              <a:t>или непереносимости</a:t>
            </a: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5144317" y="1590420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4227351" y="2091445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265032" y="2091445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Группа 40"/>
          <p:cNvGrpSpPr/>
          <p:nvPr/>
        </p:nvGrpSpPr>
        <p:grpSpPr>
          <a:xfrm>
            <a:off x="6320549" y="2108037"/>
            <a:ext cx="340158" cy="215444"/>
            <a:chOff x="6759209" y="1863534"/>
            <a:chExt cx="340158" cy="215444"/>
          </a:xfrm>
        </p:grpSpPr>
        <p:sp>
          <p:nvSpPr>
            <p:cNvPr id="43" name="Овал 42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9" name="Прямая со стрелкой 48"/>
          <p:cNvCxnSpPr/>
          <p:nvPr/>
        </p:nvCxnSpPr>
        <p:spPr>
          <a:xfrm>
            <a:off x="4659865" y="3046622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864898" y="3296721"/>
            <a:ext cx="1765685" cy="40011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Кавотрикуспидальное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истмус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-зависимое ТП</a:t>
            </a:r>
          </a:p>
        </p:txBody>
      </p:sp>
      <p:cxnSp>
        <p:nvCxnSpPr>
          <p:cNvPr id="51" name="Прямая со стрелкой 50"/>
          <p:cNvCxnSpPr>
            <a:stCxn id="63" idx="1"/>
            <a:endCxn id="50" idx="3"/>
          </p:cNvCxnSpPr>
          <p:nvPr/>
        </p:nvCxnSpPr>
        <p:spPr>
          <a:xfrm flipH="1">
            <a:off x="2630583" y="3496776"/>
            <a:ext cx="1269433" cy="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1746604" y="1467309"/>
            <a:ext cx="0" cy="1804331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1746604" y="1462672"/>
            <a:ext cx="518249" cy="0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Группа 77"/>
          <p:cNvGrpSpPr/>
          <p:nvPr/>
        </p:nvGrpSpPr>
        <p:grpSpPr>
          <a:xfrm>
            <a:off x="1854175" y="2261752"/>
            <a:ext cx="300082" cy="215444"/>
            <a:chOff x="6911986" y="1576066"/>
            <a:chExt cx="300082" cy="215444"/>
          </a:xfrm>
        </p:grpSpPr>
        <p:sp>
          <p:nvSpPr>
            <p:cNvPr id="79" name="Овал 78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21446" y="3934256"/>
            <a:ext cx="1275265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Катетерная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аблация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</a:t>
            </a:r>
            <a:endParaRPr lang="en-US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84" name="Прямая со стрелкой 83"/>
          <p:cNvCxnSpPr/>
          <p:nvPr/>
        </p:nvCxnSpPr>
        <p:spPr>
          <a:xfrm>
            <a:off x="1171598" y="3696831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854175" y="3939375"/>
            <a:ext cx="1275265" cy="55399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Катетерная</a:t>
            </a:r>
            <a:r>
              <a:rPr lang="ru-RU" altLang="ru-RU" sz="1000" b="0" dirty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аблация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 опытных центрах</a:t>
            </a: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В</a:t>
            </a:r>
            <a:endParaRPr lang="en-US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2344294" y="3697803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Группа 86"/>
          <p:cNvGrpSpPr/>
          <p:nvPr/>
        </p:nvGrpSpPr>
        <p:grpSpPr>
          <a:xfrm>
            <a:off x="864898" y="3704677"/>
            <a:ext cx="300082" cy="215444"/>
            <a:chOff x="6911986" y="1576066"/>
            <a:chExt cx="300082" cy="215444"/>
          </a:xfrm>
        </p:grpSpPr>
        <p:sp>
          <p:nvSpPr>
            <p:cNvPr id="88" name="Овал 87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2335009" y="3686339"/>
            <a:ext cx="340158" cy="215444"/>
            <a:chOff x="6759209" y="1863534"/>
            <a:chExt cx="340158" cy="215444"/>
          </a:xfrm>
        </p:grpSpPr>
        <p:sp>
          <p:nvSpPr>
            <p:cNvPr id="93" name="Овал 92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9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87" t="93257" r="455" b="1527"/>
          <a:stretch/>
        </p:blipFill>
        <p:spPr bwMode="auto">
          <a:xfrm>
            <a:off x="5078056" y="4488254"/>
            <a:ext cx="1898058" cy="2475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6055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200563" y="2144484"/>
            <a:ext cx="5775223" cy="1077218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pPr marL="7938" lvl="2" indent="-7938" algn="l" defTabSz="685800" rtl="0"/>
            <a:r>
              <a:rPr lang="ru-RU" altLang="ru-RU" sz="32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Лечение атриовентрикулярной </a:t>
            </a:r>
            <a:r>
              <a:rPr lang="ru-RU" altLang="ru-RU" sz="3200" kern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узловой </a:t>
            </a:r>
            <a:r>
              <a:rPr lang="ru-RU" altLang="ru-RU" sz="3200" kern="12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ри-ентри</a:t>
            </a:r>
            <a:r>
              <a:rPr lang="ru-RU" altLang="ru-RU" sz="3200" kern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lang="ru-RU" altLang="ru-RU" sz="32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тахикардии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46055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070479" y="2270170"/>
            <a:ext cx="0" cy="865891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56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-11916" y="794"/>
            <a:ext cx="4884265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-11915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96279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Лечение АВ 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ри-ентри</a:t>
            </a:r>
            <a:r>
              <a:rPr lang="ru-RU" altLang="ru-RU" sz="1800" dirty="0" smtClean="0">
                <a:latin typeface="Calibri" panose="020F0502020204030204" pitchFamily="34" charset="0"/>
              </a:rPr>
              <a:t> узловой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53740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798717" y="848058"/>
            <a:ext cx="3570610" cy="47787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ри-ентри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узловая тахикардия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798717" y="1557066"/>
            <a:ext cx="3570610" cy="47787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Симптомная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 рецидивирующая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3574587" y="1325929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20028" y="648417"/>
            <a:ext cx="12218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Приложение АЗ-14</a:t>
            </a:r>
            <a:endParaRPr lang="ru-RU" sz="1000" dirty="0">
              <a:solidFill>
                <a:srgbClr val="898780"/>
              </a:solidFill>
            </a:endParaRPr>
          </a:p>
        </p:txBody>
      </p:sp>
      <p:grpSp>
        <p:nvGrpSpPr>
          <p:cNvPr id="73" name="Группа 72"/>
          <p:cNvGrpSpPr/>
          <p:nvPr/>
        </p:nvGrpSpPr>
        <p:grpSpPr>
          <a:xfrm>
            <a:off x="4438693" y="2037393"/>
            <a:ext cx="340158" cy="215444"/>
            <a:chOff x="6759209" y="1863534"/>
            <a:chExt cx="340158" cy="215444"/>
          </a:xfrm>
        </p:grpSpPr>
        <p:sp>
          <p:nvSpPr>
            <p:cNvPr id="74" name="Овал 73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4469041" y="2899497"/>
            <a:ext cx="300082" cy="215444"/>
            <a:chOff x="6911986" y="1576066"/>
            <a:chExt cx="300082" cy="215444"/>
          </a:xfrm>
        </p:grpSpPr>
        <p:sp>
          <p:nvSpPr>
            <p:cNvPr id="57" name="Овал 56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2153880" y="3376520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grpSp>
        <p:nvGrpSpPr>
          <p:cNvPr id="41" name="Группа 40"/>
          <p:cNvGrpSpPr/>
          <p:nvPr/>
        </p:nvGrpSpPr>
        <p:grpSpPr>
          <a:xfrm>
            <a:off x="3132909" y="2316453"/>
            <a:ext cx="340158" cy="215444"/>
            <a:chOff x="6759209" y="1863534"/>
            <a:chExt cx="340158" cy="215444"/>
          </a:xfrm>
        </p:grpSpPr>
        <p:sp>
          <p:nvSpPr>
            <p:cNvPr id="43" name="Овал 42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1901257" y="2037915"/>
            <a:ext cx="300082" cy="215444"/>
            <a:chOff x="6911986" y="1576066"/>
            <a:chExt cx="300082" cy="215444"/>
          </a:xfrm>
        </p:grpSpPr>
        <p:sp>
          <p:nvSpPr>
            <p:cNvPr id="79" name="Овал 78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9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87" t="93257" r="455" b="1527"/>
          <a:stretch/>
        </p:blipFill>
        <p:spPr bwMode="auto">
          <a:xfrm>
            <a:off x="5078056" y="4488254"/>
            <a:ext cx="1898058" cy="2475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798717" y="2266074"/>
            <a:ext cx="1275265" cy="621689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Катетерная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аблация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B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531994" y="2267589"/>
            <a:ext cx="1837333" cy="620173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Ж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елательна медикаментозная терапия</a:t>
            </a:r>
            <a:endParaRPr lang="en-US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55" name="Прямая со стрелкой 54"/>
          <p:cNvCxnSpPr>
            <a:stCxn id="53" idx="1"/>
            <a:endCxn id="52" idx="3"/>
          </p:cNvCxnSpPr>
          <p:nvPr/>
        </p:nvCxnSpPr>
        <p:spPr>
          <a:xfrm flipH="1" flipV="1">
            <a:off x="3073982" y="2576919"/>
            <a:ext cx="458012" cy="75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2201339" y="2037394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4431061" y="2037395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529703" y="3134397"/>
            <a:ext cx="1837333" cy="94875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Дилтиазем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верапамил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или бета-блокатор 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дилтиазем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с бета-блокатором</a:t>
            </a: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B</a:t>
            </a:r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4448370" y="2898311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2181005" y="3608772"/>
            <a:ext cx="1348698" cy="0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V="1">
            <a:off x="2181005" y="2887762"/>
            <a:ext cx="0" cy="721010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175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-1" y="794"/>
            <a:ext cx="4879025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Лечение не-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ри</a:t>
            </a:r>
            <a:r>
              <a:rPr lang="ru-RU" altLang="ru-RU" sz="1800" dirty="0" smtClean="0">
                <a:latin typeface="Calibri" panose="020F0502020204030204" pitchFamily="34" charset="0"/>
              </a:rPr>
              <a:t>-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ентри</a:t>
            </a:r>
            <a:r>
              <a:rPr lang="ru-RU" altLang="ru-RU" sz="1800" dirty="0" smtClean="0">
                <a:latin typeface="Calibri" panose="020F0502020204030204" pitchFamily="34" charset="0"/>
              </a:rPr>
              <a:t> узловой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890610"/>
            <a:ext cx="8168878" cy="159017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4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dirty="0"/>
              <a:t>Для длительного лечения рекомендуются </a:t>
            </a:r>
            <a:r>
              <a:rPr lang="ru-RU" altLang="ru-RU" b="1" dirty="0"/>
              <a:t>ББ</a:t>
            </a:r>
            <a:r>
              <a:rPr lang="ru-RU" altLang="ru-RU" dirty="0"/>
              <a:t> и, при отсутствии структурных изменений сердца или ИБС, </a:t>
            </a:r>
            <a:r>
              <a:rPr lang="ru-RU" altLang="ru-RU" b="1" dirty="0" err="1"/>
              <a:t>пропафенон</a:t>
            </a:r>
            <a:r>
              <a:rPr lang="ru-RU" altLang="ru-RU" dirty="0"/>
              <a:t>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нет (УУР С УДД 4).</a:t>
            </a:r>
          </a:p>
          <a:p>
            <a:r>
              <a:rPr lang="ru-RU" altLang="ru-RU" dirty="0"/>
              <a:t>Рекомендуется </a:t>
            </a:r>
            <a:r>
              <a:rPr lang="ru-RU" altLang="ru-RU" b="1" dirty="0"/>
              <a:t>КА</a:t>
            </a:r>
            <a:r>
              <a:rPr lang="ru-RU" altLang="ru-RU" dirty="0"/>
              <a:t>, но при этом риск </a:t>
            </a:r>
            <a:r>
              <a:rPr lang="ru-RU" altLang="ru-RU" dirty="0" err="1"/>
              <a:t>артифициальной</a:t>
            </a:r>
            <a:r>
              <a:rPr lang="ru-RU" altLang="ru-RU" dirty="0"/>
              <a:t> АВ блокады является высоким.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нет (УУР </a:t>
            </a:r>
            <a:r>
              <a:rPr lang="ru-RU" altLang="ru-RU" b="1" dirty="0" err="1">
                <a:solidFill>
                  <a:srgbClr val="0070C0"/>
                </a:solidFill>
              </a:rPr>
              <a:t>C</a:t>
            </a:r>
            <a:r>
              <a:rPr lang="ru-RU" altLang="ru-RU" b="1" dirty="0">
                <a:solidFill>
                  <a:srgbClr val="0070C0"/>
                </a:solidFill>
              </a:rPr>
              <a:t>, УДД 4).</a:t>
            </a:r>
          </a:p>
          <a:p>
            <a:endParaRPr lang="ru-RU" alt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968234"/>
            <a:ext cx="179588" cy="1795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756789"/>
            <a:ext cx="179588" cy="179588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82514" y="2480789"/>
            <a:ext cx="8168878" cy="1374735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4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b="1" u="sng" dirty="0"/>
              <a:t>Комментарии</a:t>
            </a:r>
            <a:r>
              <a:rPr lang="ru-RU" altLang="ru-RU" dirty="0"/>
              <a:t>: в </a:t>
            </a:r>
            <a:r>
              <a:rPr lang="ru-RU" altLang="ru-RU" dirty="0" smtClean="0"/>
              <a:t>России </a:t>
            </a:r>
            <a:r>
              <a:rPr lang="ru-RU" altLang="ru-RU" dirty="0"/>
              <a:t>зарегистрированы отсутствующие в рекомендациях </a:t>
            </a:r>
            <a:r>
              <a:rPr lang="ru-RU" altLang="ru-RU" dirty="0" smtClean="0"/>
              <a:t>ЕОК,</a:t>
            </a:r>
          </a:p>
          <a:p>
            <a:r>
              <a:rPr lang="ru-RU" altLang="ru-RU" dirty="0" smtClean="0"/>
              <a:t>но достаточно эффективные </a:t>
            </a:r>
            <a:r>
              <a:rPr lang="ru-RU" altLang="ru-RU" dirty="0"/>
              <a:t>ААП IC класса </a:t>
            </a:r>
            <a:endParaRPr lang="ru-RU" altLang="ru-RU" dirty="0" smtClean="0"/>
          </a:p>
          <a:p>
            <a:r>
              <a:rPr lang="ru-RU" altLang="ru-RU" b="1" dirty="0" err="1" smtClean="0"/>
              <a:t>диэтиламинопропионилэтоксикарбониламинофенотиазин</a:t>
            </a:r>
            <a:r>
              <a:rPr lang="ru-RU" altLang="ru-RU" b="1" dirty="0" smtClean="0"/>
              <a:t> </a:t>
            </a:r>
            <a:r>
              <a:rPr lang="ru-RU" altLang="ru-RU" dirty="0"/>
              <a:t>и</a:t>
            </a:r>
            <a:r>
              <a:rPr lang="ru-RU" altLang="ru-RU" b="1" dirty="0"/>
              <a:t> </a:t>
            </a:r>
            <a:r>
              <a:rPr lang="ru-RU" altLang="ru-RU" b="1" dirty="0" err="1"/>
              <a:t>лаппаконитина</a:t>
            </a:r>
            <a:r>
              <a:rPr lang="ru-RU" altLang="ru-RU" b="1" dirty="0"/>
              <a:t> </a:t>
            </a:r>
            <a:r>
              <a:rPr lang="ru-RU" altLang="ru-RU" b="1" dirty="0" err="1"/>
              <a:t>гидробромид</a:t>
            </a:r>
            <a:r>
              <a:rPr lang="ru-RU" altLang="ru-RU" dirty="0"/>
              <a:t>, </a:t>
            </a:r>
            <a:endParaRPr lang="ru-RU" altLang="ru-RU" dirty="0" smtClean="0"/>
          </a:p>
          <a:p>
            <a:r>
              <a:rPr lang="ru-RU" altLang="ru-RU" dirty="0" smtClean="0"/>
              <a:t>которые </a:t>
            </a:r>
            <a:r>
              <a:rPr lang="ru-RU" altLang="ru-RU" dirty="0"/>
              <a:t>потенциально могут быть использованы по тем же показаниям, </a:t>
            </a:r>
            <a:endParaRPr lang="ru-RU" altLang="ru-RU" dirty="0" smtClean="0"/>
          </a:p>
          <a:p>
            <a:r>
              <a:rPr lang="ru-RU" altLang="ru-RU" dirty="0" smtClean="0"/>
              <a:t>что </a:t>
            </a:r>
            <a:r>
              <a:rPr lang="ru-RU" altLang="ru-RU" dirty="0"/>
              <a:t>и другие ААП IC класса (</a:t>
            </a:r>
            <a:r>
              <a:rPr lang="ru-RU" altLang="ru-RU" dirty="0" err="1"/>
              <a:t>пропафенон</a:t>
            </a:r>
            <a:r>
              <a:rPr lang="ru-RU" alt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15563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6055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000811" y="1970183"/>
            <a:ext cx="0" cy="1788913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340545" y="1832037"/>
            <a:ext cx="6943437" cy="2062103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pPr marL="685800" lvl="2" algn="l" defTabSz="685800" rtl="0"/>
            <a:r>
              <a:rPr lang="ru-RU" altLang="ru-RU" sz="32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Лечение АВ </a:t>
            </a:r>
            <a:r>
              <a:rPr lang="ru-RU" altLang="ru-RU" sz="3200" kern="12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ри-ентри</a:t>
            </a:r>
            <a:r>
              <a:rPr lang="ru-RU" altLang="ru-RU" sz="32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lang="ru-RU" altLang="ru-RU" sz="3200" kern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тахикардий</a:t>
            </a:r>
            <a:br>
              <a:rPr lang="ru-RU" altLang="ru-RU" sz="3200" kern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</a:br>
            <a:r>
              <a:rPr lang="ru-RU" altLang="ru-RU" sz="3200" kern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(</a:t>
            </a:r>
            <a:r>
              <a:rPr lang="ru-RU" altLang="ru-RU" sz="32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при наличии манифестирующих или скрытых аномальных проводящих путей</a:t>
            </a:r>
            <a:r>
              <a:rPr lang="ru-RU" altLang="ru-RU" sz="3200" kern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)</a:t>
            </a:r>
            <a:endParaRPr lang="ru-RU" altLang="ru-RU" sz="3200" kern="1200" dirty="0">
              <a:solidFill>
                <a:schemeClr val="tx2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46055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44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-3526" y="794"/>
            <a:ext cx="3972772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-3526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4668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Лечение АВ 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ри-ентри</a:t>
            </a:r>
            <a:r>
              <a:rPr lang="ru-RU" altLang="ru-RU" sz="1800" dirty="0" smtClean="0">
                <a:latin typeface="Calibri" panose="020F0502020204030204" pitchFamily="34" charset="0"/>
              </a:rPr>
              <a:t> тахикардии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53740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336902" y="848058"/>
            <a:ext cx="3570610" cy="390491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АВ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ри-ентри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узловая тахикардия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336902" y="1464705"/>
            <a:ext cx="3570610" cy="386552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Симптомная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 рецидивирующая</a:t>
            </a:r>
            <a:endParaRPr lang="ru-RU" altLang="ru-RU" sz="1000" b="0" dirty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3112772" y="1233568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20028" y="648417"/>
            <a:ext cx="12218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Приложение АЗ-15</a:t>
            </a:r>
            <a:endParaRPr lang="ru-RU" sz="1000" dirty="0">
              <a:solidFill>
                <a:srgbClr val="898780"/>
              </a:solidFill>
            </a:endParaRPr>
          </a:p>
        </p:txBody>
      </p:sp>
      <p:grpSp>
        <p:nvGrpSpPr>
          <p:cNvPr id="73" name="Группа 72"/>
          <p:cNvGrpSpPr/>
          <p:nvPr/>
        </p:nvGrpSpPr>
        <p:grpSpPr>
          <a:xfrm>
            <a:off x="3976878" y="1843431"/>
            <a:ext cx="340158" cy="215444"/>
            <a:chOff x="6759209" y="1863534"/>
            <a:chExt cx="340158" cy="215444"/>
          </a:xfrm>
        </p:grpSpPr>
        <p:sp>
          <p:nvSpPr>
            <p:cNvPr id="74" name="Овал 73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5958236" y="3379582"/>
            <a:ext cx="300082" cy="215444"/>
            <a:chOff x="6911986" y="1576066"/>
            <a:chExt cx="300082" cy="215444"/>
          </a:xfrm>
        </p:grpSpPr>
        <p:sp>
          <p:nvSpPr>
            <p:cNvPr id="57" name="Овал 56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280092" y="3640130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grpSp>
        <p:nvGrpSpPr>
          <p:cNvPr id="41" name="Группа 40"/>
          <p:cNvGrpSpPr/>
          <p:nvPr/>
        </p:nvGrpSpPr>
        <p:grpSpPr>
          <a:xfrm>
            <a:off x="2671094" y="2122493"/>
            <a:ext cx="340158" cy="215444"/>
            <a:chOff x="6759209" y="1863534"/>
            <a:chExt cx="340158" cy="215444"/>
          </a:xfrm>
        </p:grpSpPr>
        <p:sp>
          <p:nvSpPr>
            <p:cNvPr id="43" name="Овал 42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1439442" y="1843953"/>
            <a:ext cx="300082" cy="215444"/>
            <a:chOff x="6911986" y="1576066"/>
            <a:chExt cx="300082" cy="215444"/>
          </a:xfrm>
        </p:grpSpPr>
        <p:sp>
          <p:nvSpPr>
            <p:cNvPr id="79" name="Овал 78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9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87" t="93257" r="455" b="1527"/>
          <a:stretch/>
        </p:blipFill>
        <p:spPr bwMode="auto">
          <a:xfrm>
            <a:off x="5078056" y="4488254"/>
            <a:ext cx="1898058" cy="2475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1336902" y="2099823"/>
            <a:ext cx="1275265" cy="49773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Катетерная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аблация</a:t>
            </a:r>
            <a:endParaRPr lang="ru-RU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B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070179" y="2101337"/>
            <a:ext cx="1837333" cy="496223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Ж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елательна медикаментозная терапия</a:t>
            </a:r>
            <a:endParaRPr lang="en-US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55" name="Прямая со стрелкой 54"/>
          <p:cNvCxnSpPr>
            <a:stCxn id="53" idx="1"/>
            <a:endCxn id="52" idx="3"/>
          </p:cNvCxnSpPr>
          <p:nvPr/>
        </p:nvCxnSpPr>
        <p:spPr>
          <a:xfrm flipH="1" flipV="1">
            <a:off x="2612167" y="2348692"/>
            <a:ext cx="458012" cy="75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1739524" y="1843432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3969246" y="1843433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5937565" y="3359924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1721481" y="3941217"/>
            <a:ext cx="1348698" cy="0"/>
          </a:xfrm>
          <a:prstGeom prst="line">
            <a:avLst/>
          </a:prstGeom>
          <a:ln w="6350">
            <a:solidFill>
              <a:srgbClr val="8987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V="1">
            <a:off x="1720359" y="2597560"/>
            <a:ext cx="0" cy="134365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050578" y="2843091"/>
            <a:ext cx="3855731" cy="496223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Ортодромная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ПРАВТ</a:t>
            </a:r>
            <a:endParaRPr lang="en-US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3050579" y="3594080"/>
            <a:ext cx="1284169" cy="496223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Пропафенон</a:t>
            </a:r>
            <a:endParaRPr lang="en-US" altLang="ru-RU" sz="1000" b="0" dirty="0" smtClean="0">
              <a:solidFill>
                <a:srgbClr val="898780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</a:t>
            </a:r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IIb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B</a:t>
            </a: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3988754" y="3339314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Группа 38"/>
          <p:cNvGrpSpPr/>
          <p:nvPr/>
        </p:nvGrpSpPr>
        <p:grpSpPr>
          <a:xfrm>
            <a:off x="3650448" y="3361621"/>
            <a:ext cx="340158" cy="215444"/>
            <a:chOff x="6759209" y="1863534"/>
            <a:chExt cx="340158" cy="215444"/>
          </a:xfrm>
        </p:grpSpPr>
        <p:sp>
          <p:nvSpPr>
            <p:cNvPr id="40" name="Овал 39"/>
            <p:cNvSpPr/>
            <p:nvPr/>
          </p:nvSpPr>
          <p:spPr>
            <a:xfrm>
              <a:off x="6835718" y="1887990"/>
              <a:ext cx="180000" cy="180000"/>
            </a:xfrm>
            <a:prstGeom prst="ellipse">
              <a:avLst/>
            </a:prstGeom>
            <a:solidFill>
              <a:srgbClr val="EE9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759209" y="1863534"/>
              <a:ext cx="3401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Нет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5628409" y="3608772"/>
            <a:ext cx="1284169" cy="722376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Дилтиазем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или </a:t>
            </a:r>
            <a:r>
              <a:rPr lang="ru-RU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верапамил</a:t>
            </a:r>
            <a:r>
              <a:rPr lang="ru-RU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или бета-блокатор</a:t>
            </a:r>
          </a:p>
          <a:p>
            <a:pPr algn="ctr"/>
            <a:r>
              <a:rPr lang="en-US" altLang="ru-RU" sz="1000" b="0" dirty="0" err="1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IIa</a:t>
            </a:r>
            <a:r>
              <a:rPr lang="en-US" altLang="ru-RU" sz="1000" b="0" dirty="0" smtClean="0">
                <a:solidFill>
                  <a:srgbClr val="898780"/>
                </a:solidFill>
                <a:latin typeface="+mn-lt"/>
                <a:ea typeface="Calibri" charset="0"/>
                <a:cs typeface="Calibri" charset="0"/>
              </a:rPr>
              <a:t> B</a:t>
            </a:r>
          </a:p>
        </p:txBody>
      </p:sp>
      <p:cxnSp>
        <p:nvCxnSpPr>
          <p:cNvPr id="46" name="Прямая со стрелкой 45"/>
          <p:cNvCxnSpPr/>
          <p:nvPr/>
        </p:nvCxnSpPr>
        <p:spPr>
          <a:xfrm flipH="1" flipV="1">
            <a:off x="4334748" y="3941217"/>
            <a:ext cx="1293661" cy="1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Скругленный прямоугольник 48"/>
          <p:cNvSpPr/>
          <p:nvPr/>
        </p:nvSpPr>
        <p:spPr>
          <a:xfrm>
            <a:off x="3050579" y="3609352"/>
            <a:ext cx="1284170" cy="480951"/>
          </a:xfrm>
          <a:prstGeom prst="roundRect">
            <a:avLst>
              <a:gd name="adj" fmla="val 0"/>
            </a:avLst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1739524" y="3677165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898780"/>
                </a:solidFill>
              </a:rPr>
              <a:t>При неэффективности</a:t>
            </a:r>
            <a:endParaRPr lang="ru-RU" sz="1000" dirty="0">
              <a:solidFill>
                <a:srgbClr val="898780"/>
              </a:solidFill>
            </a:endParaRPr>
          </a:p>
        </p:txBody>
      </p:sp>
      <p:grpSp>
        <p:nvGrpSpPr>
          <p:cNvPr id="51" name="Группа 50"/>
          <p:cNvGrpSpPr/>
          <p:nvPr/>
        </p:nvGrpSpPr>
        <p:grpSpPr>
          <a:xfrm>
            <a:off x="4009797" y="2615087"/>
            <a:ext cx="300082" cy="215444"/>
            <a:chOff x="6911986" y="1576066"/>
            <a:chExt cx="300082" cy="215444"/>
          </a:xfrm>
        </p:grpSpPr>
        <p:sp>
          <p:nvSpPr>
            <p:cNvPr id="54" name="Овал 53"/>
            <p:cNvSpPr/>
            <p:nvPr/>
          </p:nvSpPr>
          <p:spPr>
            <a:xfrm>
              <a:off x="6962861" y="1598322"/>
              <a:ext cx="180000" cy="180000"/>
            </a:xfrm>
            <a:prstGeom prst="ellipse">
              <a:avLst/>
            </a:prstGeom>
            <a:solidFill>
              <a:srgbClr val="48B9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911986" y="15760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dirty="0" smtClean="0">
                  <a:solidFill>
                    <a:schemeClr val="bg1"/>
                  </a:solidFill>
                </a:rPr>
                <a:t>Да</a:t>
              </a:r>
              <a:endParaRPr lang="ru-RU" sz="8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63" name="Прямая со стрелкой 62"/>
          <p:cNvCxnSpPr/>
          <p:nvPr/>
        </p:nvCxnSpPr>
        <p:spPr>
          <a:xfrm>
            <a:off x="3989126" y="2595429"/>
            <a:ext cx="0" cy="231137"/>
          </a:xfrm>
          <a:prstGeom prst="straightConnector1">
            <a:avLst/>
          </a:prstGeom>
          <a:ln w="6350">
            <a:solidFill>
              <a:srgbClr val="89878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08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-3526" y="794"/>
            <a:ext cx="6617908" cy="6394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-3526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4668" y="28150"/>
            <a:ext cx="6209714" cy="5847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600" dirty="0" smtClean="0">
                <a:latin typeface="Calibri" panose="020F0502020204030204" pitchFamily="34" charset="0"/>
              </a:rPr>
              <a:t>Лечение АВ </a:t>
            </a:r>
            <a:r>
              <a:rPr lang="ru-RU" altLang="ru-RU" sz="1600" dirty="0" err="1" smtClean="0">
                <a:latin typeface="Calibri" panose="020F0502020204030204" pitchFamily="34" charset="0"/>
              </a:rPr>
              <a:t>ри-ентри</a:t>
            </a:r>
            <a:r>
              <a:rPr lang="ru-RU" altLang="ru-RU" sz="1600" dirty="0" smtClean="0">
                <a:latin typeface="Calibri" panose="020F0502020204030204" pitchFamily="34" charset="0"/>
              </a:rPr>
              <a:t> тахикардий (при наличии манифестирующих </a:t>
            </a:r>
          </a:p>
          <a:p>
            <a:r>
              <a:rPr lang="ru-RU" altLang="ru-RU" sz="1600" dirty="0" smtClean="0">
                <a:latin typeface="Calibri" panose="020F0502020204030204" pitchFamily="34" charset="0"/>
              </a:rPr>
              <a:t>или скрытых аномальных проводящих путей)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53740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2"/>
          <p:cNvSpPr txBox="1">
            <a:spLocks noChangeArrowheads="1"/>
          </p:cNvSpPr>
          <p:nvPr/>
        </p:nvSpPr>
        <p:spPr bwMode="auto">
          <a:xfrm>
            <a:off x="404668" y="926110"/>
            <a:ext cx="8168878" cy="1374735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4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b="1" u="sng" dirty="0"/>
              <a:t>Комментарии</a:t>
            </a:r>
            <a:r>
              <a:rPr lang="ru-RU" altLang="ru-RU" b="1" dirty="0"/>
              <a:t>:</a:t>
            </a:r>
            <a:r>
              <a:rPr lang="ru-RU" altLang="ru-RU" dirty="0"/>
              <a:t> в </a:t>
            </a:r>
            <a:r>
              <a:rPr lang="ru-RU" altLang="ru-RU" dirty="0" smtClean="0"/>
              <a:t>России </a:t>
            </a:r>
            <a:r>
              <a:rPr lang="ru-RU" altLang="ru-RU" dirty="0"/>
              <a:t>зарегистрированы отсутствующие в рекомендациях </a:t>
            </a:r>
            <a:r>
              <a:rPr lang="ru-RU" altLang="ru-RU" dirty="0" smtClean="0"/>
              <a:t>ЕОК,</a:t>
            </a:r>
          </a:p>
          <a:p>
            <a:r>
              <a:rPr lang="ru-RU" altLang="ru-RU" dirty="0" smtClean="0"/>
              <a:t>но достаточно эффективные </a:t>
            </a:r>
            <a:r>
              <a:rPr lang="ru-RU" altLang="ru-RU" dirty="0"/>
              <a:t>ААП IC класса </a:t>
            </a:r>
            <a:endParaRPr lang="ru-RU" altLang="ru-RU" dirty="0" smtClean="0"/>
          </a:p>
          <a:p>
            <a:r>
              <a:rPr lang="ru-RU" altLang="ru-RU" b="1" dirty="0" err="1" smtClean="0"/>
              <a:t>диэтиламинопропионилэтоксикарбониламинофенотиазин</a:t>
            </a:r>
            <a:r>
              <a:rPr lang="ru-RU" altLang="ru-RU" b="1" dirty="0" smtClean="0"/>
              <a:t> </a:t>
            </a:r>
            <a:r>
              <a:rPr lang="ru-RU" altLang="ru-RU" dirty="0"/>
              <a:t>и</a:t>
            </a:r>
            <a:r>
              <a:rPr lang="ru-RU" altLang="ru-RU" b="1" dirty="0"/>
              <a:t> </a:t>
            </a:r>
            <a:r>
              <a:rPr lang="ru-RU" altLang="ru-RU" b="1" dirty="0" err="1"/>
              <a:t>лаппаконитина</a:t>
            </a:r>
            <a:r>
              <a:rPr lang="ru-RU" altLang="ru-RU" b="1" dirty="0"/>
              <a:t> </a:t>
            </a:r>
            <a:r>
              <a:rPr lang="ru-RU" altLang="ru-RU" b="1" dirty="0" err="1"/>
              <a:t>гидробромид</a:t>
            </a:r>
            <a:r>
              <a:rPr lang="ru-RU" altLang="ru-RU" dirty="0"/>
              <a:t>, </a:t>
            </a:r>
            <a:endParaRPr lang="ru-RU" altLang="ru-RU" dirty="0" smtClean="0"/>
          </a:p>
          <a:p>
            <a:r>
              <a:rPr lang="ru-RU" altLang="ru-RU" dirty="0" smtClean="0"/>
              <a:t>которые </a:t>
            </a:r>
            <a:r>
              <a:rPr lang="ru-RU" altLang="ru-RU" dirty="0"/>
              <a:t>потенциально могут быть использованы по тем же показаниям, </a:t>
            </a:r>
            <a:endParaRPr lang="ru-RU" altLang="ru-RU" dirty="0" smtClean="0"/>
          </a:p>
          <a:p>
            <a:r>
              <a:rPr lang="ru-RU" altLang="ru-RU" dirty="0" smtClean="0"/>
              <a:t>что </a:t>
            </a:r>
            <a:r>
              <a:rPr lang="ru-RU" altLang="ru-RU" dirty="0"/>
              <a:t>и другие ААП IC класса (</a:t>
            </a:r>
            <a:r>
              <a:rPr lang="ru-RU" altLang="ru-RU" dirty="0" err="1"/>
              <a:t>пропафенон</a:t>
            </a:r>
            <a:r>
              <a:rPr lang="ru-RU" alt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85938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794"/>
            <a:ext cx="4979142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Особенности лечения 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нжт</a:t>
            </a:r>
            <a:r>
              <a:rPr lang="ru-RU" altLang="ru-RU" sz="1800" dirty="0" smtClean="0">
                <a:latin typeface="Calibri" panose="020F0502020204030204" pitchFamily="34" charset="0"/>
              </a:rPr>
              <a:t> у взрослых с 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впс</a:t>
            </a:r>
            <a:endParaRPr lang="ru-RU" altLang="ru-RU" sz="1800" dirty="0" smtClean="0">
              <a:latin typeface="Calibri" panose="020F0502020204030204" pitchFamily="34" charset="0"/>
            </a:endParaRP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801817"/>
            <a:ext cx="8168878" cy="3713837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4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sz="1200" dirty="0"/>
              <a:t>Для пациентов с </a:t>
            </a:r>
            <a:r>
              <a:rPr lang="ru-RU" altLang="ru-RU" sz="1200" b="1" dirty="0"/>
              <a:t>фокусной ПТ или ТП </a:t>
            </a:r>
            <a:r>
              <a:rPr lang="ru-RU" altLang="ru-RU" sz="1200" dirty="0"/>
              <a:t>рекомендуется </a:t>
            </a:r>
            <a:r>
              <a:rPr lang="ru-RU" altLang="ru-RU" sz="1200" b="1" dirty="0" err="1"/>
              <a:t>антикоагуляция</a:t>
            </a:r>
            <a:r>
              <a:rPr lang="ru-RU" altLang="ru-RU" sz="1200" b="1" dirty="0"/>
              <a:t>, аналогичная предусмотренной пациентам с ФП.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</a:t>
            </a:r>
            <a:r>
              <a:rPr lang="en-US" altLang="ru-RU" b="1" dirty="0">
                <a:solidFill>
                  <a:srgbClr val="0070C0"/>
                </a:solidFill>
              </a:rPr>
              <a:t>I C</a:t>
            </a:r>
            <a:r>
              <a:rPr lang="ru-RU" altLang="ru-RU" b="1" dirty="0">
                <a:solidFill>
                  <a:srgbClr val="0070C0"/>
                </a:solidFill>
              </a:rPr>
              <a:t> (УУР </a:t>
            </a:r>
            <a:r>
              <a:rPr lang="ru-RU" altLang="ru-RU" b="1" dirty="0" err="1">
                <a:solidFill>
                  <a:srgbClr val="0070C0"/>
                </a:solidFill>
              </a:rPr>
              <a:t>C</a:t>
            </a:r>
            <a:r>
              <a:rPr lang="ru-RU" altLang="ru-RU" b="1" dirty="0">
                <a:solidFill>
                  <a:srgbClr val="0070C0"/>
                </a:solidFill>
              </a:rPr>
              <a:t>, УДД 4).</a:t>
            </a:r>
          </a:p>
          <a:p>
            <a:r>
              <a:rPr lang="ru-RU" altLang="ru-RU" sz="1200" dirty="0"/>
              <a:t>Для восстановления СР </a:t>
            </a:r>
            <a:r>
              <a:rPr lang="ru-RU" altLang="ru-RU" sz="1200" b="1" dirty="0" err="1"/>
              <a:t>гемодинамически</a:t>
            </a:r>
            <a:r>
              <a:rPr lang="ru-RU" altLang="ru-RU" sz="1200" b="1" dirty="0"/>
              <a:t> нестабильным пациентам</a:t>
            </a:r>
            <a:r>
              <a:rPr lang="ru-RU" altLang="ru-RU" sz="1200" dirty="0"/>
              <a:t> рекомендуется </a:t>
            </a:r>
            <a:r>
              <a:rPr lang="ru-RU" altLang="ru-RU" sz="1200" b="1" dirty="0"/>
              <a:t>синхронизированная ЭИТ.</a:t>
            </a:r>
          </a:p>
          <a:p>
            <a:r>
              <a:rPr lang="en-US" altLang="ru-RU" b="1" dirty="0">
                <a:solidFill>
                  <a:srgbClr val="0070C0"/>
                </a:solidFill>
              </a:rPr>
              <a:t>ЕОК I B (</a:t>
            </a:r>
            <a:r>
              <a:rPr lang="ru-RU" altLang="ru-RU" b="1" dirty="0">
                <a:solidFill>
                  <a:srgbClr val="0070C0"/>
                </a:solidFill>
              </a:rPr>
              <a:t>УУР</a:t>
            </a:r>
            <a:r>
              <a:rPr lang="en-US" altLang="ru-RU" b="1" dirty="0">
                <a:solidFill>
                  <a:srgbClr val="0070C0"/>
                </a:solidFill>
              </a:rPr>
              <a:t> C УДД 4)</a:t>
            </a:r>
            <a:r>
              <a:rPr lang="ru-RU" altLang="ru-RU" b="1" dirty="0">
                <a:solidFill>
                  <a:srgbClr val="0070C0"/>
                </a:solidFill>
              </a:rPr>
              <a:t>.</a:t>
            </a:r>
          </a:p>
          <a:p>
            <a:r>
              <a:rPr lang="ru-RU" altLang="ru-RU" sz="1200" b="1" dirty="0" err="1"/>
              <a:t>Вагусные</a:t>
            </a:r>
            <a:r>
              <a:rPr lang="ru-RU" altLang="ru-RU" sz="1200" b="1" dirty="0"/>
              <a:t> приемы </a:t>
            </a:r>
            <a:r>
              <a:rPr lang="ru-RU" altLang="ru-RU" sz="1200" dirty="0"/>
              <a:t>рекомендуется проводить в положении «лежа», с приподнятыми ногами.</a:t>
            </a:r>
          </a:p>
          <a:p>
            <a:r>
              <a:rPr lang="en-US" altLang="ru-RU" b="1" dirty="0">
                <a:solidFill>
                  <a:srgbClr val="0070C0"/>
                </a:solidFill>
              </a:rPr>
              <a:t>ЕОК I B (</a:t>
            </a:r>
            <a:r>
              <a:rPr lang="ru-RU" altLang="ru-RU" b="1" dirty="0">
                <a:solidFill>
                  <a:srgbClr val="0070C0"/>
                </a:solidFill>
              </a:rPr>
              <a:t>УУР</a:t>
            </a:r>
            <a:r>
              <a:rPr lang="en-US" altLang="ru-RU" b="1" dirty="0">
                <a:solidFill>
                  <a:srgbClr val="0070C0"/>
                </a:solidFill>
              </a:rPr>
              <a:t> A УДД 2)</a:t>
            </a:r>
            <a:r>
              <a:rPr lang="ru-RU" altLang="ru-RU" b="1" dirty="0">
                <a:solidFill>
                  <a:srgbClr val="0070C0"/>
                </a:solidFill>
              </a:rPr>
              <a:t>.</a:t>
            </a:r>
          </a:p>
          <a:p>
            <a:r>
              <a:rPr lang="ru-RU" altLang="ru-RU" sz="1200" dirty="0"/>
              <a:t>Внутривенное введение 10–30 мг </a:t>
            </a:r>
            <a:r>
              <a:rPr lang="ru-RU" altLang="ru-RU" sz="1200" b="1" dirty="0" err="1"/>
              <a:t>трифосаденина</a:t>
            </a:r>
            <a:r>
              <a:rPr lang="ru-RU" altLang="ru-RU" sz="1200" dirty="0"/>
              <a:t> болюсом рекомендуется при неэффективности </a:t>
            </a:r>
            <a:r>
              <a:rPr lang="ru-RU" altLang="ru-RU" sz="1200" dirty="0" err="1"/>
              <a:t>вагусных</a:t>
            </a:r>
            <a:r>
              <a:rPr lang="ru-RU" altLang="ru-RU" sz="1200" dirty="0"/>
              <a:t> приемов.</a:t>
            </a:r>
          </a:p>
          <a:p>
            <a:r>
              <a:rPr lang="en-US" altLang="ru-RU" b="1" dirty="0">
                <a:solidFill>
                  <a:srgbClr val="0070C0"/>
                </a:solidFill>
              </a:rPr>
              <a:t>ЕОК I B (</a:t>
            </a:r>
            <a:r>
              <a:rPr lang="ru-RU" altLang="ru-RU" b="1" dirty="0">
                <a:solidFill>
                  <a:srgbClr val="0070C0"/>
                </a:solidFill>
              </a:rPr>
              <a:t>УУР</a:t>
            </a:r>
            <a:r>
              <a:rPr lang="en-US" altLang="ru-RU" b="1" dirty="0">
                <a:solidFill>
                  <a:srgbClr val="0070C0"/>
                </a:solidFill>
              </a:rPr>
              <a:t> A, УДД 1)</a:t>
            </a:r>
            <a:r>
              <a:rPr lang="ru-RU" altLang="ru-RU" b="1" dirty="0">
                <a:solidFill>
                  <a:srgbClr val="0070C0"/>
                </a:solidFill>
              </a:rPr>
              <a:t>.</a:t>
            </a:r>
          </a:p>
          <a:p>
            <a:r>
              <a:rPr lang="ru-RU" altLang="ru-RU" sz="1200" dirty="0"/>
              <a:t>В</a:t>
            </a:r>
            <a:r>
              <a:rPr lang="en-US" altLang="ru-RU" sz="1200" dirty="0"/>
              <a:t>/</a:t>
            </a:r>
            <a:r>
              <a:rPr lang="ru-RU" altLang="ru-RU" sz="1200" dirty="0"/>
              <a:t>в введение </a:t>
            </a:r>
            <a:r>
              <a:rPr lang="ru-RU" altLang="ru-RU" sz="1200" b="1" dirty="0" err="1"/>
              <a:t>верапамила</a:t>
            </a:r>
            <a:r>
              <a:rPr lang="ru-RU" altLang="ru-RU" sz="1200" b="1" dirty="0"/>
              <a:t> или </a:t>
            </a:r>
            <a:r>
              <a:rPr lang="ru-RU" altLang="ru-RU" sz="1200" b="1" dirty="0" err="1"/>
              <a:t>дилтиазема</a:t>
            </a:r>
            <a:r>
              <a:rPr lang="ru-RU" altLang="ru-RU" sz="1200" dirty="0"/>
              <a:t> рекомендуется при неэффективности </a:t>
            </a:r>
            <a:r>
              <a:rPr lang="ru-RU" altLang="ru-RU" sz="1200" dirty="0" err="1"/>
              <a:t>вагусных</a:t>
            </a:r>
            <a:r>
              <a:rPr lang="ru-RU" altLang="ru-RU" sz="1200" dirty="0"/>
              <a:t> приемов и </a:t>
            </a:r>
            <a:r>
              <a:rPr lang="ru-RU" altLang="ru-RU" sz="1200" dirty="0" err="1"/>
              <a:t>трифосаденина</a:t>
            </a:r>
            <a:r>
              <a:rPr lang="ru-RU" altLang="ru-RU" sz="1200" dirty="0"/>
              <a:t>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</a:t>
            </a:r>
            <a:r>
              <a:rPr lang="en-US" altLang="ru-RU" b="1" dirty="0" err="1">
                <a:solidFill>
                  <a:srgbClr val="0070C0"/>
                </a:solidFill>
              </a:rPr>
              <a:t>IIa</a:t>
            </a:r>
            <a:r>
              <a:rPr lang="en-US" altLang="ru-RU" b="1" dirty="0">
                <a:solidFill>
                  <a:srgbClr val="0070C0"/>
                </a:solidFill>
              </a:rPr>
              <a:t> B</a:t>
            </a:r>
            <a:r>
              <a:rPr lang="ru-RU" altLang="ru-RU" b="1" dirty="0">
                <a:solidFill>
                  <a:srgbClr val="0070C0"/>
                </a:solidFill>
              </a:rPr>
              <a:t> (УУР </a:t>
            </a:r>
            <a:r>
              <a:rPr lang="ru-RU" altLang="ru-RU" b="1" dirty="0" err="1">
                <a:solidFill>
                  <a:srgbClr val="0070C0"/>
                </a:solidFill>
              </a:rPr>
              <a:t>B</a:t>
            </a:r>
            <a:r>
              <a:rPr lang="ru-RU" altLang="ru-RU" b="1" dirty="0">
                <a:solidFill>
                  <a:srgbClr val="0070C0"/>
                </a:solidFill>
              </a:rPr>
              <a:t>, УДД </a:t>
            </a:r>
            <a:r>
              <a:rPr lang="en-US" altLang="ru-RU" b="1" dirty="0">
                <a:solidFill>
                  <a:srgbClr val="0070C0"/>
                </a:solidFill>
              </a:rPr>
              <a:t>2</a:t>
            </a:r>
            <a:r>
              <a:rPr lang="ru-RU" altLang="ru-RU" b="1" dirty="0">
                <a:solidFill>
                  <a:srgbClr val="0070C0"/>
                </a:solidFill>
              </a:rPr>
              <a:t>).</a:t>
            </a:r>
          </a:p>
          <a:p>
            <a:r>
              <a:rPr lang="ru-RU" altLang="ru-RU" sz="1200" dirty="0"/>
              <a:t>В</a:t>
            </a:r>
            <a:r>
              <a:rPr lang="en-US" altLang="ru-RU" sz="1200" dirty="0"/>
              <a:t>/</a:t>
            </a:r>
            <a:r>
              <a:rPr lang="ru-RU" altLang="ru-RU" sz="1200" dirty="0"/>
              <a:t>в введение </a:t>
            </a:r>
            <a:r>
              <a:rPr lang="ru-RU" altLang="ru-RU" sz="1200" b="1" dirty="0"/>
              <a:t>ББ (</a:t>
            </a:r>
            <a:r>
              <a:rPr lang="ru-RU" altLang="ru-RU" sz="1200" b="1" dirty="0" err="1"/>
              <a:t>эсмолола</a:t>
            </a:r>
            <a:r>
              <a:rPr lang="ru-RU" altLang="ru-RU" sz="1200" b="1" dirty="0"/>
              <a:t> или </a:t>
            </a:r>
            <a:r>
              <a:rPr lang="ru-RU" altLang="ru-RU" sz="1200" b="1" dirty="0" err="1"/>
              <a:t>метопролола</a:t>
            </a:r>
            <a:r>
              <a:rPr lang="ru-RU" altLang="ru-RU" sz="1200" b="1" dirty="0"/>
              <a:t>) </a:t>
            </a:r>
            <a:r>
              <a:rPr lang="ru-RU" altLang="ru-RU" sz="1200" dirty="0"/>
              <a:t>рекомендуется при неэффективности </a:t>
            </a:r>
            <a:r>
              <a:rPr lang="ru-RU" altLang="ru-RU" sz="1200" dirty="0" err="1"/>
              <a:t>вагусных</a:t>
            </a:r>
            <a:r>
              <a:rPr lang="ru-RU" altLang="ru-RU" sz="1200" dirty="0"/>
              <a:t> приемов и </a:t>
            </a:r>
            <a:r>
              <a:rPr lang="ru-RU" altLang="ru-RU" sz="1200" dirty="0" err="1"/>
              <a:t>трифосаденина</a:t>
            </a:r>
            <a:r>
              <a:rPr lang="ru-RU" altLang="ru-RU" sz="1200" dirty="0"/>
              <a:t>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</a:t>
            </a:r>
            <a:r>
              <a:rPr lang="en-US" altLang="ru-RU" b="1" dirty="0" err="1">
                <a:solidFill>
                  <a:srgbClr val="0070C0"/>
                </a:solidFill>
              </a:rPr>
              <a:t>IIa</a:t>
            </a:r>
            <a:r>
              <a:rPr lang="en-US" altLang="ru-RU" b="1" dirty="0">
                <a:solidFill>
                  <a:srgbClr val="0070C0"/>
                </a:solidFill>
              </a:rPr>
              <a:t> C</a:t>
            </a:r>
            <a:r>
              <a:rPr lang="ru-RU" altLang="ru-RU" b="1" dirty="0">
                <a:solidFill>
                  <a:srgbClr val="0070C0"/>
                </a:solidFill>
              </a:rPr>
              <a:t> (УУР </a:t>
            </a:r>
            <a:r>
              <a:rPr lang="ru-RU" altLang="ru-RU" b="1" dirty="0" err="1">
                <a:solidFill>
                  <a:srgbClr val="0070C0"/>
                </a:solidFill>
              </a:rPr>
              <a:t>C</a:t>
            </a:r>
            <a:r>
              <a:rPr lang="ru-RU" altLang="ru-RU" b="1" dirty="0">
                <a:solidFill>
                  <a:srgbClr val="0070C0"/>
                </a:solidFill>
              </a:rPr>
              <a:t>, УДД 4).</a:t>
            </a:r>
          </a:p>
          <a:p>
            <a:r>
              <a:rPr lang="ru-RU" altLang="ru-RU" sz="1200" b="1" dirty="0"/>
              <a:t>Синхронизированная ЭИТ </a:t>
            </a:r>
            <a:r>
              <a:rPr lang="ru-RU" altLang="ru-RU" sz="1200" dirty="0"/>
              <a:t>рекомендуется при неэффективности медикаментозной терапии для восстановления СР или контроля ЧСС.</a:t>
            </a:r>
          </a:p>
          <a:p>
            <a:r>
              <a:rPr lang="en-US" altLang="ru-RU" b="1" dirty="0">
                <a:solidFill>
                  <a:srgbClr val="0070C0"/>
                </a:solidFill>
              </a:rPr>
              <a:t>ЕОК I B (</a:t>
            </a:r>
            <a:r>
              <a:rPr lang="ru-RU" altLang="ru-RU" b="1" dirty="0">
                <a:solidFill>
                  <a:srgbClr val="0070C0"/>
                </a:solidFill>
              </a:rPr>
              <a:t>УУР</a:t>
            </a:r>
            <a:r>
              <a:rPr lang="en-US" altLang="ru-RU" b="1" dirty="0">
                <a:solidFill>
                  <a:srgbClr val="0070C0"/>
                </a:solidFill>
              </a:rPr>
              <a:t> C, УДД 4)</a:t>
            </a:r>
            <a:r>
              <a:rPr lang="ru-RU" altLang="ru-RU" b="1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874170"/>
            <a:ext cx="179588" cy="1795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358434"/>
            <a:ext cx="179588" cy="1795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869593"/>
            <a:ext cx="179588" cy="1795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2362822"/>
            <a:ext cx="179588" cy="17958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2847086"/>
            <a:ext cx="179588" cy="1795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3349280"/>
            <a:ext cx="179588" cy="17958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3842509"/>
            <a:ext cx="179588" cy="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794"/>
            <a:ext cx="4979142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Особенности лечения 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нжт</a:t>
            </a:r>
            <a:r>
              <a:rPr lang="ru-RU" altLang="ru-RU" sz="1800" dirty="0" smtClean="0">
                <a:latin typeface="Calibri" panose="020F0502020204030204" pitchFamily="34" charset="0"/>
              </a:rPr>
              <a:t> у взрослых с 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впс</a:t>
            </a:r>
            <a:endParaRPr lang="ru-RU" altLang="ru-RU" sz="1800" dirty="0" smtClean="0">
              <a:latin typeface="Calibri" panose="020F0502020204030204" pitchFamily="34" charset="0"/>
            </a:endParaRP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792151"/>
            <a:ext cx="8168878" cy="3611245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2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dirty="0"/>
              <a:t>Проведение </a:t>
            </a:r>
            <a:r>
              <a:rPr lang="ru-RU" altLang="ru-RU" b="1" dirty="0"/>
              <a:t>КА</a:t>
            </a:r>
            <a:r>
              <a:rPr lang="ru-RU" altLang="ru-RU" dirty="0"/>
              <a:t> рекомендуется в опытных центрах.</a:t>
            </a:r>
          </a:p>
          <a:p>
            <a:r>
              <a:rPr lang="ru-RU" altLang="ru-RU" sz="1400" b="1" dirty="0">
                <a:solidFill>
                  <a:srgbClr val="0070C0"/>
                </a:solidFill>
              </a:rPr>
              <a:t>ЕОК </a:t>
            </a:r>
            <a:r>
              <a:rPr lang="en-US" altLang="ru-RU" sz="1400" b="1" dirty="0" err="1">
                <a:solidFill>
                  <a:srgbClr val="0070C0"/>
                </a:solidFill>
              </a:rPr>
              <a:t>IIa</a:t>
            </a:r>
            <a:r>
              <a:rPr lang="en-US" altLang="ru-RU" sz="1400" b="1" dirty="0">
                <a:solidFill>
                  <a:srgbClr val="0070C0"/>
                </a:solidFill>
              </a:rPr>
              <a:t> C</a:t>
            </a:r>
            <a:r>
              <a:rPr lang="ru-RU" altLang="ru-RU" sz="1400" b="1" dirty="0">
                <a:solidFill>
                  <a:srgbClr val="0070C0"/>
                </a:solidFill>
              </a:rPr>
              <a:t> (УУР </a:t>
            </a:r>
            <a:r>
              <a:rPr lang="ru-RU" altLang="ru-RU" sz="1400" b="1" dirty="0" err="1">
                <a:solidFill>
                  <a:srgbClr val="0070C0"/>
                </a:solidFill>
              </a:rPr>
              <a:t>C</a:t>
            </a:r>
            <a:r>
              <a:rPr lang="ru-RU" altLang="ru-RU" sz="1400" b="1" dirty="0">
                <a:solidFill>
                  <a:srgbClr val="0070C0"/>
                </a:solidFill>
              </a:rPr>
              <a:t>, УДД 4).</a:t>
            </a:r>
          </a:p>
          <a:p>
            <a:r>
              <a:rPr lang="ru-RU" altLang="ru-RU" b="1" dirty="0"/>
              <a:t>ББ</a:t>
            </a:r>
            <a:r>
              <a:rPr lang="ru-RU" altLang="ru-RU" dirty="0"/>
              <a:t> рекомендуются при рецидивирующей фокусной ПТ или ТП, если КА невозможна или не имела успеха.</a:t>
            </a:r>
          </a:p>
          <a:p>
            <a:r>
              <a:rPr lang="ru-RU" altLang="ru-RU" sz="1400" b="1" dirty="0">
                <a:solidFill>
                  <a:srgbClr val="0070C0"/>
                </a:solidFill>
              </a:rPr>
              <a:t>ЕОК </a:t>
            </a:r>
            <a:r>
              <a:rPr lang="en-US" altLang="ru-RU" sz="1400" b="1" dirty="0" err="1">
                <a:solidFill>
                  <a:srgbClr val="0070C0"/>
                </a:solidFill>
              </a:rPr>
              <a:t>IIa</a:t>
            </a:r>
            <a:r>
              <a:rPr lang="en-US" altLang="ru-RU" sz="1400" b="1" dirty="0">
                <a:solidFill>
                  <a:srgbClr val="0070C0"/>
                </a:solidFill>
              </a:rPr>
              <a:t> C</a:t>
            </a:r>
            <a:r>
              <a:rPr lang="ru-RU" altLang="ru-RU" sz="1400" b="1" dirty="0">
                <a:solidFill>
                  <a:srgbClr val="0070C0"/>
                </a:solidFill>
              </a:rPr>
              <a:t> (УУР </a:t>
            </a:r>
            <a:r>
              <a:rPr lang="ru-RU" altLang="ru-RU" sz="1400" b="1" dirty="0" err="1">
                <a:solidFill>
                  <a:srgbClr val="0070C0"/>
                </a:solidFill>
              </a:rPr>
              <a:t>C</a:t>
            </a:r>
            <a:r>
              <a:rPr lang="ru-RU" altLang="ru-RU" sz="1400" b="1" dirty="0">
                <a:solidFill>
                  <a:srgbClr val="0070C0"/>
                </a:solidFill>
              </a:rPr>
              <a:t>, УДД 4).</a:t>
            </a:r>
          </a:p>
          <a:p>
            <a:r>
              <a:rPr lang="ru-RU" altLang="ru-RU" dirty="0"/>
              <a:t>Пациентам с НЖТ, которым планируется хирургическая коррекция ВПС, рекомендуется </a:t>
            </a:r>
            <a:r>
              <a:rPr lang="ru-RU" altLang="ru-RU" b="1" dirty="0"/>
              <a:t>КА перед вмешательством или хирургическая изоляция </a:t>
            </a:r>
            <a:r>
              <a:rPr lang="ru-RU" altLang="ru-RU" b="1" dirty="0" err="1"/>
              <a:t>аритмогенных</a:t>
            </a:r>
            <a:r>
              <a:rPr lang="ru-RU" altLang="ru-RU" b="1" dirty="0"/>
              <a:t> зон</a:t>
            </a:r>
            <a:r>
              <a:rPr lang="ru-RU" altLang="ru-RU" dirty="0"/>
              <a:t> во время операции.</a:t>
            </a:r>
          </a:p>
          <a:p>
            <a:r>
              <a:rPr lang="ru-RU" altLang="ru-RU" sz="1400" b="1" dirty="0">
                <a:solidFill>
                  <a:srgbClr val="0070C0"/>
                </a:solidFill>
              </a:rPr>
              <a:t>ЕОК </a:t>
            </a:r>
            <a:r>
              <a:rPr lang="en-US" altLang="ru-RU" sz="1400" b="1" dirty="0" err="1">
                <a:solidFill>
                  <a:srgbClr val="0070C0"/>
                </a:solidFill>
              </a:rPr>
              <a:t>IIa</a:t>
            </a:r>
            <a:r>
              <a:rPr lang="en-US" altLang="ru-RU" sz="1400" b="1" dirty="0">
                <a:solidFill>
                  <a:srgbClr val="0070C0"/>
                </a:solidFill>
              </a:rPr>
              <a:t> C</a:t>
            </a:r>
            <a:r>
              <a:rPr lang="ru-RU" altLang="ru-RU" sz="1400" b="1" dirty="0">
                <a:solidFill>
                  <a:srgbClr val="0070C0"/>
                </a:solidFill>
              </a:rPr>
              <a:t> (УУР </a:t>
            </a:r>
            <a:r>
              <a:rPr lang="ru-RU" altLang="ru-RU" sz="1400" b="1" dirty="0" err="1">
                <a:solidFill>
                  <a:srgbClr val="0070C0"/>
                </a:solidFill>
              </a:rPr>
              <a:t>C</a:t>
            </a:r>
            <a:r>
              <a:rPr lang="ru-RU" altLang="ru-RU" sz="1400" b="1" dirty="0">
                <a:solidFill>
                  <a:srgbClr val="0070C0"/>
                </a:solidFill>
              </a:rPr>
              <a:t>, УДД </a:t>
            </a:r>
            <a:r>
              <a:rPr lang="en-US" altLang="ru-RU" sz="1400" b="1" dirty="0">
                <a:solidFill>
                  <a:srgbClr val="0070C0"/>
                </a:solidFill>
              </a:rPr>
              <a:t>5</a:t>
            </a:r>
            <a:r>
              <a:rPr lang="ru-RU" altLang="ru-RU" sz="1400" b="1" dirty="0">
                <a:solidFill>
                  <a:srgbClr val="0070C0"/>
                </a:solidFill>
              </a:rPr>
              <a:t>).</a:t>
            </a:r>
          </a:p>
          <a:p>
            <a:r>
              <a:rPr lang="ru-RU" altLang="ru-RU" b="1" dirty="0" err="1"/>
              <a:t>Амиодарон</a:t>
            </a:r>
            <a:r>
              <a:rPr lang="ru-RU" altLang="ru-RU" dirty="0"/>
              <a:t> пациентам с НЖТ рекомендуется, если КА невозможна или не имела успеха.</a:t>
            </a:r>
          </a:p>
          <a:p>
            <a:r>
              <a:rPr lang="ru-RU" altLang="ru-RU" sz="1400" b="1" dirty="0">
                <a:solidFill>
                  <a:srgbClr val="0070C0"/>
                </a:solidFill>
              </a:rPr>
              <a:t>ЕОК </a:t>
            </a:r>
            <a:r>
              <a:rPr lang="en-US" altLang="ru-RU" sz="1400" b="1" dirty="0" err="1">
                <a:solidFill>
                  <a:srgbClr val="0070C0"/>
                </a:solidFill>
              </a:rPr>
              <a:t>IIb</a:t>
            </a:r>
            <a:r>
              <a:rPr lang="en-US" altLang="ru-RU" sz="1400" b="1" dirty="0">
                <a:solidFill>
                  <a:srgbClr val="0070C0"/>
                </a:solidFill>
              </a:rPr>
              <a:t> C</a:t>
            </a:r>
            <a:r>
              <a:rPr lang="ru-RU" altLang="ru-RU" sz="1400" b="1" dirty="0">
                <a:solidFill>
                  <a:srgbClr val="0070C0"/>
                </a:solidFill>
              </a:rPr>
              <a:t> (УУР </a:t>
            </a:r>
            <a:r>
              <a:rPr lang="ru-RU" altLang="ru-RU" sz="1400" b="1" dirty="0" err="1">
                <a:solidFill>
                  <a:srgbClr val="0070C0"/>
                </a:solidFill>
              </a:rPr>
              <a:t>C</a:t>
            </a:r>
            <a:r>
              <a:rPr lang="ru-RU" altLang="ru-RU" sz="1400" b="1" dirty="0">
                <a:solidFill>
                  <a:srgbClr val="0070C0"/>
                </a:solidFill>
              </a:rPr>
              <a:t>, УДД 4).</a:t>
            </a:r>
          </a:p>
          <a:p>
            <a:r>
              <a:rPr lang="ru-RU" altLang="ru-RU" b="1" dirty="0" err="1"/>
              <a:t>Соталол</a:t>
            </a:r>
            <a:r>
              <a:rPr lang="ru-RU" altLang="ru-RU" b="1" dirty="0"/>
              <a:t> не рекомендуется </a:t>
            </a:r>
            <a:r>
              <a:rPr lang="ru-RU" altLang="ru-RU" dirty="0"/>
              <a:t>в качестве ААП первой линии, поскольку его применение связано с увеличением риска </a:t>
            </a:r>
            <a:r>
              <a:rPr lang="ru-RU" altLang="ru-RU" dirty="0" err="1"/>
              <a:t>проаритмии</a:t>
            </a:r>
            <a:r>
              <a:rPr lang="ru-RU" altLang="ru-RU" dirty="0"/>
              <a:t> и смертности.</a:t>
            </a:r>
          </a:p>
          <a:p>
            <a:r>
              <a:rPr lang="ru-RU" altLang="ru-RU" sz="1400" b="1" dirty="0">
                <a:solidFill>
                  <a:srgbClr val="0070C0"/>
                </a:solidFill>
              </a:rPr>
              <a:t>ЕОК </a:t>
            </a:r>
            <a:r>
              <a:rPr lang="en-US" altLang="ru-RU" sz="1400" b="1" dirty="0">
                <a:solidFill>
                  <a:srgbClr val="0070C0"/>
                </a:solidFill>
              </a:rPr>
              <a:t>III C</a:t>
            </a:r>
            <a:r>
              <a:rPr lang="ru-RU" altLang="ru-RU" sz="1400" b="1" dirty="0">
                <a:solidFill>
                  <a:srgbClr val="0070C0"/>
                </a:solidFill>
              </a:rPr>
              <a:t> (УУР </a:t>
            </a:r>
            <a:r>
              <a:rPr lang="ru-RU" altLang="ru-RU" sz="1400" b="1" dirty="0" err="1">
                <a:solidFill>
                  <a:srgbClr val="0070C0"/>
                </a:solidFill>
              </a:rPr>
              <a:t>C</a:t>
            </a:r>
            <a:r>
              <a:rPr lang="ru-RU" altLang="ru-RU" sz="1400" b="1" dirty="0">
                <a:solidFill>
                  <a:srgbClr val="0070C0"/>
                </a:solidFill>
              </a:rPr>
              <a:t>, УДД 4).</a:t>
            </a:r>
          </a:p>
          <a:p>
            <a:r>
              <a:rPr lang="ru-RU" altLang="ru-RU" b="1" dirty="0" err="1"/>
              <a:t>Пропафенон</a:t>
            </a:r>
            <a:r>
              <a:rPr lang="ru-RU" altLang="ru-RU" b="1" dirty="0"/>
              <a:t> не рекомендуется </a:t>
            </a:r>
            <a:r>
              <a:rPr lang="ru-RU" altLang="ru-RU" dirty="0"/>
              <a:t>в качестве ААП первой линии у пациентов с желудочковой дисфункцией и выраженным фиброзом.</a:t>
            </a:r>
          </a:p>
          <a:p>
            <a:r>
              <a:rPr lang="ru-RU" altLang="ru-RU" sz="1400" b="1" dirty="0">
                <a:solidFill>
                  <a:srgbClr val="0070C0"/>
                </a:solidFill>
              </a:rPr>
              <a:t>ЕОК </a:t>
            </a:r>
            <a:r>
              <a:rPr lang="en-US" altLang="ru-RU" sz="1400" b="1" dirty="0">
                <a:solidFill>
                  <a:srgbClr val="0070C0"/>
                </a:solidFill>
              </a:rPr>
              <a:t>III C</a:t>
            </a:r>
            <a:r>
              <a:rPr lang="ru-RU" altLang="ru-RU" sz="1400" b="1" dirty="0">
                <a:solidFill>
                  <a:srgbClr val="0070C0"/>
                </a:solidFill>
              </a:rPr>
              <a:t> (УУР </a:t>
            </a:r>
            <a:r>
              <a:rPr lang="ru-RU" altLang="ru-RU" sz="1400" b="1" dirty="0" err="1">
                <a:solidFill>
                  <a:srgbClr val="0070C0"/>
                </a:solidFill>
              </a:rPr>
              <a:t>C</a:t>
            </a:r>
            <a:r>
              <a:rPr lang="ru-RU" altLang="ru-RU" sz="1400" b="1" dirty="0">
                <a:solidFill>
                  <a:srgbClr val="0070C0"/>
                </a:solidFill>
              </a:rPr>
              <a:t>, УДД </a:t>
            </a:r>
            <a:r>
              <a:rPr lang="en-US" altLang="ru-RU" sz="1400" b="1" dirty="0">
                <a:solidFill>
                  <a:srgbClr val="0070C0"/>
                </a:solidFill>
              </a:rPr>
              <a:t>5</a:t>
            </a:r>
            <a:r>
              <a:rPr lang="ru-RU" altLang="ru-RU" sz="1400" b="1" dirty="0">
                <a:solidFill>
                  <a:srgbClr val="0070C0"/>
                </a:solidFill>
              </a:rPr>
              <a:t>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874427"/>
            <a:ext cx="179588" cy="1795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349726"/>
            <a:ext cx="179588" cy="1795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860885"/>
            <a:ext cx="179588" cy="1795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2545702"/>
            <a:ext cx="179588" cy="17958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3047896"/>
            <a:ext cx="179588" cy="1795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3750903"/>
            <a:ext cx="179588" cy="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2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-1" y="794"/>
            <a:ext cx="4766953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Особенности лечения 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нжт</a:t>
            </a:r>
            <a:r>
              <a:rPr lang="ru-RU" altLang="ru-RU" sz="1800" dirty="0" smtClean="0">
                <a:latin typeface="Calibri" panose="020F0502020204030204" pitchFamily="34" charset="0"/>
              </a:rPr>
              <a:t> у беременных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802642"/>
            <a:ext cx="8168878" cy="3241913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2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b="1" dirty="0"/>
              <a:t>КА</a:t>
            </a:r>
            <a:r>
              <a:rPr lang="ru-RU" altLang="ru-RU" dirty="0"/>
              <a:t> рекомендуется </a:t>
            </a:r>
            <a:r>
              <a:rPr lang="ru-RU" altLang="ru-RU" dirty="0" err="1"/>
              <a:t>симптомным</a:t>
            </a:r>
            <a:r>
              <a:rPr lang="ru-RU" altLang="ru-RU" dirty="0"/>
              <a:t> женщинам с рецидивирующей НЖТ, которые планируют беременность.</a:t>
            </a:r>
          </a:p>
          <a:p>
            <a:r>
              <a:rPr lang="ru-RU" altLang="ru-RU" sz="1400" b="1" dirty="0">
                <a:solidFill>
                  <a:srgbClr val="0070C0"/>
                </a:solidFill>
              </a:rPr>
              <a:t>ЕОК </a:t>
            </a:r>
            <a:r>
              <a:rPr lang="en-US" altLang="ru-RU" sz="1400" b="1" dirty="0">
                <a:solidFill>
                  <a:srgbClr val="0070C0"/>
                </a:solidFill>
              </a:rPr>
              <a:t>I C</a:t>
            </a:r>
            <a:r>
              <a:rPr lang="ru-RU" altLang="ru-RU" sz="1400" b="1" dirty="0">
                <a:solidFill>
                  <a:srgbClr val="0070C0"/>
                </a:solidFill>
              </a:rPr>
              <a:t> (УУР </a:t>
            </a:r>
            <a:r>
              <a:rPr lang="ru-RU" altLang="ru-RU" sz="1400" b="1" dirty="0" err="1">
                <a:solidFill>
                  <a:srgbClr val="0070C0"/>
                </a:solidFill>
              </a:rPr>
              <a:t>C</a:t>
            </a:r>
            <a:r>
              <a:rPr lang="ru-RU" altLang="ru-RU" sz="1400" b="1" dirty="0">
                <a:solidFill>
                  <a:srgbClr val="0070C0"/>
                </a:solidFill>
              </a:rPr>
              <a:t>, УДД 4).</a:t>
            </a:r>
          </a:p>
          <a:p>
            <a:r>
              <a:rPr lang="ru-RU" altLang="ru-RU" dirty="0"/>
              <a:t>Незамедлительная </a:t>
            </a:r>
            <a:r>
              <a:rPr lang="ru-RU" altLang="ru-RU" b="1" dirty="0"/>
              <a:t>ЭИТ</a:t>
            </a:r>
            <a:r>
              <a:rPr lang="ru-RU" altLang="ru-RU" dirty="0"/>
              <a:t> рекомендуется при любой НЖТ, сопровождающейся нестабильной гемодинамикой.</a:t>
            </a:r>
          </a:p>
          <a:p>
            <a:r>
              <a:rPr lang="ru-RU" altLang="ru-RU" sz="1400" b="1" dirty="0">
                <a:solidFill>
                  <a:srgbClr val="0070C0"/>
                </a:solidFill>
              </a:rPr>
              <a:t>ЕОК </a:t>
            </a:r>
            <a:r>
              <a:rPr lang="en-US" altLang="ru-RU" sz="1400" b="1" dirty="0">
                <a:solidFill>
                  <a:srgbClr val="0070C0"/>
                </a:solidFill>
              </a:rPr>
              <a:t>I C</a:t>
            </a:r>
            <a:r>
              <a:rPr lang="ru-RU" altLang="ru-RU" sz="1400" b="1" dirty="0">
                <a:solidFill>
                  <a:srgbClr val="0070C0"/>
                </a:solidFill>
              </a:rPr>
              <a:t> (УУР </a:t>
            </a:r>
            <a:r>
              <a:rPr lang="ru-RU" altLang="ru-RU" sz="1400" b="1" dirty="0" err="1">
                <a:solidFill>
                  <a:srgbClr val="0070C0"/>
                </a:solidFill>
              </a:rPr>
              <a:t>C</a:t>
            </a:r>
            <a:r>
              <a:rPr lang="ru-RU" altLang="ru-RU" sz="1400" b="1" dirty="0">
                <a:solidFill>
                  <a:srgbClr val="0070C0"/>
                </a:solidFill>
              </a:rPr>
              <a:t>, УДД 4).</a:t>
            </a:r>
          </a:p>
          <a:p>
            <a:r>
              <a:rPr lang="ru-RU" altLang="ru-RU" b="1" dirty="0" err="1"/>
              <a:t>Вагусные</a:t>
            </a:r>
            <a:r>
              <a:rPr lang="ru-RU" altLang="ru-RU" b="1" dirty="0"/>
              <a:t> приемы и, в случае их неэффективности, </a:t>
            </a:r>
            <a:r>
              <a:rPr lang="ru-RU" altLang="ru-RU" b="1" dirty="0" err="1"/>
              <a:t>трифосаденин</a:t>
            </a:r>
            <a:r>
              <a:rPr lang="ru-RU" altLang="ru-RU" dirty="0"/>
              <a:t>, рекомендуются для быстрого купирования НЖТ.</a:t>
            </a:r>
          </a:p>
          <a:p>
            <a:r>
              <a:rPr lang="ru-RU" altLang="ru-RU" sz="1400" b="1" dirty="0">
                <a:solidFill>
                  <a:srgbClr val="0070C0"/>
                </a:solidFill>
              </a:rPr>
              <a:t>ЕОК </a:t>
            </a:r>
            <a:r>
              <a:rPr lang="en-US" altLang="ru-RU" sz="1400" b="1" dirty="0">
                <a:solidFill>
                  <a:srgbClr val="0070C0"/>
                </a:solidFill>
              </a:rPr>
              <a:t>I C</a:t>
            </a:r>
            <a:r>
              <a:rPr lang="ru-RU" altLang="ru-RU" sz="1400" b="1" dirty="0">
                <a:solidFill>
                  <a:srgbClr val="0070C0"/>
                </a:solidFill>
              </a:rPr>
              <a:t> (УУР </a:t>
            </a:r>
            <a:r>
              <a:rPr lang="en-US" altLang="ru-RU" sz="1400" b="1" dirty="0">
                <a:solidFill>
                  <a:srgbClr val="0070C0"/>
                </a:solidFill>
              </a:rPr>
              <a:t>B</a:t>
            </a:r>
            <a:r>
              <a:rPr lang="ru-RU" altLang="ru-RU" sz="1400" b="1" dirty="0">
                <a:solidFill>
                  <a:srgbClr val="0070C0"/>
                </a:solidFill>
              </a:rPr>
              <a:t>, УДД </a:t>
            </a:r>
            <a:r>
              <a:rPr lang="en-US" altLang="ru-RU" sz="1400" b="1" dirty="0">
                <a:solidFill>
                  <a:srgbClr val="0070C0"/>
                </a:solidFill>
              </a:rPr>
              <a:t>3</a:t>
            </a:r>
            <a:r>
              <a:rPr lang="ru-RU" altLang="ru-RU" sz="1400" b="1" dirty="0">
                <a:solidFill>
                  <a:srgbClr val="0070C0"/>
                </a:solidFill>
              </a:rPr>
              <a:t>).</a:t>
            </a:r>
          </a:p>
          <a:p>
            <a:r>
              <a:rPr lang="ru-RU" altLang="ru-RU" dirty="0"/>
              <a:t>В</a:t>
            </a:r>
            <a:r>
              <a:rPr lang="en-US" altLang="ru-RU" dirty="0"/>
              <a:t>/</a:t>
            </a:r>
            <a:r>
              <a:rPr lang="ru-RU" altLang="ru-RU" dirty="0"/>
              <a:t>в введение </a:t>
            </a:r>
            <a:r>
              <a:rPr lang="ru-RU" altLang="ru-RU" b="1" dirty="0"/>
              <a:t>селективного бета-1 </a:t>
            </a:r>
            <a:r>
              <a:rPr lang="ru-RU" altLang="ru-RU" b="1" dirty="0" err="1"/>
              <a:t>адреноблокатора</a:t>
            </a:r>
            <a:r>
              <a:rPr lang="ru-RU" altLang="ru-RU" b="1" dirty="0"/>
              <a:t> </a:t>
            </a:r>
            <a:r>
              <a:rPr lang="ru-RU" altLang="ru-RU" dirty="0"/>
              <a:t>(за исключением </a:t>
            </a:r>
            <a:r>
              <a:rPr lang="ru-RU" altLang="ru-RU" dirty="0" err="1"/>
              <a:t>атенолола</a:t>
            </a:r>
            <a:r>
              <a:rPr lang="ru-RU" altLang="ru-RU" dirty="0"/>
              <a:t>) рекомендуется для быстрого купирования НЖТ или контроля ЧСС.</a:t>
            </a:r>
          </a:p>
          <a:p>
            <a:r>
              <a:rPr lang="ru-RU" altLang="ru-RU" sz="1400" b="1" dirty="0">
                <a:solidFill>
                  <a:srgbClr val="0070C0"/>
                </a:solidFill>
              </a:rPr>
              <a:t>ЕОК </a:t>
            </a:r>
            <a:r>
              <a:rPr lang="en-US" altLang="ru-RU" sz="1400" b="1" dirty="0" err="1">
                <a:solidFill>
                  <a:srgbClr val="0070C0"/>
                </a:solidFill>
              </a:rPr>
              <a:t>IIa</a:t>
            </a:r>
            <a:r>
              <a:rPr lang="en-US" altLang="ru-RU" sz="1400" b="1" dirty="0">
                <a:solidFill>
                  <a:srgbClr val="0070C0"/>
                </a:solidFill>
              </a:rPr>
              <a:t> C</a:t>
            </a:r>
            <a:r>
              <a:rPr lang="ru-RU" altLang="ru-RU" sz="1400" b="1" dirty="0">
                <a:solidFill>
                  <a:srgbClr val="0070C0"/>
                </a:solidFill>
              </a:rPr>
              <a:t> (УУР </a:t>
            </a:r>
            <a:r>
              <a:rPr lang="ru-RU" altLang="ru-RU" sz="1400" b="1" dirty="0" err="1">
                <a:solidFill>
                  <a:srgbClr val="0070C0"/>
                </a:solidFill>
              </a:rPr>
              <a:t>C</a:t>
            </a:r>
            <a:r>
              <a:rPr lang="ru-RU" altLang="ru-RU" sz="1400" b="1" dirty="0">
                <a:solidFill>
                  <a:srgbClr val="0070C0"/>
                </a:solidFill>
              </a:rPr>
              <a:t>, УДД 4).</a:t>
            </a:r>
          </a:p>
          <a:p>
            <a:r>
              <a:rPr lang="ru-RU" altLang="ru-RU" dirty="0"/>
              <a:t>В</a:t>
            </a:r>
            <a:r>
              <a:rPr lang="en-US" altLang="ru-RU" dirty="0"/>
              <a:t>/</a:t>
            </a:r>
            <a:r>
              <a:rPr lang="ru-RU" altLang="ru-RU" dirty="0"/>
              <a:t>в введение </a:t>
            </a:r>
            <a:r>
              <a:rPr lang="ru-RU" altLang="ru-RU" b="1" dirty="0" err="1"/>
              <a:t>дигоксина</a:t>
            </a:r>
            <a:r>
              <a:rPr lang="ru-RU" altLang="ru-RU" dirty="0"/>
              <a:t> рекомендуется для контроля ЧСС при ПТ, если ББ неэффективны.</a:t>
            </a:r>
          </a:p>
          <a:p>
            <a:r>
              <a:rPr lang="ru-RU" altLang="ru-RU" sz="1400" b="1" dirty="0">
                <a:solidFill>
                  <a:srgbClr val="0070C0"/>
                </a:solidFill>
              </a:rPr>
              <a:t>ЕОК </a:t>
            </a:r>
            <a:r>
              <a:rPr lang="en-US" altLang="ru-RU" sz="1400" b="1" dirty="0" err="1">
                <a:solidFill>
                  <a:srgbClr val="0070C0"/>
                </a:solidFill>
              </a:rPr>
              <a:t>IIa</a:t>
            </a:r>
            <a:r>
              <a:rPr lang="en-US" altLang="ru-RU" sz="1400" b="1" dirty="0">
                <a:solidFill>
                  <a:srgbClr val="0070C0"/>
                </a:solidFill>
              </a:rPr>
              <a:t> C</a:t>
            </a:r>
            <a:r>
              <a:rPr lang="ru-RU" altLang="ru-RU" sz="1400" b="1" dirty="0">
                <a:solidFill>
                  <a:srgbClr val="0070C0"/>
                </a:solidFill>
              </a:rPr>
              <a:t> (УУР </a:t>
            </a:r>
            <a:r>
              <a:rPr lang="en-US" altLang="ru-RU" sz="1400" b="1" dirty="0">
                <a:solidFill>
                  <a:srgbClr val="0070C0"/>
                </a:solidFill>
              </a:rPr>
              <a:t>B</a:t>
            </a:r>
            <a:r>
              <a:rPr lang="ru-RU" altLang="ru-RU" sz="1400" b="1" dirty="0">
                <a:solidFill>
                  <a:srgbClr val="0070C0"/>
                </a:solidFill>
              </a:rPr>
              <a:t>, УДД </a:t>
            </a:r>
            <a:r>
              <a:rPr lang="en-US" altLang="ru-RU" sz="1400" b="1" dirty="0">
                <a:solidFill>
                  <a:srgbClr val="0070C0"/>
                </a:solidFill>
              </a:rPr>
              <a:t>3</a:t>
            </a:r>
            <a:r>
              <a:rPr lang="ru-RU" altLang="ru-RU" sz="1400" b="1" dirty="0">
                <a:solidFill>
                  <a:srgbClr val="0070C0"/>
                </a:solidFill>
              </a:rPr>
              <a:t>).</a:t>
            </a:r>
          </a:p>
          <a:p>
            <a:r>
              <a:rPr lang="ru-RU" altLang="ru-RU" b="1" dirty="0"/>
              <a:t>В течение первого триместра </a:t>
            </a:r>
            <a:r>
              <a:rPr lang="ru-RU" altLang="ru-RU" dirty="0"/>
              <a:t>беременности рекомендуется, если это возможно, </a:t>
            </a:r>
            <a:r>
              <a:rPr lang="ru-RU" altLang="ru-RU" b="1" dirty="0"/>
              <a:t>избегать назначения всех ААП</a:t>
            </a:r>
            <a:r>
              <a:rPr lang="ru-RU" altLang="ru-RU" dirty="0"/>
              <a:t>.</a:t>
            </a:r>
          </a:p>
          <a:p>
            <a:r>
              <a:rPr lang="ru-RU" altLang="ru-RU" sz="1400" b="1" dirty="0">
                <a:solidFill>
                  <a:srgbClr val="0070C0"/>
                </a:solidFill>
              </a:rPr>
              <a:t>ЕОК </a:t>
            </a:r>
            <a:r>
              <a:rPr lang="en-US" altLang="ru-RU" sz="1400" b="1" dirty="0">
                <a:solidFill>
                  <a:srgbClr val="0070C0"/>
                </a:solidFill>
              </a:rPr>
              <a:t>I C</a:t>
            </a:r>
            <a:r>
              <a:rPr lang="ru-RU" altLang="ru-RU" sz="1400" b="1" dirty="0">
                <a:solidFill>
                  <a:srgbClr val="0070C0"/>
                </a:solidFill>
              </a:rPr>
              <a:t> (УУР </a:t>
            </a:r>
            <a:r>
              <a:rPr lang="ru-RU" altLang="ru-RU" sz="1400" b="1" dirty="0" err="1">
                <a:solidFill>
                  <a:srgbClr val="0070C0"/>
                </a:solidFill>
              </a:rPr>
              <a:t>C</a:t>
            </a:r>
            <a:r>
              <a:rPr lang="ru-RU" altLang="ru-RU" sz="1400" b="1" dirty="0">
                <a:solidFill>
                  <a:srgbClr val="0070C0"/>
                </a:solidFill>
              </a:rPr>
              <a:t>, УДД </a:t>
            </a:r>
            <a:r>
              <a:rPr lang="en-US" altLang="ru-RU" sz="1400" b="1" dirty="0">
                <a:solidFill>
                  <a:srgbClr val="0070C0"/>
                </a:solidFill>
              </a:rPr>
              <a:t>5</a:t>
            </a:r>
            <a:r>
              <a:rPr lang="ru-RU" altLang="ru-RU" sz="1400" b="1" dirty="0">
                <a:solidFill>
                  <a:srgbClr val="0070C0"/>
                </a:solidFill>
              </a:rPr>
              <a:t>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883136"/>
            <a:ext cx="179588" cy="1795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367400"/>
            <a:ext cx="179588" cy="1795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869594"/>
            <a:ext cx="179588" cy="1795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2371788"/>
            <a:ext cx="179588" cy="17958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3056605"/>
            <a:ext cx="179588" cy="1795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3558296"/>
            <a:ext cx="179588" cy="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39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882255"/>
            <a:ext cx="8168878" cy="3795911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2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b="1" dirty="0"/>
              <a:t>Селективные бета-1 </a:t>
            </a:r>
            <a:r>
              <a:rPr lang="ru-RU" altLang="ru-RU" b="1" dirty="0" err="1"/>
              <a:t>адреноблокаторы</a:t>
            </a:r>
            <a:r>
              <a:rPr lang="ru-RU" altLang="ru-RU" b="1" dirty="0"/>
              <a:t> </a:t>
            </a:r>
            <a:r>
              <a:rPr lang="ru-RU" altLang="ru-RU" dirty="0"/>
              <a:t>(за исключением </a:t>
            </a:r>
            <a:r>
              <a:rPr lang="ru-RU" altLang="ru-RU" dirty="0" err="1"/>
              <a:t>атенолола</a:t>
            </a:r>
            <a:r>
              <a:rPr lang="ru-RU" altLang="ru-RU" dirty="0"/>
              <a:t>) или </a:t>
            </a:r>
            <a:r>
              <a:rPr lang="ru-RU" altLang="ru-RU" dirty="0" err="1"/>
              <a:t>верапамил</a:t>
            </a:r>
            <a:r>
              <a:rPr lang="ru-RU" altLang="ru-RU" dirty="0"/>
              <a:t> (в порядке перечисления) рекомендуются для профилактики НЖТ в отсутствие синдрома </a:t>
            </a:r>
            <a:r>
              <a:rPr lang="en-US" altLang="ru-RU" dirty="0"/>
              <a:t>WPW</a:t>
            </a:r>
            <a:r>
              <a:rPr lang="ru-RU" altLang="ru-RU" dirty="0"/>
              <a:t>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</a:t>
            </a:r>
            <a:r>
              <a:rPr lang="en-US" altLang="ru-RU" b="1" dirty="0" err="1">
                <a:solidFill>
                  <a:srgbClr val="0070C0"/>
                </a:solidFill>
              </a:rPr>
              <a:t>IIa</a:t>
            </a:r>
            <a:r>
              <a:rPr lang="en-US" altLang="ru-RU" b="1" dirty="0">
                <a:solidFill>
                  <a:srgbClr val="0070C0"/>
                </a:solidFill>
              </a:rPr>
              <a:t> C</a:t>
            </a:r>
            <a:r>
              <a:rPr lang="ru-RU" altLang="ru-RU" b="1" dirty="0">
                <a:solidFill>
                  <a:srgbClr val="0070C0"/>
                </a:solidFill>
              </a:rPr>
              <a:t> (УУР </a:t>
            </a:r>
            <a:r>
              <a:rPr lang="ru-RU" altLang="ru-RU" b="1" dirty="0" err="1">
                <a:solidFill>
                  <a:srgbClr val="0070C0"/>
                </a:solidFill>
              </a:rPr>
              <a:t>C</a:t>
            </a:r>
            <a:r>
              <a:rPr lang="ru-RU" altLang="ru-RU" b="1" dirty="0">
                <a:solidFill>
                  <a:srgbClr val="0070C0"/>
                </a:solidFill>
              </a:rPr>
              <a:t>, УДД </a:t>
            </a:r>
            <a:r>
              <a:rPr lang="en-US" altLang="ru-RU" b="1" dirty="0">
                <a:solidFill>
                  <a:srgbClr val="0070C0"/>
                </a:solidFill>
              </a:rPr>
              <a:t>5</a:t>
            </a:r>
            <a:r>
              <a:rPr lang="ru-RU" altLang="ru-RU" b="1" dirty="0">
                <a:solidFill>
                  <a:srgbClr val="0070C0"/>
                </a:solidFill>
              </a:rPr>
              <a:t>).</a:t>
            </a:r>
          </a:p>
          <a:p>
            <a:r>
              <a:rPr lang="ru-RU" altLang="ru-RU" b="1" dirty="0" err="1"/>
              <a:t>Пропафенон</a:t>
            </a:r>
            <a:r>
              <a:rPr lang="ru-RU" altLang="ru-RU" dirty="0"/>
              <a:t> рекомендуется для профилактики НЖТ у пациентов с синдромом </a:t>
            </a:r>
            <a:r>
              <a:rPr lang="en-US" altLang="ru-RU" dirty="0"/>
              <a:t>WPW</a:t>
            </a:r>
            <a:r>
              <a:rPr lang="ru-RU" altLang="ru-RU" dirty="0"/>
              <a:t> в отсутствие ИБС или других структурных заболеваний сердца.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</a:t>
            </a:r>
            <a:r>
              <a:rPr lang="en-US" altLang="ru-RU" b="1" dirty="0" err="1">
                <a:solidFill>
                  <a:srgbClr val="0070C0"/>
                </a:solidFill>
              </a:rPr>
              <a:t>IIa</a:t>
            </a:r>
            <a:r>
              <a:rPr lang="en-US" altLang="ru-RU" b="1" dirty="0">
                <a:solidFill>
                  <a:srgbClr val="0070C0"/>
                </a:solidFill>
              </a:rPr>
              <a:t> C</a:t>
            </a:r>
            <a:r>
              <a:rPr lang="ru-RU" altLang="ru-RU" b="1" dirty="0">
                <a:solidFill>
                  <a:srgbClr val="0070C0"/>
                </a:solidFill>
              </a:rPr>
              <a:t> (УУР </a:t>
            </a:r>
            <a:r>
              <a:rPr lang="ru-RU" altLang="ru-RU" b="1" dirty="0" err="1">
                <a:solidFill>
                  <a:srgbClr val="0070C0"/>
                </a:solidFill>
              </a:rPr>
              <a:t>C</a:t>
            </a:r>
            <a:r>
              <a:rPr lang="ru-RU" altLang="ru-RU" b="1" dirty="0">
                <a:solidFill>
                  <a:srgbClr val="0070C0"/>
                </a:solidFill>
              </a:rPr>
              <a:t>, УДД 4).</a:t>
            </a:r>
          </a:p>
          <a:p>
            <a:r>
              <a:rPr lang="ru-RU" altLang="ru-RU" b="1" dirty="0" err="1"/>
              <a:t>Пропафенон</a:t>
            </a:r>
            <a:r>
              <a:rPr lang="ru-RU" altLang="ru-RU" dirty="0"/>
              <a:t> в отсутствие ИБС или других структурных заболеваний сердца рекомендуется, если блокаторы АВ проведения неэффективны для профилактики НЖТ.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</a:t>
            </a:r>
            <a:r>
              <a:rPr lang="en-US" altLang="ru-RU" b="1" dirty="0" err="1">
                <a:solidFill>
                  <a:srgbClr val="0070C0"/>
                </a:solidFill>
              </a:rPr>
              <a:t>IIa</a:t>
            </a:r>
            <a:r>
              <a:rPr lang="en-US" altLang="ru-RU" b="1" dirty="0">
                <a:solidFill>
                  <a:srgbClr val="0070C0"/>
                </a:solidFill>
              </a:rPr>
              <a:t> C</a:t>
            </a:r>
            <a:r>
              <a:rPr lang="ru-RU" altLang="ru-RU" b="1" dirty="0">
                <a:solidFill>
                  <a:srgbClr val="0070C0"/>
                </a:solidFill>
              </a:rPr>
              <a:t> (УУР </a:t>
            </a:r>
            <a:r>
              <a:rPr lang="ru-RU" altLang="ru-RU" b="1" dirty="0" err="1">
                <a:solidFill>
                  <a:srgbClr val="0070C0"/>
                </a:solidFill>
              </a:rPr>
              <a:t>C</a:t>
            </a:r>
            <a:r>
              <a:rPr lang="ru-RU" altLang="ru-RU" b="1" dirty="0">
                <a:solidFill>
                  <a:srgbClr val="0070C0"/>
                </a:solidFill>
              </a:rPr>
              <a:t>, УДД 4).</a:t>
            </a:r>
          </a:p>
          <a:p>
            <a:r>
              <a:rPr lang="ru-RU" altLang="ru-RU" b="1" dirty="0" err="1"/>
              <a:t>Дигоксин</a:t>
            </a:r>
            <a:r>
              <a:rPr lang="ru-RU" altLang="ru-RU" b="1" dirty="0"/>
              <a:t> или </a:t>
            </a:r>
            <a:r>
              <a:rPr lang="ru-RU" altLang="ru-RU" b="1" dirty="0" err="1"/>
              <a:t>верапамил</a:t>
            </a:r>
            <a:r>
              <a:rPr lang="ru-RU" altLang="ru-RU" b="1" dirty="0"/>
              <a:t> </a:t>
            </a:r>
            <a:r>
              <a:rPr lang="ru-RU" altLang="ru-RU" dirty="0"/>
              <a:t>рекомендуются для контроля ЧСС при ПТ, если ББ неэффективны у пациентов без синдрома </a:t>
            </a:r>
            <a:r>
              <a:rPr lang="en-US" altLang="ru-RU" dirty="0"/>
              <a:t>WPW</a:t>
            </a:r>
            <a:r>
              <a:rPr lang="ru-RU" altLang="ru-RU" dirty="0"/>
              <a:t>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</a:t>
            </a:r>
            <a:r>
              <a:rPr lang="en-US" altLang="ru-RU" b="1" dirty="0" err="1">
                <a:solidFill>
                  <a:srgbClr val="0070C0"/>
                </a:solidFill>
              </a:rPr>
              <a:t>IIa</a:t>
            </a:r>
            <a:r>
              <a:rPr lang="en-US" altLang="ru-RU" b="1" dirty="0">
                <a:solidFill>
                  <a:srgbClr val="0070C0"/>
                </a:solidFill>
              </a:rPr>
              <a:t> C</a:t>
            </a:r>
            <a:r>
              <a:rPr lang="ru-RU" altLang="ru-RU" b="1" dirty="0">
                <a:solidFill>
                  <a:srgbClr val="0070C0"/>
                </a:solidFill>
              </a:rPr>
              <a:t> (УУР </a:t>
            </a:r>
            <a:r>
              <a:rPr lang="ru-RU" altLang="ru-RU" b="1" dirty="0" err="1">
                <a:solidFill>
                  <a:srgbClr val="0070C0"/>
                </a:solidFill>
              </a:rPr>
              <a:t>C</a:t>
            </a:r>
            <a:r>
              <a:rPr lang="ru-RU" altLang="ru-RU" b="1" dirty="0">
                <a:solidFill>
                  <a:srgbClr val="0070C0"/>
                </a:solidFill>
              </a:rPr>
              <a:t>, УДД </a:t>
            </a:r>
            <a:r>
              <a:rPr lang="en-US" altLang="ru-RU" b="1" dirty="0">
                <a:solidFill>
                  <a:srgbClr val="0070C0"/>
                </a:solidFill>
              </a:rPr>
              <a:t>5</a:t>
            </a:r>
            <a:r>
              <a:rPr lang="ru-RU" altLang="ru-RU" b="1" dirty="0">
                <a:solidFill>
                  <a:srgbClr val="0070C0"/>
                </a:solidFill>
              </a:rPr>
              <a:t>).</a:t>
            </a:r>
          </a:p>
          <a:p>
            <a:r>
              <a:rPr lang="ru-RU" altLang="ru-RU" b="1" dirty="0" err="1"/>
              <a:t>Амиодарон</a:t>
            </a:r>
            <a:r>
              <a:rPr lang="ru-RU" altLang="ru-RU" b="1" dirty="0"/>
              <a:t> не рекомендуется </a:t>
            </a:r>
            <a:r>
              <a:rPr lang="ru-RU" altLang="ru-RU" dirty="0"/>
              <a:t>беременным женщинам.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</a:t>
            </a:r>
            <a:r>
              <a:rPr lang="en-US" altLang="ru-RU" b="1" dirty="0">
                <a:solidFill>
                  <a:srgbClr val="0070C0"/>
                </a:solidFill>
              </a:rPr>
              <a:t>III C</a:t>
            </a:r>
            <a:r>
              <a:rPr lang="ru-RU" altLang="ru-RU" b="1" dirty="0">
                <a:solidFill>
                  <a:srgbClr val="0070C0"/>
                </a:solidFill>
              </a:rPr>
              <a:t> (УУР </a:t>
            </a:r>
            <a:r>
              <a:rPr lang="ru-RU" altLang="ru-RU" b="1" dirty="0" err="1">
                <a:solidFill>
                  <a:srgbClr val="0070C0"/>
                </a:solidFill>
              </a:rPr>
              <a:t>C</a:t>
            </a:r>
            <a:r>
              <a:rPr lang="ru-RU" altLang="ru-RU" b="1" dirty="0">
                <a:solidFill>
                  <a:srgbClr val="0070C0"/>
                </a:solidFill>
              </a:rPr>
              <a:t>, УДД </a:t>
            </a:r>
            <a:r>
              <a:rPr lang="en-US" altLang="ru-RU" b="1" dirty="0">
                <a:solidFill>
                  <a:srgbClr val="0070C0"/>
                </a:solidFill>
              </a:rPr>
              <a:t>5</a:t>
            </a:r>
            <a:r>
              <a:rPr lang="ru-RU" altLang="ru-RU" b="1" dirty="0">
                <a:solidFill>
                  <a:srgbClr val="0070C0"/>
                </a:solidFill>
              </a:rPr>
              <a:t>).</a:t>
            </a:r>
          </a:p>
          <a:p>
            <a:r>
              <a:rPr lang="ru-RU" altLang="ru-RU" b="1" dirty="0"/>
              <a:t>КА</a:t>
            </a:r>
            <a:r>
              <a:rPr lang="ru-RU" altLang="ru-RU" dirty="0"/>
              <a:t> НЖТ в опытных центрах с минимальной </a:t>
            </a:r>
            <a:r>
              <a:rPr lang="ru-RU" altLang="ru-RU" dirty="0" err="1"/>
              <a:t>флюороскопией</a:t>
            </a:r>
            <a:r>
              <a:rPr lang="ru-RU" altLang="ru-RU" dirty="0"/>
              <a:t> рекомендуется в случаях неэффективности или плохой переносимости ААТ.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ЕОК </a:t>
            </a:r>
            <a:r>
              <a:rPr lang="en-US" altLang="ru-RU" b="1" dirty="0" err="1">
                <a:solidFill>
                  <a:srgbClr val="0070C0"/>
                </a:solidFill>
              </a:rPr>
              <a:t>IIa</a:t>
            </a:r>
            <a:r>
              <a:rPr lang="en-US" altLang="ru-RU" b="1" dirty="0">
                <a:solidFill>
                  <a:srgbClr val="0070C0"/>
                </a:solidFill>
              </a:rPr>
              <a:t> C</a:t>
            </a:r>
            <a:r>
              <a:rPr lang="ru-RU" altLang="ru-RU" b="1" dirty="0">
                <a:solidFill>
                  <a:srgbClr val="0070C0"/>
                </a:solidFill>
              </a:rPr>
              <a:t> (УУР </a:t>
            </a:r>
            <a:r>
              <a:rPr lang="ru-RU" altLang="ru-RU" b="1" dirty="0" err="1">
                <a:solidFill>
                  <a:srgbClr val="0070C0"/>
                </a:solidFill>
              </a:rPr>
              <a:t>C</a:t>
            </a:r>
            <a:r>
              <a:rPr lang="ru-RU" altLang="ru-RU" b="1" dirty="0">
                <a:solidFill>
                  <a:srgbClr val="0070C0"/>
                </a:solidFill>
              </a:rPr>
              <a:t>, УДД 4).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963642"/>
            <a:ext cx="179588" cy="1795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612859"/>
            <a:ext cx="179588" cy="1795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2270785"/>
            <a:ext cx="179588" cy="1795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2920002"/>
            <a:ext cx="179588" cy="17958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3568959"/>
            <a:ext cx="179588" cy="1795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4034790"/>
            <a:ext cx="179588" cy="179588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-1" y="794"/>
            <a:ext cx="4766953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Особенности лечения 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нжт</a:t>
            </a:r>
            <a:r>
              <a:rPr lang="ru-RU" altLang="ru-RU" sz="1800" dirty="0" smtClean="0">
                <a:latin typeface="Calibri" panose="020F0502020204030204" pitchFamily="34" charset="0"/>
              </a:rPr>
              <a:t> у беременных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2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6055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366484" y="2411373"/>
            <a:ext cx="6351104" cy="584775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pPr marL="685800" lvl="2" algn="l" defTabSz="685800" rtl="0"/>
            <a:r>
              <a:rPr lang="ru-RU" altLang="ru-RU" sz="3200" kern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+mj-ea"/>
                <a:cs typeface="+mj-cs"/>
              </a:rPr>
              <a:t>Профилактика</a:t>
            </a:r>
            <a:endParaRPr lang="ru-RU" altLang="ru-RU" sz="3200" kern="1200" dirty="0">
              <a:solidFill>
                <a:schemeClr val="tx2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46055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2000811" y="2434290"/>
            <a:ext cx="0" cy="537650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41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794"/>
            <a:ext cx="3577507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Модификация образа жизни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808248"/>
            <a:ext cx="8168878" cy="1351588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200" b="1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sz="1400" b="0" dirty="0"/>
              <a:t>Модификация образа жизни </a:t>
            </a:r>
            <a:r>
              <a:rPr lang="ru-RU" altLang="ru-RU" sz="1400" dirty="0"/>
              <a:t>(избегать курения, употребления </a:t>
            </a:r>
            <a:r>
              <a:rPr lang="ru-RU" altLang="ru-RU" sz="1400" dirty="0" smtClean="0"/>
              <a:t>алкоголя, продуктов</a:t>
            </a:r>
            <a:r>
              <a:rPr lang="ru-RU" altLang="ru-RU" sz="1400" dirty="0"/>
              <a:t>, содержащих кофеин, и </a:t>
            </a:r>
            <a:r>
              <a:rPr lang="ru-RU" altLang="ru-RU" sz="1400" dirty="0" smtClean="0"/>
              <a:t>ситуаций, вызывающих </a:t>
            </a:r>
            <a:r>
              <a:rPr lang="ru-RU" altLang="ru-RU" sz="1400" dirty="0"/>
              <a:t>стресс, </a:t>
            </a:r>
            <a:r>
              <a:rPr lang="ru-RU" altLang="ru-RU" sz="1400" dirty="0" smtClean="0"/>
              <a:t>беспокойство, нарушение </a:t>
            </a:r>
            <a:r>
              <a:rPr lang="ru-RU" altLang="ru-RU" sz="1400" dirty="0"/>
              <a:t>режима ночного сна)</a:t>
            </a:r>
            <a:r>
              <a:rPr lang="ru-RU" altLang="ru-RU" sz="1400" b="0" dirty="0"/>
              <a:t> рекомендуется всем пациентам с НЖТ </a:t>
            </a:r>
            <a:r>
              <a:rPr lang="ru-RU" altLang="ru-RU" sz="1400" b="0" dirty="0" smtClean="0"/>
              <a:t>для предупреждения </a:t>
            </a:r>
            <a:r>
              <a:rPr lang="ru-RU" altLang="ru-RU" sz="1400" b="0" dirty="0"/>
              <a:t>рецидивов аритмии.</a:t>
            </a:r>
            <a:br>
              <a:rPr lang="ru-RU" altLang="ru-RU" sz="1400" b="0" dirty="0"/>
            </a:br>
            <a:r>
              <a:rPr lang="ru-RU" altLang="ru-RU" sz="1400" dirty="0">
                <a:solidFill>
                  <a:srgbClr val="0070C0"/>
                </a:solidFill>
              </a:rPr>
              <a:t>ЕОК </a:t>
            </a:r>
            <a:r>
              <a:rPr lang="ru-RU" altLang="ru-RU" sz="1400" dirty="0" err="1">
                <a:solidFill>
                  <a:srgbClr val="0070C0"/>
                </a:solidFill>
              </a:rPr>
              <a:t>IIa</a:t>
            </a:r>
            <a:r>
              <a:rPr lang="ru-RU" altLang="ru-RU" sz="1400" dirty="0">
                <a:solidFill>
                  <a:srgbClr val="0070C0"/>
                </a:solidFill>
              </a:rPr>
              <a:t> </a:t>
            </a:r>
            <a:r>
              <a:rPr lang="ru-RU" altLang="ru-RU" sz="1400" dirty="0" err="1">
                <a:solidFill>
                  <a:srgbClr val="0070C0"/>
                </a:solidFill>
              </a:rPr>
              <a:t>C</a:t>
            </a:r>
            <a:r>
              <a:rPr lang="ru-RU" altLang="ru-RU" sz="1400" dirty="0">
                <a:solidFill>
                  <a:srgbClr val="0070C0"/>
                </a:solidFill>
              </a:rPr>
              <a:t> (УДД 5 УУР С).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953805"/>
            <a:ext cx="179588" cy="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794"/>
            <a:ext cx="451193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Лечение предсердной экстрасистолии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803052"/>
            <a:ext cx="6085839" cy="2031325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2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sz="1400" dirty="0"/>
              <a:t>Комплексная модификация факторов сердечно-сосудистого риска </a:t>
            </a:r>
            <a:r>
              <a:rPr lang="ru-RU" altLang="ru-RU" sz="1400" b="1" dirty="0"/>
              <a:t>(лечение артериальной гипертензии, снижение избыточной массы тела, </a:t>
            </a:r>
            <a:r>
              <a:rPr lang="ru-RU" altLang="ru-RU" sz="1400" b="1"/>
              <a:t>выявление </a:t>
            </a:r>
            <a:r>
              <a:rPr lang="ru-RU" altLang="ru-RU" sz="1400" b="1" smtClean="0"/>
              <a:t>и </a:t>
            </a:r>
            <a:r>
              <a:rPr lang="ru-RU" altLang="ru-RU" sz="1400" b="1" dirty="0"/>
              <a:t>коррекция синдрома апноэ сна)</a:t>
            </a:r>
            <a:r>
              <a:rPr lang="ru-RU" altLang="ru-RU" sz="1400" dirty="0"/>
              <a:t> рекомендуется </a:t>
            </a:r>
            <a:r>
              <a:rPr lang="ru-RU" altLang="ru-RU" sz="1400" b="1" dirty="0"/>
              <a:t>пациентам с высоким бременем </a:t>
            </a:r>
            <a:r>
              <a:rPr lang="ru-RU" altLang="ru-RU" sz="1400" b="1" dirty="0" err="1"/>
              <a:t>наджелудочковой</a:t>
            </a:r>
            <a:r>
              <a:rPr lang="ru-RU" altLang="ru-RU" sz="1400" b="1" dirty="0"/>
              <a:t> экстрасистолии</a:t>
            </a:r>
            <a:r>
              <a:rPr lang="ru-RU" altLang="ru-RU" sz="1400" dirty="0"/>
              <a:t> для снижения риска возникновения НЖТ.</a:t>
            </a:r>
            <a:br>
              <a:rPr lang="ru-RU" altLang="ru-RU" sz="1400" dirty="0"/>
            </a:br>
            <a:r>
              <a:rPr lang="ru-RU" altLang="ru-RU" sz="1400" b="1" dirty="0">
                <a:solidFill>
                  <a:srgbClr val="0070C0"/>
                </a:solidFill>
              </a:rPr>
              <a:t>ЕОК </a:t>
            </a:r>
            <a:r>
              <a:rPr lang="ru-RU" altLang="ru-RU" sz="1400" b="1" dirty="0" err="1">
                <a:solidFill>
                  <a:srgbClr val="0070C0"/>
                </a:solidFill>
              </a:rPr>
              <a:t>IIa</a:t>
            </a:r>
            <a:r>
              <a:rPr lang="ru-RU" altLang="ru-RU" sz="1400" b="1" dirty="0">
                <a:solidFill>
                  <a:srgbClr val="0070C0"/>
                </a:solidFill>
              </a:rPr>
              <a:t> </a:t>
            </a:r>
            <a:r>
              <a:rPr lang="ru-RU" altLang="ru-RU" sz="1400" b="1" dirty="0" err="1">
                <a:solidFill>
                  <a:srgbClr val="0070C0"/>
                </a:solidFill>
              </a:rPr>
              <a:t>C</a:t>
            </a:r>
            <a:r>
              <a:rPr lang="ru-RU" altLang="ru-RU" sz="1400" b="1" dirty="0">
                <a:solidFill>
                  <a:srgbClr val="0070C0"/>
                </a:solidFill>
              </a:rPr>
              <a:t> (УДД 5 УУР </a:t>
            </a:r>
            <a:r>
              <a:rPr lang="ru-RU" altLang="ru-RU" sz="1400" b="1" dirty="0" err="1">
                <a:solidFill>
                  <a:srgbClr val="0070C0"/>
                </a:solidFill>
              </a:rPr>
              <a:t>C</a:t>
            </a:r>
            <a:r>
              <a:rPr lang="ru-RU" altLang="ru-RU" sz="1400" b="1" dirty="0">
                <a:solidFill>
                  <a:srgbClr val="0070C0"/>
                </a:solidFill>
              </a:rPr>
              <a:t>).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962515"/>
            <a:ext cx="179588" cy="179588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64584" y="3012196"/>
            <a:ext cx="8168878" cy="512961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20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i="1" dirty="0"/>
              <a:t>По согласованному мнению экспертов, высоким бременем </a:t>
            </a:r>
            <a:r>
              <a:rPr lang="ru-RU" altLang="ru-RU" i="1" dirty="0" err="1"/>
              <a:t>наджелудочковых</a:t>
            </a:r>
            <a:r>
              <a:rPr lang="ru-RU" altLang="ru-RU" i="1" dirty="0"/>
              <a:t> (предсердных) экстрасистол </a:t>
            </a:r>
            <a:r>
              <a:rPr lang="ru-RU" altLang="ru-RU" i="1" dirty="0" smtClean="0"/>
              <a:t>является</a:t>
            </a:r>
          </a:p>
          <a:p>
            <a:r>
              <a:rPr lang="ru-RU" altLang="ru-RU" i="1" dirty="0" smtClean="0"/>
              <a:t> </a:t>
            </a:r>
            <a:r>
              <a:rPr lang="ru-RU" altLang="ru-RU" i="1" dirty="0"/>
              <a:t>их количество </a:t>
            </a:r>
            <a:r>
              <a:rPr lang="ru-RU" altLang="ru-RU" b="1" i="1" dirty="0"/>
              <a:t>более 500 в течение 24 часов </a:t>
            </a:r>
            <a:r>
              <a:rPr lang="ru-RU" altLang="ru-RU" i="1" dirty="0"/>
              <a:t>по данным </a:t>
            </a:r>
            <a:r>
              <a:rPr lang="ru-RU" altLang="ru-RU" i="1" dirty="0" err="1"/>
              <a:t>холтеровского</a:t>
            </a:r>
            <a:r>
              <a:rPr lang="ru-RU" altLang="ru-RU" i="1" dirty="0"/>
              <a:t> </a:t>
            </a:r>
            <a:r>
              <a:rPr lang="ru-RU" altLang="ru-RU" i="1" dirty="0" err="1"/>
              <a:t>мониторирования</a:t>
            </a:r>
            <a:r>
              <a:rPr lang="ru-RU" altLang="ru-RU" i="1" dirty="0"/>
              <a:t> ЭКГ.</a:t>
            </a:r>
          </a:p>
        </p:txBody>
      </p:sp>
    </p:spTree>
    <p:extLst>
      <p:ext uri="{BB962C8B-B14F-4D97-AF65-F5344CB8AC3E}">
        <p14:creationId xmlns:p14="http://schemas.microsoft.com/office/powerpoint/2010/main" val="208862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794"/>
            <a:ext cx="451193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Лечение вызванной тахикардией </a:t>
            </a:r>
            <a:r>
              <a:rPr lang="ru-RU" altLang="ru-RU" sz="1800" dirty="0" err="1" smtClean="0">
                <a:latin typeface="Calibri" panose="020F0502020204030204" pitchFamily="34" charset="0"/>
              </a:rPr>
              <a:t>кмп</a:t>
            </a:r>
            <a:endParaRPr lang="ru-RU" altLang="ru-RU" sz="1800" dirty="0" smtClean="0">
              <a:latin typeface="Calibri" panose="020F0502020204030204" pitchFamily="34" charset="0"/>
            </a:endParaRP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828225"/>
            <a:ext cx="8168878" cy="410872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no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200" b="1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sz="1150" b="0" dirty="0"/>
              <a:t>Рекомендуется считать вероятным диагноз вызванной тахикардией (</a:t>
            </a:r>
            <a:r>
              <a:rPr lang="ru-RU" altLang="ru-RU" sz="1150" b="0" dirty="0" err="1"/>
              <a:t>аритмогенной</a:t>
            </a:r>
            <a:r>
              <a:rPr lang="ru-RU" altLang="ru-RU" sz="1150" b="0" dirty="0"/>
              <a:t>) КМП у пациентов со сниженной ФВ ЛЖ </a:t>
            </a:r>
            <a:r>
              <a:rPr lang="ru-RU" altLang="ru-RU" sz="1150" dirty="0"/>
              <a:t>при наличии постоянной или рецидивирующей тахикардии с ЧСС &gt; 100 в 1 минуту </a:t>
            </a:r>
            <a:r>
              <a:rPr lang="ru-RU" altLang="ru-RU" sz="1150" b="0" dirty="0"/>
              <a:t>после исключения других возможных причин КМП.</a:t>
            </a:r>
          </a:p>
          <a:p>
            <a:r>
              <a:rPr lang="en-US" altLang="ru-RU" dirty="0">
                <a:solidFill>
                  <a:srgbClr val="0070C0"/>
                </a:solidFill>
              </a:rPr>
              <a:t>ЕОК I B (</a:t>
            </a:r>
            <a:r>
              <a:rPr lang="ru-RU" altLang="ru-RU" dirty="0">
                <a:solidFill>
                  <a:srgbClr val="0070C0"/>
                </a:solidFill>
              </a:rPr>
              <a:t>УУР</a:t>
            </a:r>
            <a:r>
              <a:rPr lang="en-US" altLang="ru-RU" dirty="0">
                <a:solidFill>
                  <a:srgbClr val="0070C0"/>
                </a:solidFill>
              </a:rPr>
              <a:t> C УДД 5)</a:t>
            </a:r>
            <a:r>
              <a:rPr lang="ru-RU" altLang="ru-RU" dirty="0">
                <a:solidFill>
                  <a:srgbClr val="0070C0"/>
                </a:solidFill>
              </a:rPr>
              <a:t>.</a:t>
            </a:r>
          </a:p>
          <a:p>
            <a:r>
              <a:rPr lang="ru-RU" altLang="ru-RU" sz="1150" dirty="0"/>
              <a:t>Суточное (или многосуточное) ХМ ЭКГ </a:t>
            </a:r>
            <a:r>
              <a:rPr lang="ru-RU" altLang="ru-RU" sz="1150" b="0" dirty="0"/>
              <a:t>рекомендуется для диагностики вызванной тахикардией КМП путем выявления субклинических или </a:t>
            </a:r>
            <a:r>
              <a:rPr lang="ru-RU" altLang="ru-RU" sz="1150" b="0" dirty="0" err="1"/>
              <a:t>интермиттирующих</a:t>
            </a:r>
            <a:r>
              <a:rPr lang="ru-RU" altLang="ru-RU" sz="1150" b="0" dirty="0"/>
              <a:t> аритмий.</a:t>
            </a:r>
          </a:p>
          <a:p>
            <a:r>
              <a:rPr lang="en-US" altLang="ru-RU" dirty="0">
                <a:solidFill>
                  <a:srgbClr val="0070C0"/>
                </a:solidFill>
              </a:rPr>
              <a:t>ЕОК </a:t>
            </a:r>
            <a:r>
              <a:rPr lang="en-US" altLang="ru-RU" dirty="0" err="1">
                <a:solidFill>
                  <a:srgbClr val="0070C0"/>
                </a:solidFill>
              </a:rPr>
              <a:t>IIa</a:t>
            </a:r>
            <a:r>
              <a:rPr lang="en-US" altLang="ru-RU" dirty="0">
                <a:solidFill>
                  <a:srgbClr val="0070C0"/>
                </a:solidFill>
              </a:rPr>
              <a:t> B (</a:t>
            </a:r>
            <a:r>
              <a:rPr lang="ru-RU" altLang="ru-RU" dirty="0">
                <a:solidFill>
                  <a:srgbClr val="0070C0"/>
                </a:solidFill>
              </a:rPr>
              <a:t>УУР</a:t>
            </a:r>
            <a:r>
              <a:rPr lang="en-US" altLang="ru-RU" dirty="0">
                <a:solidFill>
                  <a:srgbClr val="0070C0"/>
                </a:solidFill>
              </a:rPr>
              <a:t> A УДД 4)</a:t>
            </a:r>
            <a:r>
              <a:rPr lang="ru-RU" altLang="ru-RU" dirty="0">
                <a:solidFill>
                  <a:srgbClr val="0070C0"/>
                </a:solidFill>
              </a:rPr>
              <a:t>.</a:t>
            </a:r>
          </a:p>
          <a:p>
            <a:r>
              <a:rPr lang="ru-RU" altLang="ru-RU" sz="1150" b="0" dirty="0"/>
              <a:t>Назначение </a:t>
            </a:r>
            <a:r>
              <a:rPr lang="ru-RU" altLang="ru-RU" sz="1150" dirty="0"/>
              <a:t>ИАПФ, ББ и антагонистов минералокортикоидных рецепторов </a:t>
            </a:r>
            <a:r>
              <a:rPr lang="ru-RU" altLang="ru-RU" sz="1150" b="0" dirty="0"/>
              <a:t>рекомендуется всем пациентам с вызванной тахикардией КМП и ХСН со сниженной ФВ ЛЖ для улучшения прогноза.</a:t>
            </a:r>
          </a:p>
          <a:p>
            <a:r>
              <a:rPr lang="en-US" altLang="ru-RU" dirty="0">
                <a:solidFill>
                  <a:srgbClr val="0070C0"/>
                </a:solidFill>
              </a:rPr>
              <a:t>ЕОК I A (</a:t>
            </a:r>
            <a:r>
              <a:rPr lang="ru-RU" altLang="ru-RU" dirty="0">
                <a:solidFill>
                  <a:srgbClr val="0070C0"/>
                </a:solidFill>
              </a:rPr>
              <a:t>УУР</a:t>
            </a:r>
            <a:r>
              <a:rPr lang="en-US" altLang="ru-RU" dirty="0">
                <a:solidFill>
                  <a:srgbClr val="0070C0"/>
                </a:solidFill>
              </a:rPr>
              <a:t> C УДД 5)</a:t>
            </a:r>
            <a:r>
              <a:rPr lang="ru-RU" altLang="ru-RU" dirty="0">
                <a:solidFill>
                  <a:srgbClr val="0070C0"/>
                </a:solidFill>
              </a:rPr>
              <a:t>.</a:t>
            </a:r>
          </a:p>
          <a:p>
            <a:r>
              <a:rPr lang="ru-RU" altLang="ru-RU" sz="1150" dirty="0"/>
              <a:t>КА</a:t>
            </a:r>
            <a:r>
              <a:rPr lang="ru-RU" altLang="ru-RU" sz="1150" b="0" dirty="0"/>
              <a:t> рекомендуется больным с постоянной или рецидивирующей НЖТ, даже при отсутствии симптомов, для контроля ритма </a:t>
            </a:r>
            <a:endParaRPr lang="ru-RU" altLang="ru-RU" sz="1150" b="0" dirty="0" smtClean="0"/>
          </a:p>
          <a:p>
            <a:r>
              <a:rPr lang="ru-RU" altLang="ru-RU" sz="1150" b="0" dirty="0" smtClean="0"/>
              <a:t>в </a:t>
            </a:r>
            <a:r>
              <a:rPr lang="ru-RU" altLang="ru-RU" sz="1150" b="0" dirty="0"/>
              <a:t>случаях подозрения на вызванную тахикардией КМП.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ЕОК </a:t>
            </a:r>
            <a:r>
              <a:rPr lang="en-US" altLang="ru-RU" dirty="0">
                <a:solidFill>
                  <a:srgbClr val="0070C0"/>
                </a:solidFill>
              </a:rPr>
              <a:t>I</a:t>
            </a:r>
            <a:r>
              <a:rPr lang="ru-RU" altLang="ru-RU" dirty="0">
                <a:solidFill>
                  <a:srgbClr val="0070C0"/>
                </a:solidFill>
              </a:rPr>
              <a:t> В (УУР </a:t>
            </a:r>
            <a:r>
              <a:rPr lang="en-US" altLang="ru-RU" dirty="0">
                <a:solidFill>
                  <a:srgbClr val="0070C0"/>
                </a:solidFill>
              </a:rPr>
              <a:t>C</a:t>
            </a:r>
            <a:r>
              <a:rPr lang="ru-RU" altLang="ru-RU" dirty="0">
                <a:solidFill>
                  <a:srgbClr val="0070C0"/>
                </a:solidFill>
              </a:rPr>
              <a:t>, УДД </a:t>
            </a:r>
            <a:r>
              <a:rPr lang="en-US" altLang="ru-RU" dirty="0">
                <a:solidFill>
                  <a:srgbClr val="0070C0"/>
                </a:solidFill>
              </a:rPr>
              <a:t>5</a:t>
            </a:r>
            <a:r>
              <a:rPr lang="ru-RU" altLang="ru-RU" dirty="0">
                <a:solidFill>
                  <a:srgbClr val="0070C0"/>
                </a:solidFill>
              </a:rPr>
              <a:t>).</a:t>
            </a:r>
          </a:p>
          <a:p>
            <a:r>
              <a:rPr lang="ru-RU" altLang="ru-RU" sz="1150" dirty="0"/>
              <a:t>КА АВ узла с последующей </a:t>
            </a:r>
            <a:r>
              <a:rPr lang="ru-RU" altLang="ru-RU" sz="1150" dirty="0" err="1"/>
              <a:t>бивентрикулярной</a:t>
            </a:r>
            <a:r>
              <a:rPr lang="ru-RU" altLang="ru-RU" sz="1150" dirty="0"/>
              <a:t> ЭКС или стимуляцией пучка Гиса</a:t>
            </a:r>
            <a:r>
              <a:rPr lang="ru-RU" altLang="ru-RU" sz="1150" b="0" dirty="0"/>
              <a:t> рекомендуется, если НЖТ, вызвавшая КМП, не может быть устранена или не контролируется лекарственными препаратами.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ЕОК </a:t>
            </a:r>
            <a:r>
              <a:rPr lang="en-US" altLang="ru-RU" dirty="0">
                <a:solidFill>
                  <a:srgbClr val="0070C0"/>
                </a:solidFill>
              </a:rPr>
              <a:t>I C</a:t>
            </a:r>
            <a:r>
              <a:rPr lang="ru-RU" altLang="ru-RU" dirty="0">
                <a:solidFill>
                  <a:srgbClr val="0070C0"/>
                </a:solidFill>
              </a:rPr>
              <a:t> (УУР </a:t>
            </a:r>
            <a:r>
              <a:rPr lang="ru-RU" altLang="ru-RU" dirty="0" err="1">
                <a:solidFill>
                  <a:srgbClr val="0070C0"/>
                </a:solidFill>
              </a:rPr>
              <a:t>C</a:t>
            </a:r>
            <a:r>
              <a:rPr lang="ru-RU" altLang="ru-RU" dirty="0">
                <a:solidFill>
                  <a:srgbClr val="0070C0"/>
                </a:solidFill>
              </a:rPr>
              <a:t>, УДД 4).</a:t>
            </a:r>
          </a:p>
          <a:p>
            <a:r>
              <a:rPr lang="ru-RU" altLang="ru-RU" sz="1150" dirty="0"/>
              <a:t>ББ</a:t>
            </a:r>
            <a:r>
              <a:rPr lang="ru-RU" altLang="ru-RU" sz="1150" b="0" dirty="0"/>
              <a:t> с доказанной способностью снижать смертность при ХСН со сниженной ФВ ЛЖ рекомендуются при КМП, вызванной НЖТ, когда КА не удается или не применяется.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ЕОК </a:t>
            </a:r>
            <a:r>
              <a:rPr lang="en-US" altLang="ru-RU" dirty="0">
                <a:solidFill>
                  <a:srgbClr val="0070C0"/>
                </a:solidFill>
              </a:rPr>
              <a:t>I</a:t>
            </a:r>
            <a:r>
              <a:rPr lang="ru-RU" altLang="ru-RU" dirty="0">
                <a:solidFill>
                  <a:srgbClr val="0070C0"/>
                </a:solidFill>
              </a:rPr>
              <a:t> А (УУР А, УДД 2).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963386"/>
            <a:ext cx="179588" cy="1795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746345"/>
            <a:ext cx="179588" cy="1795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63" y="2384067"/>
            <a:ext cx="179588" cy="1795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2992952"/>
            <a:ext cx="179588" cy="17958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72" y="3630674"/>
            <a:ext cx="179588" cy="1795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4256504"/>
            <a:ext cx="179588" cy="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0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793"/>
            <a:ext cx="4572000" cy="6429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-2628"/>
            <a:ext cx="6146473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Ведение пациентов с бессимптомным </a:t>
            </a:r>
          </a:p>
          <a:p>
            <a:r>
              <a:rPr lang="ru-RU" altLang="ru-RU" sz="1800" dirty="0" err="1" smtClean="0">
                <a:latin typeface="Calibri" panose="020F0502020204030204" pitchFamily="34" charset="0"/>
              </a:rPr>
              <a:t>предвозбуждением</a:t>
            </a:r>
            <a:r>
              <a:rPr lang="ru-RU" altLang="ru-RU" sz="1800" dirty="0" smtClean="0">
                <a:latin typeface="Calibri" panose="020F0502020204030204" pitchFamily="34" charset="0"/>
              </a:rPr>
              <a:t> желудочков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1058396"/>
            <a:ext cx="8168878" cy="2913618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no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150" b="0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sz="1200" b="1" dirty="0" err="1"/>
              <a:t>Неинвазивное</a:t>
            </a:r>
            <a:r>
              <a:rPr lang="ru-RU" altLang="ru-RU" sz="1200" b="1" dirty="0"/>
              <a:t> или внутрисердечное ЭФИ </a:t>
            </a:r>
            <a:r>
              <a:rPr lang="ru-RU" altLang="ru-RU" sz="1200" dirty="0"/>
              <a:t>рекомендуется пациентам с бессимптомным </a:t>
            </a:r>
            <a:r>
              <a:rPr lang="ru-RU" altLang="ru-RU" sz="1200" dirty="0" err="1"/>
              <a:t>предвозбуждением</a:t>
            </a:r>
            <a:r>
              <a:rPr lang="ru-RU" altLang="ru-RU" sz="1200" dirty="0"/>
              <a:t> желудочков для стратификации риска угрожающих жизни аритмических событий.</a:t>
            </a:r>
          </a:p>
          <a:p>
            <a:r>
              <a:rPr lang="ru-RU" altLang="ru-RU" sz="1200" b="1" dirty="0">
                <a:solidFill>
                  <a:srgbClr val="0070C0"/>
                </a:solidFill>
              </a:rPr>
              <a:t>ЕОК </a:t>
            </a:r>
            <a:r>
              <a:rPr lang="en-US" altLang="ru-RU" sz="1200" b="1" dirty="0" err="1">
                <a:solidFill>
                  <a:srgbClr val="0070C0"/>
                </a:solidFill>
              </a:rPr>
              <a:t>IIa</a:t>
            </a:r>
            <a:r>
              <a:rPr lang="en-US" altLang="ru-RU" sz="1200" b="1" dirty="0">
                <a:solidFill>
                  <a:srgbClr val="0070C0"/>
                </a:solidFill>
              </a:rPr>
              <a:t> B</a:t>
            </a:r>
            <a:r>
              <a:rPr lang="ru-RU" altLang="ru-RU" sz="1200" b="1" dirty="0">
                <a:solidFill>
                  <a:srgbClr val="0070C0"/>
                </a:solidFill>
              </a:rPr>
              <a:t> (УУР </a:t>
            </a:r>
            <a:r>
              <a:rPr lang="ru-RU" altLang="ru-RU" sz="1200" b="1" dirty="0" err="1">
                <a:solidFill>
                  <a:srgbClr val="0070C0"/>
                </a:solidFill>
              </a:rPr>
              <a:t>B</a:t>
            </a:r>
            <a:r>
              <a:rPr lang="ru-RU" altLang="ru-RU" sz="1200" b="1" dirty="0">
                <a:solidFill>
                  <a:srgbClr val="0070C0"/>
                </a:solidFill>
              </a:rPr>
              <a:t>, УДД 2).</a:t>
            </a:r>
          </a:p>
          <a:p>
            <a:r>
              <a:rPr lang="ru-RU" altLang="ru-RU" sz="1200" dirty="0"/>
              <a:t>Выполнение </a:t>
            </a:r>
            <a:r>
              <a:rPr lang="ru-RU" altLang="ru-RU" sz="1200" b="1" dirty="0" err="1"/>
              <a:t>неинвазивного</a:t>
            </a:r>
            <a:r>
              <a:rPr lang="ru-RU" altLang="ru-RU" sz="1200" b="1" dirty="0"/>
              <a:t> или внутрисердечного ЭФИ </a:t>
            </a:r>
            <a:r>
              <a:rPr lang="ru-RU" altLang="ru-RU" sz="1200" dirty="0"/>
              <a:t>рекомендуется для стратификации риска у людей </a:t>
            </a:r>
            <a:endParaRPr lang="ru-RU" altLang="ru-RU" sz="1200" dirty="0" smtClean="0"/>
          </a:p>
          <a:p>
            <a:r>
              <a:rPr lang="ru-RU" altLang="ru-RU" sz="1200" dirty="0" smtClean="0"/>
              <a:t>с </a:t>
            </a:r>
            <a:r>
              <a:rPr lang="ru-RU" altLang="ru-RU" sz="1200" dirty="0"/>
              <a:t>бессимптомным </a:t>
            </a:r>
            <a:r>
              <a:rPr lang="ru-RU" altLang="ru-RU" sz="1200" dirty="0" err="1"/>
              <a:t>предвозбуждением</a:t>
            </a:r>
            <a:r>
              <a:rPr lang="ru-RU" altLang="ru-RU" sz="1200" dirty="0"/>
              <a:t> желудочков, </a:t>
            </a:r>
            <a:r>
              <a:rPr lang="ru-RU" altLang="ru-RU" sz="1200" b="1" dirty="0"/>
              <a:t>работа/хобби/занятия спортом которых связаны </a:t>
            </a:r>
            <a:endParaRPr lang="ru-RU" altLang="ru-RU" sz="1200" b="1" dirty="0" smtClean="0"/>
          </a:p>
          <a:p>
            <a:r>
              <a:rPr lang="ru-RU" altLang="ru-RU" sz="1200" b="1" dirty="0" smtClean="0"/>
              <a:t>с </a:t>
            </a:r>
            <a:r>
              <a:rPr lang="ru-RU" altLang="ru-RU" sz="1200" b="1" dirty="0"/>
              <a:t>высоким риском.</a:t>
            </a:r>
          </a:p>
          <a:p>
            <a:r>
              <a:rPr lang="ru-RU" altLang="ru-RU" sz="1200" b="1" dirty="0">
                <a:solidFill>
                  <a:srgbClr val="0070C0"/>
                </a:solidFill>
              </a:rPr>
              <a:t>ЕОК </a:t>
            </a:r>
            <a:r>
              <a:rPr lang="en-US" altLang="ru-RU" sz="1200" b="1" dirty="0">
                <a:solidFill>
                  <a:srgbClr val="0070C0"/>
                </a:solidFill>
              </a:rPr>
              <a:t>I B</a:t>
            </a:r>
            <a:r>
              <a:rPr lang="ru-RU" altLang="ru-RU" sz="1200" b="1" dirty="0">
                <a:solidFill>
                  <a:srgbClr val="0070C0"/>
                </a:solidFill>
              </a:rPr>
              <a:t> (УУР </a:t>
            </a:r>
            <a:r>
              <a:rPr lang="en-US" altLang="ru-RU" sz="1200" b="1" dirty="0">
                <a:solidFill>
                  <a:srgbClr val="0070C0"/>
                </a:solidFill>
              </a:rPr>
              <a:t>B</a:t>
            </a:r>
            <a:r>
              <a:rPr lang="ru-RU" altLang="ru-RU" sz="1200" b="1" dirty="0">
                <a:solidFill>
                  <a:srgbClr val="0070C0"/>
                </a:solidFill>
              </a:rPr>
              <a:t>, УДД </a:t>
            </a:r>
            <a:r>
              <a:rPr lang="en-US" altLang="ru-RU" sz="1200" b="1" dirty="0">
                <a:solidFill>
                  <a:srgbClr val="0070C0"/>
                </a:solidFill>
              </a:rPr>
              <a:t>3</a:t>
            </a:r>
            <a:r>
              <a:rPr lang="ru-RU" altLang="ru-RU" sz="1200" b="1" dirty="0">
                <a:solidFill>
                  <a:srgbClr val="0070C0"/>
                </a:solidFill>
              </a:rPr>
              <a:t>).</a:t>
            </a:r>
          </a:p>
          <a:p>
            <a:r>
              <a:rPr lang="ru-RU" altLang="ru-RU" sz="1200" b="1" dirty="0"/>
              <a:t>КА</a:t>
            </a:r>
            <a:r>
              <a:rPr lang="ru-RU" altLang="ru-RU" sz="1200" dirty="0"/>
              <a:t> ДАВС рекомендуется бессимптомным пациентам, у которых при </a:t>
            </a:r>
            <a:r>
              <a:rPr lang="ru-RU" altLang="ru-RU" sz="1200" dirty="0" err="1"/>
              <a:t>неинвазивном</a:t>
            </a:r>
            <a:r>
              <a:rPr lang="ru-RU" altLang="ru-RU" sz="1200" dirty="0"/>
              <a:t> или внутрисердечном ЭФИ с использованием </a:t>
            </a:r>
            <a:r>
              <a:rPr lang="ru-RU" altLang="ru-RU" sz="1200" dirty="0" err="1"/>
              <a:t>изопреналина</a:t>
            </a:r>
            <a:r>
              <a:rPr lang="ru-RU" altLang="ru-RU" sz="1200" dirty="0"/>
              <a:t> выявляются </a:t>
            </a:r>
            <a:r>
              <a:rPr lang="ru-RU" altLang="ru-RU" sz="1200" b="1" dirty="0"/>
              <a:t>ДАВС с высоким риском: </a:t>
            </a:r>
            <a:r>
              <a:rPr lang="ru-RU" altLang="ru-RU" sz="1200" dirty="0" err="1"/>
              <a:t>антеградным</a:t>
            </a:r>
            <a:r>
              <a:rPr lang="ru-RU" altLang="ru-RU" sz="1200" dirty="0"/>
              <a:t> рефрактерным периодом ДАВС ≤ 250 </a:t>
            </a:r>
            <a:r>
              <a:rPr lang="ru-RU" altLang="ru-RU" sz="1200" dirty="0" err="1"/>
              <a:t>мс</a:t>
            </a:r>
            <a:r>
              <a:rPr lang="ru-RU" altLang="ru-RU" sz="1200" dirty="0"/>
              <a:t>; с индуцируемой АВРТ, запускающей ФП с </a:t>
            </a:r>
            <a:r>
              <a:rPr lang="ru-RU" altLang="ru-RU" sz="1200" dirty="0" err="1"/>
              <a:t>предвозбуждением</a:t>
            </a:r>
            <a:r>
              <a:rPr lang="ru-RU" altLang="ru-RU" sz="1200" dirty="0"/>
              <a:t> желудочков; с множественными ДАВС; с интервалом RR ≤ 250 </a:t>
            </a:r>
            <a:r>
              <a:rPr lang="ru-RU" altLang="ru-RU" sz="1200" dirty="0" err="1"/>
              <a:t>мс</a:t>
            </a:r>
            <a:r>
              <a:rPr lang="ru-RU" altLang="ru-RU" sz="1200" dirty="0"/>
              <a:t> между двумя </a:t>
            </a:r>
            <a:r>
              <a:rPr lang="en-US" altLang="ru-RU" sz="1200" dirty="0"/>
              <a:t>QRS</a:t>
            </a:r>
            <a:r>
              <a:rPr lang="ru-RU" altLang="ru-RU" sz="1200" dirty="0"/>
              <a:t>-комплексами с </a:t>
            </a:r>
            <a:r>
              <a:rPr lang="ru-RU" altLang="ru-RU" sz="1200" dirty="0" err="1"/>
              <a:t>предвозбуждением</a:t>
            </a:r>
            <a:r>
              <a:rPr lang="ru-RU" altLang="ru-RU" sz="1200" dirty="0"/>
              <a:t> при индуцированной ФП.</a:t>
            </a:r>
          </a:p>
          <a:p>
            <a:r>
              <a:rPr lang="ru-RU" altLang="ru-RU" sz="1200" b="1" dirty="0">
                <a:solidFill>
                  <a:srgbClr val="0070C0"/>
                </a:solidFill>
              </a:rPr>
              <a:t>ЕОК </a:t>
            </a:r>
            <a:r>
              <a:rPr lang="en-US" altLang="ru-RU" sz="1200" b="1" dirty="0">
                <a:solidFill>
                  <a:srgbClr val="0070C0"/>
                </a:solidFill>
              </a:rPr>
              <a:t>I B</a:t>
            </a:r>
            <a:r>
              <a:rPr lang="ru-RU" altLang="ru-RU" sz="1200" b="1" dirty="0">
                <a:solidFill>
                  <a:srgbClr val="0070C0"/>
                </a:solidFill>
              </a:rPr>
              <a:t> (УУР А, УДД 2).</a:t>
            </a:r>
          </a:p>
          <a:p>
            <a:r>
              <a:rPr lang="ru-RU" altLang="ru-RU" sz="1200" b="1" dirty="0"/>
              <a:t>КА</a:t>
            </a:r>
            <a:r>
              <a:rPr lang="ru-RU" altLang="ru-RU" sz="1200" dirty="0"/>
              <a:t> ДАВС рекомендуется бессимптомным пациентам, для которых наличие </a:t>
            </a:r>
            <a:r>
              <a:rPr lang="ru-RU" altLang="ru-RU" sz="1200" dirty="0" err="1"/>
              <a:t>предвозбуждения</a:t>
            </a:r>
            <a:r>
              <a:rPr lang="ru-RU" altLang="ru-RU" sz="1200" dirty="0"/>
              <a:t> желудочков исключает </a:t>
            </a:r>
            <a:r>
              <a:rPr lang="ru-RU" altLang="ru-RU" sz="1200" b="1" dirty="0"/>
              <a:t>специфический род занятий </a:t>
            </a:r>
            <a:r>
              <a:rPr lang="ru-RU" altLang="ru-RU" sz="1200" dirty="0"/>
              <a:t>(например, у пилотов самолетов).</a:t>
            </a:r>
          </a:p>
          <a:p>
            <a:r>
              <a:rPr lang="ru-RU" altLang="ru-RU" sz="1200" b="1" dirty="0">
                <a:solidFill>
                  <a:srgbClr val="0070C0"/>
                </a:solidFill>
              </a:rPr>
              <a:t>ЕОК </a:t>
            </a:r>
            <a:r>
              <a:rPr lang="en-US" altLang="ru-RU" sz="1200" b="1" dirty="0" err="1">
                <a:solidFill>
                  <a:srgbClr val="0070C0"/>
                </a:solidFill>
              </a:rPr>
              <a:t>IIa</a:t>
            </a:r>
            <a:r>
              <a:rPr lang="en-US" altLang="ru-RU" sz="1200" b="1" dirty="0">
                <a:solidFill>
                  <a:srgbClr val="0070C0"/>
                </a:solidFill>
              </a:rPr>
              <a:t> B</a:t>
            </a:r>
            <a:r>
              <a:rPr lang="ru-RU" altLang="ru-RU" sz="1200" b="1" dirty="0">
                <a:solidFill>
                  <a:srgbClr val="0070C0"/>
                </a:solidFill>
              </a:rPr>
              <a:t> (УУР </a:t>
            </a:r>
            <a:r>
              <a:rPr lang="ru-RU" altLang="ru-RU" sz="1200" b="1" dirty="0" err="1">
                <a:solidFill>
                  <a:srgbClr val="0070C0"/>
                </a:solidFill>
              </a:rPr>
              <a:t>B</a:t>
            </a:r>
            <a:r>
              <a:rPr lang="ru-RU" altLang="ru-RU" sz="1200" b="1" dirty="0">
                <a:solidFill>
                  <a:srgbClr val="0070C0"/>
                </a:solidFill>
              </a:rPr>
              <a:t>, УДД 2).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89" y="949452"/>
            <a:ext cx="179588" cy="1795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89" y="1610489"/>
            <a:ext cx="179588" cy="1795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2283559"/>
            <a:ext cx="179588" cy="1795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89" y="3302267"/>
            <a:ext cx="179588" cy="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7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2514" y="896260"/>
            <a:ext cx="8168878" cy="3323987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anchor="ctr">
            <a:noAutofit/>
          </a:bodyPr>
          <a:lstStyle>
            <a:defPPr>
              <a:defRPr lang="ru-RU"/>
            </a:defPPr>
            <a:lvl1pPr indent="0">
              <a:spcBef>
                <a:spcPts val="400"/>
              </a:spcBef>
              <a:buFont typeface="Arial" charset="0"/>
              <a:buNone/>
              <a:defRPr sz="1200" b="1"/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charset="0"/>
              </a:defRPr>
            </a:lvl9pPr>
          </a:lstStyle>
          <a:p>
            <a:r>
              <a:rPr lang="ru-RU" altLang="ru-RU" dirty="0" err="1"/>
              <a:t>Неинвазивная</a:t>
            </a:r>
            <a:r>
              <a:rPr lang="ru-RU" altLang="ru-RU" dirty="0"/>
              <a:t> или инвазивная оценка проводящих свойств ДАВС </a:t>
            </a:r>
            <a:r>
              <a:rPr lang="ru-RU" altLang="ru-RU" b="0" dirty="0"/>
              <a:t>рекомендуется у лиц с бессимптомным </a:t>
            </a:r>
            <a:r>
              <a:rPr lang="ru-RU" altLang="ru-RU" b="0" dirty="0" err="1"/>
              <a:t>предвозбуждением</a:t>
            </a:r>
            <a:r>
              <a:rPr lang="ru-RU" altLang="ru-RU" b="0" dirty="0"/>
              <a:t>.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ЕОК </a:t>
            </a:r>
            <a:r>
              <a:rPr lang="en-US" altLang="ru-RU" dirty="0" err="1">
                <a:solidFill>
                  <a:srgbClr val="0070C0"/>
                </a:solidFill>
              </a:rPr>
              <a:t>IIb</a:t>
            </a:r>
            <a:r>
              <a:rPr lang="en-US" altLang="ru-RU" dirty="0">
                <a:solidFill>
                  <a:srgbClr val="0070C0"/>
                </a:solidFill>
              </a:rPr>
              <a:t> B</a:t>
            </a:r>
            <a:r>
              <a:rPr lang="ru-RU" altLang="ru-RU" dirty="0">
                <a:solidFill>
                  <a:srgbClr val="0070C0"/>
                </a:solidFill>
              </a:rPr>
              <a:t> (УУР </a:t>
            </a:r>
            <a:r>
              <a:rPr lang="en-US" altLang="ru-RU" dirty="0">
                <a:solidFill>
                  <a:srgbClr val="0070C0"/>
                </a:solidFill>
              </a:rPr>
              <a:t>C</a:t>
            </a:r>
            <a:r>
              <a:rPr lang="ru-RU" altLang="ru-RU" dirty="0">
                <a:solidFill>
                  <a:srgbClr val="0070C0"/>
                </a:solidFill>
              </a:rPr>
              <a:t>, УДД </a:t>
            </a:r>
            <a:r>
              <a:rPr lang="en-US" altLang="ru-RU" dirty="0">
                <a:solidFill>
                  <a:srgbClr val="0070C0"/>
                </a:solidFill>
              </a:rPr>
              <a:t>4</a:t>
            </a:r>
            <a:r>
              <a:rPr lang="ru-RU" altLang="ru-RU" dirty="0">
                <a:solidFill>
                  <a:srgbClr val="0070C0"/>
                </a:solidFill>
              </a:rPr>
              <a:t>).</a:t>
            </a:r>
          </a:p>
          <a:p>
            <a:r>
              <a:rPr lang="ru-RU" altLang="ru-RU" dirty="0"/>
              <a:t>Инвазивная стратификация </a:t>
            </a:r>
            <a:r>
              <a:rPr lang="ru-RU" altLang="ru-RU" b="0" dirty="0"/>
              <a:t>риска ДАВС с помощью внутрисердечного ЭФИ рекомендуется пациентам </a:t>
            </a:r>
            <a:r>
              <a:rPr lang="ru-RU" altLang="ru-RU" dirty="0"/>
              <a:t>без данных за низкий риск </a:t>
            </a:r>
            <a:r>
              <a:rPr lang="ru-RU" altLang="ru-RU" b="0" dirty="0"/>
              <a:t>при </a:t>
            </a:r>
            <a:r>
              <a:rPr lang="ru-RU" altLang="ru-RU" b="0" dirty="0" err="1"/>
              <a:t>неинвазивных</a:t>
            </a:r>
            <a:r>
              <a:rPr lang="ru-RU" altLang="ru-RU" b="0" dirty="0"/>
              <a:t> исследованиях.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ЕОК </a:t>
            </a:r>
            <a:r>
              <a:rPr lang="en-US" altLang="ru-RU" dirty="0">
                <a:solidFill>
                  <a:srgbClr val="0070C0"/>
                </a:solidFill>
              </a:rPr>
              <a:t>I C</a:t>
            </a:r>
            <a:r>
              <a:rPr lang="ru-RU" altLang="ru-RU" dirty="0">
                <a:solidFill>
                  <a:srgbClr val="0070C0"/>
                </a:solidFill>
              </a:rPr>
              <a:t> (УУР </a:t>
            </a:r>
            <a:r>
              <a:rPr lang="en-US" altLang="ru-RU" dirty="0">
                <a:solidFill>
                  <a:srgbClr val="0070C0"/>
                </a:solidFill>
              </a:rPr>
              <a:t>B</a:t>
            </a:r>
            <a:r>
              <a:rPr lang="ru-RU" altLang="ru-RU" dirty="0">
                <a:solidFill>
                  <a:srgbClr val="0070C0"/>
                </a:solidFill>
              </a:rPr>
              <a:t>, УДД </a:t>
            </a:r>
            <a:r>
              <a:rPr lang="en-US" altLang="ru-RU" dirty="0">
                <a:solidFill>
                  <a:srgbClr val="0070C0"/>
                </a:solidFill>
              </a:rPr>
              <a:t>3</a:t>
            </a:r>
            <a:r>
              <a:rPr lang="ru-RU" altLang="ru-RU" dirty="0">
                <a:solidFill>
                  <a:srgbClr val="0070C0"/>
                </a:solidFill>
              </a:rPr>
              <a:t>).</a:t>
            </a:r>
          </a:p>
          <a:p>
            <a:r>
              <a:rPr lang="ru-RU" altLang="ru-RU" dirty="0" smtClean="0"/>
              <a:t>КА</a:t>
            </a:r>
            <a:r>
              <a:rPr lang="ru-RU" altLang="ru-RU" b="0" dirty="0" smtClean="0"/>
              <a:t> рекомендуется пациентам </a:t>
            </a:r>
            <a:r>
              <a:rPr lang="ru-RU" altLang="ru-RU" dirty="0" smtClean="0"/>
              <a:t>с бессимптомным </a:t>
            </a:r>
            <a:r>
              <a:rPr lang="ru-RU" altLang="ru-RU" dirty="0" err="1" smtClean="0"/>
              <a:t>предвозбуждением</a:t>
            </a:r>
            <a:r>
              <a:rPr lang="ru-RU" altLang="ru-RU" dirty="0" smtClean="0"/>
              <a:t> и ДАВС с низким риском </a:t>
            </a:r>
            <a:r>
              <a:rPr lang="ru-RU" altLang="ru-RU" b="0" dirty="0" smtClean="0"/>
              <a:t>по данным инвазивных или </a:t>
            </a:r>
            <a:r>
              <a:rPr lang="ru-RU" altLang="ru-RU" b="0" dirty="0" err="1" smtClean="0"/>
              <a:t>неинвазивных</a:t>
            </a:r>
            <a:r>
              <a:rPr lang="ru-RU" altLang="ru-RU" b="0" dirty="0" smtClean="0"/>
              <a:t> исследований.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ЕОК </a:t>
            </a:r>
            <a:r>
              <a:rPr lang="ru-RU" altLang="ru-RU" dirty="0" err="1">
                <a:solidFill>
                  <a:srgbClr val="0070C0"/>
                </a:solidFill>
              </a:rPr>
              <a:t>IIb</a:t>
            </a:r>
            <a:r>
              <a:rPr lang="ru-RU" altLang="ru-RU" dirty="0">
                <a:solidFill>
                  <a:srgbClr val="0070C0"/>
                </a:solidFill>
              </a:rPr>
              <a:t> </a:t>
            </a:r>
            <a:r>
              <a:rPr lang="ru-RU" altLang="ru-RU" dirty="0" err="1">
                <a:solidFill>
                  <a:srgbClr val="0070C0"/>
                </a:solidFill>
              </a:rPr>
              <a:t>C</a:t>
            </a:r>
            <a:r>
              <a:rPr lang="ru-RU" altLang="ru-RU" dirty="0">
                <a:solidFill>
                  <a:srgbClr val="0070C0"/>
                </a:solidFill>
              </a:rPr>
              <a:t> (УУР </a:t>
            </a:r>
            <a:r>
              <a:rPr lang="en-US" altLang="ru-RU" dirty="0">
                <a:solidFill>
                  <a:srgbClr val="0070C0"/>
                </a:solidFill>
              </a:rPr>
              <a:t>B</a:t>
            </a:r>
            <a:r>
              <a:rPr lang="ru-RU" altLang="ru-RU" dirty="0">
                <a:solidFill>
                  <a:srgbClr val="0070C0"/>
                </a:solidFill>
              </a:rPr>
              <a:t>, УДД </a:t>
            </a:r>
            <a:r>
              <a:rPr lang="en-US" altLang="ru-RU" dirty="0">
                <a:solidFill>
                  <a:srgbClr val="0070C0"/>
                </a:solidFill>
              </a:rPr>
              <a:t>2</a:t>
            </a:r>
            <a:r>
              <a:rPr lang="ru-RU" altLang="ru-RU" dirty="0">
                <a:solidFill>
                  <a:srgbClr val="0070C0"/>
                </a:solidFill>
              </a:rPr>
              <a:t>).</a:t>
            </a:r>
          </a:p>
          <a:p>
            <a:r>
              <a:rPr lang="ru-RU" altLang="ru-RU" dirty="0"/>
              <a:t>КА</a:t>
            </a:r>
            <a:r>
              <a:rPr lang="ru-RU" altLang="ru-RU" b="0" dirty="0"/>
              <a:t> рекомендуется пациентам </a:t>
            </a:r>
            <a:r>
              <a:rPr lang="ru-RU" altLang="ru-RU" dirty="0"/>
              <a:t>с бессимптомным </a:t>
            </a:r>
            <a:r>
              <a:rPr lang="ru-RU" altLang="ru-RU" dirty="0" err="1"/>
              <a:t>предвозбуждением</a:t>
            </a:r>
            <a:r>
              <a:rPr lang="ru-RU" altLang="ru-RU" dirty="0"/>
              <a:t> и дисфункцией ЛЖ </a:t>
            </a:r>
            <a:r>
              <a:rPr lang="ru-RU" altLang="ru-RU" b="0" dirty="0"/>
              <a:t>вследствие электрической </a:t>
            </a:r>
            <a:r>
              <a:rPr lang="ru-RU" altLang="ru-RU" b="0" dirty="0" err="1"/>
              <a:t>диссинхронии</a:t>
            </a:r>
            <a:r>
              <a:rPr lang="ru-RU" altLang="ru-RU" b="0" dirty="0"/>
              <a:t>.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ЕОК II</a:t>
            </a:r>
            <a:r>
              <a:rPr lang="en-US" altLang="ru-RU" dirty="0">
                <a:solidFill>
                  <a:srgbClr val="0070C0"/>
                </a:solidFill>
              </a:rPr>
              <a:t>a</a:t>
            </a:r>
            <a:r>
              <a:rPr lang="ru-RU" altLang="ru-RU" dirty="0">
                <a:solidFill>
                  <a:srgbClr val="0070C0"/>
                </a:solidFill>
              </a:rPr>
              <a:t> </a:t>
            </a:r>
            <a:r>
              <a:rPr lang="ru-RU" altLang="ru-RU" dirty="0" err="1">
                <a:solidFill>
                  <a:srgbClr val="0070C0"/>
                </a:solidFill>
              </a:rPr>
              <a:t>C</a:t>
            </a:r>
            <a:r>
              <a:rPr lang="ru-RU" altLang="ru-RU" dirty="0">
                <a:solidFill>
                  <a:srgbClr val="0070C0"/>
                </a:solidFill>
              </a:rPr>
              <a:t> (УУР С, УДД 4).</a:t>
            </a:r>
          </a:p>
          <a:p>
            <a:r>
              <a:rPr lang="ru-RU" altLang="ru-RU" dirty="0"/>
              <a:t>Клиническое наблюдение</a:t>
            </a:r>
            <a:r>
              <a:rPr lang="ru-RU" altLang="ru-RU" b="0" dirty="0"/>
              <a:t> рекомендуется пациентам с бессимптомным </a:t>
            </a:r>
            <a:r>
              <a:rPr lang="ru-RU" altLang="ru-RU" b="0" dirty="0" err="1"/>
              <a:t>предвозбуждением</a:t>
            </a:r>
            <a:r>
              <a:rPr lang="ru-RU" altLang="ru-RU" b="0" dirty="0"/>
              <a:t> и ДАВС с низким риском по данным </a:t>
            </a:r>
            <a:r>
              <a:rPr lang="ru-RU" altLang="ru-RU" b="0" dirty="0" err="1"/>
              <a:t>неинвазивного</a:t>
            </a:r>
            <a:r>
              <a:rPr lang="ru-RU" altLang="ru-RU" b="0" dirty="0"/>
              <a:t> или внутрисердечного ЭФИ сердца.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ЕОК </a:t>
            </a:r>
            <a:r>
              <a:rPr lang="en-US" altLang="ru-RU" dirty="0" err="1">
                <a:solidFill>
                  <a:srgbClr val="0070C0"/>
                </a:solidFill>
              </a:rPr>
              <a:t>IIa</a:t>
            </a:r>
            <a:r>
              <a:rPr lang="ru-RU" altLang="ru-RU" dirty="0">
                <a:solidFill>
                  <a:srgbClr val="0070C0"/>
                </a:solidFill>
              </a:rPr>
              <a:t> С (УУР С, УДД 4).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962105"/>
            <a:ext cx="179588" cy="1795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1627430"/>
            <a:ext cx="179588" cy="1795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2260471"/>
            <a:ext cx="179588" cy="1795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2908428"/>
            <a:ext cx="179588" cy="17958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6" y="3566615"/>
            <a:ext cx="179588" cy="17958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0" y="793"/>
            <a:ext cx="4572000" cy="6429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5" y="-2628"/>
            <a:ext cx="4163806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Ведение пациентов с бессимптомным </a:t>
            </a:r>
          </a:p>
          <a:p>
            <a:r>
              <a:rPr lang="ru-RU" altLang="ru-RU" sz="1800" dirty="0" err="1" smtClean="0">
                <a:latin typeface="Calibri" panose="020F0502020204030204" pitchFamily="34" charset="0"/>
              </a:rPr>
              <a:t>предвозбуждением</a:t>
            </a:r>
            <a:r>
              <a:rPr lang="ru-RU" altLang="ru-RU" sz="1800" dirty="0" smtClean="0">
                <a:latin typeface="Calibri" panose="020F0502020204030204" pitchFamily="34" charset="0"/>
              </a:rPr>
              <a:t> желудочков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66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794"/>
            <a:ext cx="560654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Критерии оценки качества медицинской помощи</a:t>
            </a: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669150"/>
              </p:ext>
            </p:extLst>
          </p:nvPr>
        </p:nvGraphicFramePr>
        <p:xfrm>
          <a:off x="408194" y="828431"/>
          <a:ext cx="8532813" cy="3862779"/>
        </p:xfrm>
        <a:graphic>
          <a:graphicData uri="http://schemas.openxmlformats.org/drawingml/2006/table">
            <a:tbl>
              <a:tblPr/>
              <a:tblGrid>
                <a:gridCol w="396875"/>
                <a:gridCol w="5952782"/>
                <a:gridCol w="731520"/>
                <a:gridCol w="487680"/>
                <a:gridCol w="460718"/>
                <a:gridCol w="503238"/>
              </a:tblGrid>
              <a:tr h="5248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N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Критерии качества</a:t>
                      </a: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E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ОК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Класс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/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уровень</a:t>
                      </a: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УУР</a:t>
                      </a: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УДД</a:t>
                      </a: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Да/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нет</a:t>
                      </a: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7260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 отсутствии противопоказаний пациент направлен в специализированный кардиологический центр для решения вопроса о необходимости КА при рецидивирующих </a:t>
                      </a:r>
                      <a:r>
                        <a:rPr lang="ru-RU" altLang="ru-RU" sz="1200" b="0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симптомных</a:t>
                      </a: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эпизодах </a:t>
                      </a:r>
                      <a:r>
                        <a:rPr lang="ru-RU" altLang="ru-RU" sz="1200" b="0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кавотрикуспидального</a:t>
                      </a: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altLang="ru-RU" sz="1200" b="0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истмус</a:t>
                      </a: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-зависимого ТП.</a:t>
                      </a: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IA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841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 отсутствии противопоказаний пациент направлен в специализированный кардиологический центр для решения вопроса о необходимости КА при постоянной или рецидивирующей НЖТ, даже при отсутствии симптомов, для контроля ритма в случаях подозрения на вызванную тахикардией </a:t>
                      </a:r>
                      <a:r>
                        <a:rPr lang="ru-RU" altLang="ru-RU" sz="1200" b="0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кардиомиопатию</a:t>
                      </a: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IA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altLang="ru-RU" sz="1000" b="1" kern="120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</a:tr>
              <a:tr h="4663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Выполнена синхронизированная ЭИТ при НЖТ у </a:t>
                      </a:r>
                      <a:r>
                        <a:rPr lang="ru-RU" altLang="ru-RU" sz="1200" b="0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гемодинамически</a:t>
                      </a: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нестабильного пациента.</a:t>
                      </a: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IB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altLang="ru-RU" sz="1000" b="1" kern="120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altLang="ru-RU" sz="1000" b="1" kern="120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Выполнены </a:t>
                      </a:r>
                      <a:r>
                        <a:rPr lang="ru-RU" altLang="ru-RU" sz="1200" b="0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вагусные</a:t>
                      </a: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приемы пациенту с пароксизмальной НЖТ по механизму </a:t>
                      </a:r>
                      <a:r>
                        <a:rPr lang="ru-RU" altLang="ru-RU" sz="1200" b="0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ри-ентри</a:t>
                      </a: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(документированной или предполагаемой).</a:t>
                      </a: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IB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altLang="ru-RU" sz="1000" b="1" kern="120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</a:tr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 неэффективности </a:t>
                      </a:r>
                      <a:r>
                        <a:rPr lang="ru-RU" altLang="ru-RU" sz="1200" b="0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вагусных</a:t>
                      </a: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приемов выполнено внутривенное введение </a:t>
                      </a:r>
                      <a:r>
                        <a:rPr lang="ru-RU" altLang="ru-RU" sz="1200" b="0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трифосаденина</a:t>
                      </a: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пациенту с пароксизмальной НЖТ по механизму </a:t>
                      </a:r>
                      <a:r>
                        <a:rPr lang="ru-RU" altLang="ru-RU" sz="1200" b="0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ри-ентри</a:t>
                      </a:r>
                      <a:r>
                        <a:rPr lang="ru-RU" altLang="ru-RU" sz="12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(документированной или предполагаемой).</a:t>
                      </a: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IB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ru-RU" sz="1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19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794"/>
            <a:ext cx="560654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126669"/>
              </p:ext>
            </p:extLst>
          </p:nvPr>
        </p:nvGraphicFramePr>
        <p:xfrm>
          <a:off x="408194" y="828431"/>
          <a:ext cx="8532813" cy="4072819"/>
        </p:xfrm>
        <a:graphic>
          <a:graphicData uri="http://schemas.openxmlformats.org/drawingml/2006/table">
            <a:tbl>
              <a:tblPr/>
              <a:tblGrid>
                <a:gridCol w="398630"/>
                <a:gridCol w="5950592"/>
                <a:gridCol w="731520"/>
                <a:gridCol w="484632"/>
                <a:gridCol w="464201"/>
                <a:gridCol w="503238"/>
              </a:tblGrid>
              <a:tr h="3279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N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Критерии качества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E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ОК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Класс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/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уровень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УУР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УДД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Да/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нет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882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6.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При неэффективности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вагусных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приемов и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трифосаденина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пациенту с пароксизмальной НЖТ выполнено внутривенное введение ААП для контроля ритма или ЧСС.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IB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A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47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7.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При неэффективности ААП для контроля ритма или ЧСС пациенту с пароксизмальной НЖТ выполнена синхронизированная ЭИТ.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IB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A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</a:tr>
              <a:tr h="7863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8.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При отсутствии противопоказаний пациент направлен в специализированный кардиологический центр для решения вопроса о необходимости КА при повторяющихся эпизодах фокусной ПТ, особенно если они носят постоянно-рецидивирующий характер или ведут к формированию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тахикардиомиопатии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.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IB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A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6492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9.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При отсутствии противопоказаний пациент направлен в опытный специализированный кардиологический центр для решения вопроса о необходимости выполнения КА при рецидивирующих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симптомных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эпизодах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некавотрикуспидального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истмус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-зависимого ТП.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IB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A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</a:tr>
              <a:tr h="7223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10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.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При отсутствии противопоказаний пациент направлен в специализированный кардиологический центр для решения вопроса о необходимости КА при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персистирующем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ТП или при наличии снижения функции ЛЖ вследствие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тахикардиомиопатии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.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IB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A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Критерии оценки качества медицинской помощи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645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794"/>
            <a:ext cx="560654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7594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120738"/>
              </p:ext>
            </p:extLst>
          </p:nvPr>
        </p:nvGraphicFramePr>
        <p:xfrm>
          <a:off x="410927" y="831650"/>
          <a:ext cx="8532813" cy="4005961"/>
        </p:xfrm>
        <a:graphic>
          <a:graphicData uri="http://schemas.openxmlformats.org/drawingml/2006/table">
            <a:tbl>
              <a:tblPr/>
              <a:tblGrid>
                <a:gridCol w="390262"/>
                <a:gridCol w="5958960"/>
                <a:gridCol w="731520"/>
                <a:gridCol w="484632"/>
                <a:gridCol w="464201"/>
                <a:gridCol w="503238"/>
              </a:tblGrid>
              <a:tr h="6135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N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Критерии качества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E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ОК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Класс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/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уровень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УУР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УДД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Да/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нет</a:t>
                      </a: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11.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Пациенту с ТП и сопутствующей ФП рекомендована такая же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антикоагуляция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, как при ФП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IB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A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69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12.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При отсутствии противопоказаний пациент направлен в специализированный кардиологический центр для решения вопроса о необходимости КА при рецидивирующих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симптомных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АВУРТ или АВРТ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IB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A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</a:tr>
              <a:tr h="749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13.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Выполнено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неинвазивное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или внутрисердечное ЭФИ для стратификации риска у пациента с бессимптомным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предвозбуждением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желудочков, работа/хобби/занятия спортом которого связаны с высоким риском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IB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A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14081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14.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При отсутствии противопоказаний пациент направлен в специализированный кардиологический центр для решения вопроса о необходимости КА в отсутствие симптомов, но с выявленными при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неинвазивном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или внутрисердечном ЭФИ ДАВС с высоким риском: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антеградным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рефрактерным периодом ДАВС ≤ 250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мс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; с индуцируемой АВРТ, запускающей ФП с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предвозбуждением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желудочков; с множественными ДАВС; с интервалом RR ≤ 250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мс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между двумя 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QRS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-комплексами с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предвозбуждением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при индуцированной ФП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IB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A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1" marB="4573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4ED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408194" y="135871"/>
            <a:ext cx="6146473" cy="3693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16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altLang="ru-RU" sz="1800" dirty="0" smtClean="0">
                <a:latin typeface="Calibri" panose="020F0502020204030204" pitchFamily="34" charset="0"/>
              </a:rPr>
              <a:t>Критерии оценки качества медицинской помощи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795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2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1547663" y="2212504"/>
            <a:ext cx="1944216" cy="62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илиния 6"/>
          <p:cNvSpPr/>
          <p:nvPr/>
        </p:nvSpPr>
        <p:spPr>
          <a:xfrm>
            <a:off x="3343276" y="2129905"/>
            <a:ext cx="5800725" cy="787400"/>
          </a:xfrm>
          <a:custGeom>
            <a:avLst/>
            <a:gdLst>
              <a:gd name="connsiteX0" fmla="*/ 50800 w 5803900"/>
              <a:gd name="connsiteY0" fmla="*/ 0 h 787400"/>
              <a:gd name="connsiteX1" fmla="*/ 5803900 w 5803900"/>
              <a:gd name="connsiteY1" fmla="*/ 0 h 787400"/>
              <a:gd name="connsiteX2" fmla="*/ 5803900 w 5803900"/>
              <a:gd name="connsiteY2" fmla="*/ 787400 h 787400"/>
              <a:gd name="connsiteX3" fmla="*/ 25400 w 5803900"/>
              <a:gd name="connsiteY3" fmla="*/ 787400 h 787400"/>
              <a:gd name="connsiteX4" fmla="*/ 393700 w 5803900"/>
              <a:gd name="connsiteY4" fmla="*/ 419100 h 787400"/>
              <a:gd name="connsiteX5" fmla="*/ 0 w 5803900"/>
              <a:gd name="connsiteY5" fmla="*/ 25400 h 787400"/>
              <a:gd name="connsiteX6" fmla="*/ 50800 w 5803900"/>
              <a:gd name="connsiteY6" fmla="*/ 0 h 787400"/>
              <a:gd name="connsiteX0" fmla="*/ 25400 w 5778500"/>
              <a:gd name="connsiteY0" fmla="*/ 0 h 787400"/>
              <a:gd name="connsiteX1" fmla="*/ 5778500 w 5778500"/>
              <a:gd name="connsiteY1" fmla="*/ 0 h 787400"/>
              <a:gd name="connsiteX2" fmla="*/ 5778500 w 5778500"/>
              <a:gd name="connsiteY2" fmla="*/ 787400 h 787400"/>
              <a:gd name="connsiteX3" fmla="*/ 0 w 5778500"/>
              <a:gd name="connsiteY3" fmla="*/ 787400 h 787400"/>
              <a:gd name="connsiteX4" fmla="*/ 368300 w 5778500"/>
              <a:gd name="connsiteY4" fmla="*/ 419100 h 787400"/>
              <a:gd name="connsiteX5" fmla="*/ 26988 w 5778500"/>
              <a:gd name="connsiteY5" fmla="*/ 215900 h 787400"/>
              <a:gd name="connsiteX6" fmla="*/ 25400 w 5778500"/>
              <a:gd name="connsiteY6" fmla="*/ 0 h 787400"/>
              <a:gd name="connsiteX0" fmla="*/ 25400 w 5778500"/>
              <a:gd name="connsiteY0" fmla="*/ 0 h 787400"/>
              <a:gd name="connsiteX1" fmla="*/ 5778500 w 5778500"/>
              <a:gd name="connsiteY1" fmla="*/ 0 h 787400"/>
              <a:gd name="connsiteX2" fmla="*/ 5778500 w 5778500"/>
              <a:gd name="connsiteY2" fmla="*/ 787400 h 787400"/>
              <a:gd name="connsiteX3" fmla="*/ 0 w 5778500"/>
              <a:gd name="connsiteY3" fmla="*/ 787400 h 787400"/>
              <a:gd name="connsiteX4" fmla="*/ 368300 w 5778500"/>
              <a:gd name="connsiteY4" fmla="*/ 419100 h 787400"/>
              <a:gd name="connsiteX5" fmla="*/ 25400 w 5778500"/>
              <a:gd name="connsiteY5" fmla="*/ 0 h 787400"/>
              <a:gd name="connsiteX0" fmla="*/ 0 w 5800725"/>
              <a:gd name="connsiteY0" fmla="*/ 0 h 787400"/>
              <a:gd name="connsiteX1" fmla="*/ 5800725 w 5800725"/>
              <a:gd name="connsiteY1" fmla="*/ 0 h 787400"/>
              <a:gd name="connsiteX2" fmla="*/ 5800725 w 5800725"/>
              <a:gd name="connsiteY2" fmla="*/ 787400 h 787400"/>
              <a:gd name="connsiteX3" fmla="*/ 22225 w 5800725"/>
              <a:gd name="connsiteY3" fmla="*/ 787400 h 787400"/>
              <a:gd name="connsiteX4" fmla="*/ 390525 w 5800725"/>
              <a:gd name="connsiteY4" fmla="*/ 419100 h 787400"/>
              <a:gd name="connsiteX5" fmla="*/ 0 w 5800725"/>
              <a:gd name="connsiteY5" fmla="*/ 0 h 787400"/>
              <a:gd name="connsiteX0" fmla="*/ 0 w 5800725"/>
              <a:gd name="connsiteY0" fmla="*/ 0 h 787400"/>
              <a:gd name="connsiteX1" fmla="*/ 5800725 w 5800725"/>
              <a:gd name="connsiteY1" fmla="*/ 0 h 787400"/>
              <a:gd name="connsiteX2" fmla="*/ 5800725 w 5800725"/>
              <a:gd name="connsiteY2" fmla="*/ 787400 h 787400"/>
              <a:gd name="connsiteX3" fmla="*/ 22225 w 5800725"/>
              <a:gd name="connsiteY3" fmla="*/ 787400 h 787400"/>
              <a:gd name="connsiteX4" fmla="*/ 404812 w 5800725"/>
              <a:gd name="connsiteY4" fmla="*/ 390525 h 787400"/>
              <a:gd name="connsiteX5" fmla="*/ 0 w 5800725"/>
              <a:gd name="connsiteY5" fmla="*/ 0 h 787400"/>
              <a:gd name="connsiteX0" fmla="*/ 0 w 5800725"/>
              <a:gd name="connsiteY0" fmla="*/ 0 h 787400"/>
              <a:gd name="connsiteX1" fmla="*/ 5800725 w 5800725"/>
              <a:gd name="connsiteY1" fmla="*/ 0 h 787400"/>
              <a:gd name="connsiteX2" fmla="*/ 5800725 w 5800725"/>
              <a:gd name="connsiteY2" fmla="*/ 787400 h 787400"/>
              <a:gd name="connsiteX3" fmla="*/ 22225 w 5800725"/>
              <a:gd name="connsiteY3" fmla="*/ 787400 h 787400"/>
              <a:gd name="connsiteX4" fmla="*/ 366712 w 5800725"/>
              <a:gd name="connsiteY4" fmla="*/ 381000 h 787400"/>
              <a:gd name="connsiteX5" fmla="*/ 0 w 5800725"/>
              <a:gd name="connsiteY5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00725" h="787400">
                <a:moveTo>
                  <a:pt x="0" y="0"/>
                </a:moveTo>
                <a:lnTo>
                  <a:pt x="5800725" y="0"/>
                </a:lnTo>
                <a:lnTo>
                  <a:pt x="5800725" y="787400"/>
                </a:lnTo>
                <a:lnTo>
                  <a:pt x="22225" y="787400"/>
                </a:lnTo>
                <a:lnTo>
                  <a:pt x="366712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851920" y="2235990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Calibri" panose="020F0502020204030204" pitchFamily="34" charset="0"/>
              </a:rPr>
              <a:t>Спасибо  за 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460063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920</TotalTime>
  <Words>3390</Words>
  <Application>Microsoft Macintosh PowerPoint</Application>
  <PresentationFormat>Другой</PresentationFormat>
  <Paragraphs>621</Paragraphs>
  <Slides>49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4" baseType="lpstr">
      <vt:lpstr>Arial</vt:lpstr>
      <vt:lpstr>Bebas Neue</vt:lpstr>
      <vt:lpstr>Calibri</vt:lpstr>
      <vt:lpstr>Calibri Light</vt:lpstr>
      <vt:lpstr>Тема Office</vt:lpstr>
      <vt:lpstr>Рекомендации  МЗ РФ 2020 г. «Наджелудочковые тахикардии»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Лечение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Неотложная терапия при фокусной предсердной тахикардии</vt:lpstr>
      <vt:lpstr>Презентация PowerPoint</vt:lpstr>
      <vt:lpstr>Неотложная терапия  при полифокусной предсердной тахикардии</vt:lpstr>
      <vt:lpstr>Презентация PowerPoint</vt:lpstr>
      <vt:lpstr>Неотложная терапия  при атриовентрикулярной узловой  ри-ентри тахикардии</vt:lpstr>
      <vt:lpstr>Презентация PowerPoint</vt:lpstr>
      <vt:lpstr>Презентация PowerPoint</vt:lpstr>
      <vt:lpstr>Неотложная терапия при АВ ри-ентри тахикардиях при наличии манифестирующих или скрытых аномальных проводящих путей</vt:lpstr>
      <vt:lpstr>Презентация PowerPoint</vt:lpstr>
      <vt:lpstr>Медикаментозное и хирургическое (интервенционное) лечение наджелудочковых тахикардий</vt:lpstr>
      <vt:lpstr>Презентация PowerPoint</vt:lpstr>
      <vt:lpstr>Презентация PowerPoint</vt:lpstr>
      <vt:lpstr>Лечение фокусной  предсердной тахикардии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Лечение атриовентрикулярной узловой ри-ентри тахикардии</vt:lpstr>
      <vt:lpstr>Презентация PowerPoint</vt:lpstr>
      <vt:lpstr>Презентация PowerPoint</vt:lpstr>
      <vt:lpstr>Лечение АВ ри-ентри тахикардий (при наличии манифестирующих или скрытых аномальных проводящих путей)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Профилактика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Рекомендации МЗ РФ 2020 г. «Наджелудочковые тахикардии»</dc:title>
  <dc:creator>Давид Такоев</dc:creator>
  <cp:lastModifiedBy>Давид Такоев</cp:lastModifiedBy>
  <cp:revision>90</cp:revision>
  <cp:lastPrinted>2021-06-04T19:10:15Z</cp:lastPrinted>
  <dcterms:created xsi:type="dcterms:W3CDTF">2021-05-31T14:21:56Z</dcterms:created>
  <dcterms:modified xsi:type="dcterms:W3CDTF">2021-07-24T18:42:07Z</dcterms:modified>
</cp:coreProperties>
</file>