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3" r:id="rId7"/>
    <p:sldId id="274" r:id="rId8"/>
    <p:sldId id="275" r:id="rId9"/>
    <p:sldId id="258" r:id="rId10"/>
    <p:sldId id="259" r:id="rId11"/>
    <p:sldId id="267" r:id="rId12"/>
    <p:sldId id="260" r:id="rId13"/>
    <p:sldId id="262" r:id="rId14"/>
    <p:sldId id="263" r:id="rId15"/>
    <p:sldId id="264" r:id="rId16"/>
    <p:sldId id="266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CE8D94-A803-4BC7-A521-A87F6368D0C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FE2126-D35F-4915-B062-653689A38218}">
      <dgm:prSet phldrT="[Текст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glow rad="127000">
            <a:srgbClr val="FF6600"/>
          </a:glow>
        </a:effectLst>
      </dgm:spPr>
      <dgm:t>
        <a:bodyPr/>
        <a:lstStyle/>
        <a:p>
          <a:endParaRPr lang="ru-RU" sz="200" dirty="0"/>
        </a:p>
      </dgm:t>
    </dgm:pt>
    <dgm:pt modelId="{8C8F0DFC-9314-44E0-A12F-BB32E4CD5E31}" type="parTrans" cxnId="{C4041851-E3AE-4BFE-8B42-6054A4544670}">
      <dgm:prSet/>
      <dgm:spPr/>
      <dgm:t>
        <a:bodyPr/>
        <a:lstStyle/>
        <a:p>
          <a:endParaRPr lang="ru-RU"/>
        </a:p>
      </dgm:t>
    </dgm:pt>
    <dgm:pt modelId="{5F0F2553-9ED0-4E5A-B34D-F782FBD79570}" type="sibTrans" cxnId="{C4041851-E3AE-4BFE-8B42-6054A4544670}">
      <dgm:prSet/>
      <dgm:spPr/>
      <dgm:t>
        <a:bodyPr/>
        <a:lstStyle/>
        <a:p>
          <a:endParaRPr lang="ru-RU"/>
        </a:p>
      </dgm:t>
    </dgm:pt>
    <dgm:pt modelId="{2219D1D4-DA9E-4E3E-8A1E-D3D160F167C9}">
      <dgm:prSet phldrT="[Текст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FF66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rgbClr val="990000">
              <a:alpha val="90000"/>
            </a:srgbClr>
          </a:solidFill>
        </a:ln>
      </dgm:spPr>
      <dgm:t>
        <a:bodyPr/>
        <a:lstStyle/>
        <a:p>
          <a:pPr algn="ctr"/>
          <a:r>
            <a:rPr lang="ru-RU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Упорядочивание списочного состава региональных обществ молодых кардиологов и привлечение молодых специалистов в РКО</a:t>
          </a:r>
          <a:endParaRPr lang="ru-RU" dirty="0"/>
        </a:p>
      </dgm:t>
    </dgm:pt>
    <dgm:pt modelId="{C5A22FF3-5983-4E64-AF58-0CE4DE47DC93}" type="parTrans" cxnId="{BE79511C-DE4C-4998-A61C-D033A0167F82}">
      <dgm:prSet/>
      <dgm:spPr/>
      <dgm:t>
        <a:bodyPr/>
        <a:lstStyle/>
        <a:p>
          <a:endParaRPr lang="ru-RU"/>
        </a:p>
      </dgm:t>
    </dgm:pt>
    <dgm:pt modelId="{13CDB27A-3DF8-43C8-8EC4-9B6EE1222F6A}" type="sibTrans" cxnId="{BE79511C-DE4C-4998-A61C-D033A0167F82}">
      <dgm:prSet/>
      <dgm:spPr/>
      <dgm:t>
        <a:bodyPr/>
        <a:lstStyle/>
        <a:p>
          <a:endParaRPr lang="ru-RU"/>
        </a:p>
      </dgm:t>
    </dgm:pt>
    <dgm:pt modelId="{78CB96F7-DD91-43FB-9364-DDBB2C8C9898}">
      <dgm:prSet phldrT="[Текст]" phldr="1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  <a:effectLst>
          <a:glow rad="127000">
            <a:srgbClr val="FF6600"/>
          </a:glow>
          <a:outerShdw blurRad="50800" dist="50800" dir="5400000" algn="ctr" rotWithShape="0">
            <a:schemeClr val="accent1">
              <a:lumMod val="60000"/>
              <a:lumOff val="40000"/>
            </a:schemeClr>
          </a:outerShdw>
        </a:effectLst>
      </dgm:spPr>
      <dgm:t>
        <a:bodyPr/>
        <a:lstStyle/>
        <a:p>
          <a:endParaRPr lang="ru-RU" sz="800" dirty="0"/>
        </a:p>
      </dgm:t>
    </dgm:pt>
    <dgm:pt modelId="{84544D27-AA10-4854-ABA8-4B47C3D336E3}" type="parTrans" cxnId="{442D5FCA-9E9C-46F3-9D94-1787EF10A1B3}">
      <dgm:prSet/>
      <dgm:spPr/>
      <dgm:t>
        <a:bodyPr/>
        <a:lstStyle/>
        <a:p>
          <a:endParaRPr lang="ru-RU"/>
        </a:p>
      </dgm:t>
    </dgm:pt>
    <dgm:pt modelId="{2F4C5B49-B71C-492C-95AA-2E7007537CAF}" type="sibTrans" cxnId="{442D5FCA-9E9C-46F3-9D94-1787EF10A1B3}">
      <dgm:prSet/>
      <dgm:spPr/>
      <dgm:t>
        <a:bodyPr/>
        <a:lstStyle/>
        <a:p>
          <a:endParaRPr lang="ru-RU"/>
        </a:p>
      </dgm:t>
    </dgm:pt>
    <dgm:pt modelId="{AD9C597B-6A66-4BE4-9C40-0CFBEE61260B}">
      <dgm:prSet phldrT="[Текст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FF66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rgbClr val="990000">
              <a:alpha val="90000"/>
            </a:srgbClr>
          </a:solidFill>
        </a:ln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Повышение уровня кардиологической образованности и профессионального мастерства</a:t>
          </a:r>
        </a:p>
        <a:p>
          <a:pPr marL="114300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2C590DA4-6A3F-4983-A46C-0BDAF62CA90D}" type="parTrans" cxnId="{FC6A6FDA-E602-4106-8EDD-60BD2EE87B27}">
      <dgm:prSet/>
      <dgm:spPr/>
      <dgm:t>
        <a:bodyPr/>
        <a:lstStyle/>
        <a:p>
          <a:endParaRPr lang="ru-RU"/>
        </a:p>
      </dgm:t>
    </dgm:pt>
    <dgm:pt modelId="{9BD62649-4679-45FB-88FA-A2BCF9ACAB47}" type="sibTrans" cxnId="{FC6A6FDA-E602-4106-8EDD-60BD2EE87B27}">
      <dgm:prSet/>
      <dgm:spPr/>
      <dgm:t>
        <a:bodyPr/>
        <a:lstStyle/>
        <a:p>
          <a:endParaRPr lang="ru-RU"/>
        </a:p>
      </dgm:t>
    </dgm:pt>
    <dgm:pt modelId="{F97F917B-74E8-468E-BACB-420261DB40DA}" type="pres">
      <dgm:prSet presAssocID="{E0CE8D94-A803-4BC7-A521-A87F6368D0C8}" presName="Name0" presStyleCnt="0">
        <dgm:presLayoutVars>
          <dgm:dir/>
          <dgm:animLvl val="lvl"/>
          <dgm:resizeHandles val="exact"/>
        </dgm:presLayoutVars>
      </dgm:prSet>
      <dgm:spPr/>
    </dgm:pt>
    <dgm:pt modelId="{F486A3CA-39E2-4BC6-BBC9-AB84F53241C7}" type="pres">
      <dgm:prSet presAssocID="{E6FE2126-D35F-4915-B062-653689A38218}" presName="linNode" presStyleCnt="0"/>
      <dgm:spPr/>
    </dgm:pt>
    <dgm:pt modelId="{36FA2BBE-7EB2-4912-A73D-D2FBB70BA37D}" type="pres">
      <dgm:prSet presAssocID="{E6FE2126-D35F-4915-B062-653689A3821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F5C2BA4-42AE-4C90-AAFD-8761422921F1}" type="pres">
      <dgm:prSet presAssocID="{E6FE2126-D35F-4915-B062-653689A38218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FAAAD-3D14-4EB5-A152-08476B844CBA}" type="pres">
      <dgm:prSet presAssocID="{5F0F2553-9ED0-4E5A-B34D-F782FBD79570}" presName="sp" presStyleCnt="0"/>
      <dgm:spPr/>
    </dgm:pt>
    <dgm:pt modelId="{9ADFEA03-F54C-42C9-8455-3FACF71E8F5F}" type="pres">
      <dgm:prSet presAssocID="{78CB96F7-DD91-43FB-9364-DDBB2C8C9898}" presName="linNode" presStyleCnt="0"/>
      <dgm:spPr/>
    </dgm:pt>
    <dgm:pt modelId="{CB2C705A-371A-497E-BB51-39DD706122CF}" type="pres">
      <dgm:prSet presAssocID="{78CB96F7-DD91-43FB-9364-DDBB2C8C989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C758074-71F6-4FE0-930D-F3ADC49F4CD7}" type="pres">
      <dgm:prSet presAssocID="{78CB96F7-DD91-43FB-9364-DDBB2C8C989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79511C-DE4C-4998-A61C-D033A0167F82}" srcId="{E6FE2126-D35F-4915-B062-653689A38218}" destId="{2219D1D4-DA9E-4E3E-8A1E-D3D160F167C9}" srcOrd="0" destOrd="0" parTransId="{C5A22FF3-5983-4E64-AF58-0CE4DE47DC93}" sibTransId="{13CDB27A-3DF8-43C8-8EC4-9B6EE1222F6A}"/>
    <dgm:cxn modelId="{BAAB71A6-83F4-49CC-92A4-F35DC10EE13E}" type="presOf" srcId="{E6FE2126-D35F-4915-B062-653689A38218}" destId="{36FA2BBE-7EB2-4912-A73D-D2FBB70BA37D}" srcOrd="0" destOrd="0" presId="urn:microsoft.com/office/officeart/2005/8/layout/vList5"/>
    <dgm:cxn modelId="{FC6A6FDA-E602-4106-8EDD-60BD2EE87B27}" srcId="{78CB96F7-DD91-43FB-9364-DDBB2C8C9898}" destId="{AD9C597B-6A66-4BE4-9C40-0CFBEE61260B}" srcOrd="0" destOrd="0" parTransId="{2C590DA4-6A3F-4983-A46C-0BDAF62CA90D}" sibTransId="{9BD62649-4679-45FB-88FA-A2BCF9ACAB47}"/>
    <dgm:cxn modelId="{C4041851-E3AE-4BFE-8B42-6054A4544670}" srcId="{E0CE8D94-A803-4BC7-A521-A87F6368D0C8}" destId="{E6FE2126-D35F-4915-B062-653689A38218}" srcOrd="0" destOrd="0" parTransId="{8C8F0DFC-9314-44E0-A12F-BB32E4CD5E31}" sibTransId="{5F0F2553-9ED0-4E5A-B34D-F782FBD79570}"/>
    <dgm:cxn modelId="{6B67242B-CAB9-479A-9CC1-D35ECDD6F644}" type="presOf" srcId="{AD9C597B-6A66-4BE4-9C40-0CFBEE61260B}" destId="{0C758074-71F6-4FE0-930D-F3ADC49F4CD7}" srcOrd="0" destOrd="0" presId="urn:microsoft.com/office/officeart/2005/8/layout/vList5"/>
    <dgm:cxn modelId="{189E00C3-2908-416C-BAAE-B4F93835EDBB}" type="presOf" srcId="{E0CE8D94-A803-4BC7-A521-A87F6368D0C8}" destId="{F97F917B-74E8-468E-BACB-420261DB40DA}" srcOrd="0" destOrd="0" presId="urn:microsoft.com/office/officeart/2005/8/layout/vList5"/>
    <dgm:cxn modelId="{442D5FCA-9E9C-46F3-9D94-1787EF10A1B3}" srcId="{E0CE8D94-A803-4BC7-A521-A87F6368D0C8}" destId="{78CB96F7-DD91-43FB-9364-DDBB2C8C9898}" srcOrd="1" destOrd="0" parTransId="{84544D27-AA10-4854-ABA8-4B47C3D336E3}" sibTransId="{2F4C5B49-B71C-492C-95AA-2E7007537CAF}"/>
    <dgm:cxn modelId="{5E17EB14-C461-4150-95BB-465C3C598B22}" type="presOf" srcId="{2219D1D4-DA9E-4E3E-8A1E-D3D160F167C9}" destId="{5F5C2BA4-42AE-4C90-AAFD-8761422921F1}" srcOrd="0" destOrd="0" presId="urn:microsoft.com/office/officeart/2005/8/layout/vList5"/>
    <dgm:cxn modelId="{E786087A-ADF6-4DC5-BED7-CCFCAE646F1D}" type="presOf" srcId="{78CB96F7-DD91-43FB-9364-DDBB2C8C9898}" destId="{CB2C705A-371A-497E-BB51-39DD706122CF}" srcOrd="0" destOrd="0" presId="urn:microsoft.com/office/officeart/2005/8/layout/vList5"/>
    <dgm:cxn modelId="{41C59A65-ECE3-4965-AE93-01ED51CCEBAF}" type="presParOf" srcId="{F97F917B-74E8-468E-BACB-420261DB40DA}" destId="{F486A3CA-39E2-4BC6-BBC9-AB84F53241C7}" srcOrd="0" destOrd="0" presId="urn:microsoft.com/office/officeart/2005/8/layout/vList5"/>
    <dgm:cxn modelId="{6E18D98C-5BA3-41E4-AD0B-17A938ACB79F}" type="presParOf" srcId="{F486A3CA-39E2-4BC6-BBC9-AB84F53241C7}" destId="{36FA2BBE-7EB2-4912-A73D-D2FBB70BA37D}" srcOrd="0" destOrd="0" presId="urn:microsoft.com/office/officeart/2005/8/layout/vList5"/>
    <dgm:cxn modelId="{8FD4830B-DFD1-496A-82B1-C6FF27EE2602}" type="presParOf" srcId="{F486A3CA-39E2-4BC6-BBC9-AB84F53241C7}" destId="{5F5C2BA4-42AE-4C90-AAFD-8761422921F1}" srcOrd="1" destOrd="0" presId="urn:microsoft.com/office/officeart/2005/8/layout/vList5"/>
    <dgm:cxn modelId="{E63A943A-7653-4F12-8994-38CF64482027}" type="presParOf" srcId="{F97F917B-74E8-468E-BACB-420261DB40DA}" destId="{77AFAAAD-3D14-4EB5-A152-08476B844CBA}" srcOrd="1" destOrd="0" presId="urn:microsoft.com/office/officeart/2005/8/layout/vList5"/>
    <dgm:cxn modelId="{A4FEB7CC-702A-464A-85CF-A92203F170F0}" type="presParOf" srcId="{F97F917B-74E8-468E-BACB-420261DB40DA}" destId="{9ADFEA03-F54C-42C9-8455-3FACF71E8F5F}" srcOrd="2" destOrd="0" presId="urn:microsoft.com/office/officeart/2005/8/layout/vList5"/>
    <dgm:cxn modelId="{79395F99-9F56-4CFC-A37A-A3ECE68521A5}" type="presParOf" srcId="{9ADFEA03-F54C-42C9-8455-3FACF71E8F5F}" destId="{CB2C705A-371A-497E-BB51-39DD706122CF}" srcOrd="0" destOrd="0" presId="urn:microsoft.com/office/officeart/2005/8/layout/vList5"/>
    <dgm:cxn modelId="{78425C3D-D832-4BB7-8403-A2A4368F636E}" type="presParOf" srcId="{9ADFEA03-F54C-42C9-8455-3FACF71E8F5F}" destId="{0C758074-71F6-4FE0-930D-F3ADC49F4CD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91750B-3C93-4EB1-8AC3-5E1FA970EB82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54FB5167-89F0-4691-B8D8-7951290D446B}">
      <dgm:prSet phldrT="[Текст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86000">
              <a:srgbClr val="FF6600"/>
            </a:gs>
            <a:gs pos="74000">
              <a:schemeClr val="bg2">
                <a:lumMod val="75000"/>
              </a:schemeClr>
            </a:gs>
          </a:gsLst>
          <a:lin ang="5400000" scaled="0"/>
        </a:gra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err="1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Грантовая</a:t>
          </a:r>
          <a:r>
            <a:rPr lang="ru-RU" sz="2000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 поддержка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FBFEC5-5F89-4F90-A3E1-AF8479902863}" type="parTrans" cxnId="{50B8BF70-FD7B-4CB1-82EE-F725361E7E59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CFB1E3-3168-43F8-B16E-DA7915044697}" type="sibTrans" cxnId="{50B8BF70-FD7B-4CB1-82EE-F725361E7E59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B1046-B0BB-430F-8E77-162459E5F696}">
      <dgm:prSet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40000">
              <a:schemeClr val="accent1">
                <a:lumMod val="40000"/>
                <a:lumOff val="60000"/>
              </a:schemeClr>
            </a:gs>
            <a:gs pos="87000">
              <a:srgbClr val="FF6600"/>
            </a:gs>
          </a:gsLst>
          <a:lin ang="5400000" scaled="0"/>
        </a:gradFill>
      </dgm:spPr>
      <dgm:t>
        <a:bodyPr/>
        <a:lstStyle/>
        <a:p>
          <a:r>
            <a:rPr lang="ru-RU" sz="2000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Сохранение основного вектора развития группы, существующего в настоящее время </a:t>
          </a:r>
          <a:endParaRPr lang="ru-RU" sz="2000" b="1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D1DB2-DC04-4B0D-92B8-0A00D2AAFEF0}" type="parTrans" cxnId="{D33A326A-EF6C-450F-843A-FEADE34BC7F4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5D1ACB-55BA-4DF0-AA39-3E3C1A8BAF12}" type="sibTrans" cxnId="{D33A326A-EF6C-450F-843A-FEADE34BC7F4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A35156-F897-4785-B61A-F56F57BD95D3}">
      <dgm:prSet custT="1"/>
      <dgm:spPr>
        <a:gradFill rotWithShape="0">
          <a:gsLst>
            <a:gs pos="0">
              <a:schemeClr val="bg2">
                <a:lumMod val="90000"/>
              </a:schemeClr>
            </a:gs>
            <a:gs pos="73000">
              <a:schemeClr val="accent1">
                <a:lumMod val="60000"/>
                <a:lumOff val="40000"/>
              </a:schemeClr>
            </a:gs>
            <a:gs pos="29000">
              <a:schemeClr val="bg2"/>
            </a:gs>
            <a:gs pos="1000">
              <a:srgbClr val="FF6600"/>
            </a:gs>
          </a:gsLst>
          <a:lin ang="5400000" scaled="0"/>
        </a:gradFill>
      </dgm:spPr>
      <dgm:t>
        <a:bodyPr/>
        <a:lstStyle/>
        <a:p>
          <a:endParaRPr lang="ru-RU" sz="2000" b="1" dirty="0" smtClean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000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Участие молодых специалистов в научным и образовательных мероприятиях российского и международного уровня</a:t>
          </a:r>
          <a:endParaRPr lang="ru-RU" sz="2000" b="1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449C21-36F1-4FAC-A5B7-AD740EF562F7}" type="parTrans" cxnId="{476588F2-5464-498E-B8FB-4CCE6EDEA41F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CA24A2-A4F7-4747-9383-F8813387ADF2}" type="sibTrans" cxnId="{476588F2-5464-498E-B8FB-4CCE6EDEA41F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CC8163-030C-48FF-A8E0-C23691A58E64}">
      <dgm:prSet custT="1"/>
      <dgm:spPr>
        <a:gradFill rotWithShape="0">
          <a:gsLst>
            <a:gs pos="0">
              <a:srgbClr val="FF6600"/>
            </a:gs>
            <a:gs pos="62000">
              <a:srgbClr val="FCD2A0"/>
            </a:gs>
            <a:gs pos="91000">
              <a:srgbClr val="FF6600"/>
            </a:gs>
            <a:gs pos="29000">
              <a:schemeClr val="bg2"/>
            </a:gs>
            <a:gs pos="1000">
              <a:srgbClr val="FF6600"/>
            </a:gs>
          </a:gsLst>
          <a:lin ang="5400000" scaled="0"/>
        </a:gradFill>
      </dgm:spPr>
      <dgm:t>
        <a:bodyPr/>
        <a:lstStyle/>
        <a:p>
          <a:r>
            <a:rPr lang="ru-RU" sz="2000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конференций молодых ученых на федеральном и российском уровнях </a:t>
          </a:r>
          <a:endParaRPr lang="ru-RU" sz="2000" b="1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12D8BB-24BC-49CD-8E56-AD92AAC9466D}" type="parTrans" cxnId="{260A93E3-7154-44D3-922C-84BA695709C3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FC889A-035C-4C72-B827-512DF149F204}" type="sibTrans" cxnId="{260A93E3-7154-44D3-922C-84BA695709C3}">
      <dgm:prSet/>
      <dgm:spPr/>
      <dgm:t>
        <a:bodyPr/>
        <a:lstStyle/>
        <a:p>
          <a:endParaRPr lang="ru-RU" sz="2000" b="1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9FE668-BF0E-4A77-AF8D-71FA1CECBF86}" type="pres">
      <dgm:prSet presAssocID="{A091750B-3C93-4EB1-8AC3-5E1FA970EB82}" presName="Name0" presStyleCnt="0">
        <dgm:presLayoutVars>
          <dgm:dir/>
          <dgm:resizeHandles val="exact"/>
        </dgm:presLayoutVars>
      </dgm:prSet>
      <dgm:spPr/>
    </dgm:pt>
    <dgm:pt modelId="{8382B0F8-E2E5-4DF9-AFFE-1DD5CC297A9B}" type="pres">
      <dgm:prSet presAssocID="{A091750B-3C93-4EB1-8AC3-5E1FA970EB82}" presName="fgShape" presStyleLbl="fgShp" presStyleIdx="0" presStyleCnt="1" custLinFactNeighborX="392" custLinFactNeighborY="44445"/>
      <dgm:spPr>
        <a:ln>
          <a:solidFill>
            <a:srgbClr val="990000"/>
          </a:solidFill>
        </a:ln>
      </dgm:spPr>
    </dgm:pt>
    <dgm:pt modelId="{2528B88A-F93E-4A4D-A584-14A1697663E2}" type="pres">
      <dgm:prSet presAssocID="{A091750B-3C93-4EB1-8AC3-5E1FA970EB82}" presName="linComp" presStyleCnt="0"/>
      <dgm:spPr/>
    </dgm:pt>
    <dgm:pt modelId="{ACCBE04B-EC0F-434E-9924-39258928C6F2}" type="pres">
      <dgm:prSet presAssocID="{E15B1046-B0BB-430F-8E77-162459E5F696}" presName="compNode" presStyleCnt="0"/>
      <dgm:spPr/>
    </dgm:pt>
    <dgm:pt modelId="{512692C2-FD80-49AB-9E58-C01F47086697}" type="pres">
      <dgm:prSet presAssocID="{E15B1046-B0BB-430F-8E77-162459E5F696}" presName="bkgdShape" presStyleLbl="node1" presStyleIdx="0" presStyleCnt="4"/>
      <dgm:spPr/>
      <dgm:t>
        <a:bodyPr/>
        <a:lstStyle/>
        <a:p>
          <a:endParaRPr lang="ru-RU"/>
        </a:p>
      </dgm:t>
    </dgm:pt>
    <dgm:pt modelId="{673189FB-9BB0-4FD6-9121-084FA4B70492}" type="pres">
      <dgm:prSet presAssocID="{E15B1046-B0BB-430F-8E77-162459E5F696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58269-8820-4907-97B6-7077B7470013}" type="pres">
      <dgm:prSet presAssocID="{E15B1046-B0BB-430F-8E77-162459E5F696}" presName="invisiNode" presStyleLbl="node1" presStyleIdx="0" presStyleCnt="4"/>
      <dgm:spPr/>
    </dgm:pt>
    <dgm:pt modelId="{82692318-CC77-4135-AAB2-01ADCF43BD92}" type="pres">
      <dgm:prSet presAssocID="{E15B1046-B0BB-430F-8E77-162459E5F696}" presName="imagNode" presStyleLbl="fgImgPlace1" presStyleIdx="0" presStyleCnt="4" custLinFactNeighborX="-7231" custLinFactNeighborY="-1401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8A20AC1-FF7E-42DA-B0E1-5B67B3304337}" type="pres">
      <dgm:prSet presAssocID="{085D1ACB-55BA-4DF0-AA39-3E3C1A8BAF1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6C14F0D-228A-4E23-9819-29BC98C3F768}" type="pres">
      <dgm:prSet presAssocID="{61A35156-F897-4785-B61A-F56F57BD95D3}" presName="compNode" presStyleCnt="0"/>
      <dgm:spPr/>
    </dgm:pt>
    <dgm:pt modelId="{50886DA6-4749-4B16-8CEA-8C8E71DA8328}" type="pres">
      <dgm:prSet presAssocID="{61A35156-F897-4785-B61A-F56F57BD95D3}" presName="bkgdShape" presStyleLbl="node1" presStyleIdx="1" presStyleCnt="4"/>
      <dgm:spPr/>
      <dgm:t>
        <a:bodyPr/>
        <a:lstStyle/>
        <a:p>
          <a:endParaRPr lang="ru-RU"/>
        </a:p>
      </dgm:t>
    </dgm:pt>
    <dgm:pt modelId="{62C3AB0E-2E82-4EEC-A516-75057662200A}" type="pres">
      <dgm:prSet presAssocID="{61A35156-F897-4785-B61A-F56F57BD95D3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E23278-0369-4878-B2EC-0AAD09C39A5A}" type="pres">
      <dgm:prSet presAssocID="{61A35156-F897-4785-B61A-F56F57BD95D3}" presName="invisiNode" presStyleLbl="node1" presStyleIdx="1" presStyleCnt="4"/>
      <dgm:spPr/>
    </dgm:pt>
    <dgm:pt modelId="{C25E7EC4-3115-4DB7-ACEB-957D68685241}" type="pres">
      <dgm:prSet presAssocID="{61A35156-F897-4785-B61A-F56F57BD95D3}" presName="imagNode" presStyleLbl="fgImgPlace1" presStyleIdx="1" presStyleCnt="4" custLinFactNeighborX="-1552" custLinFactNeighborY="-600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CE5B6A3-468F-4465-B9BB-82E476829465}" type="pres">
      <dgm:prSet presAssocID="{AACA24A2-A4F7-4747-9383-F8813387ADF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B2D3A43-5BA1-4D62-B77D-0C553D98D116}" type="pres">
      <dgm:prSet presAssocID="{54FB5167-89F0-4691-B8D8-7951290D446B}" presName="compNode" presStyleCnt="0"/>
      <dgm:spPr/>
    </dgm:pt>
    <dgm:pt modelId="{FA54B216-DE8C-46DA-80C9-FD4C153D5037}" type="pres">
      <dgm:prSet presAssocID="{54FB5167-89F0-4691-B8D8-7951290D446B}" presName="bkgdShape" presStyleLbl="node1" presStyleIdx="2" presStyleCnt="4"/>
      <dgm:spPr/>
      <dgm:t>
        <a:bodyPr/>
        <a:lstStyle/>
        <a:p>
          <a:endParaRPr lang="ru-RU"/>
        </a:p>
      </dgm:t>
    </dgm:pt>
    <dgm:pt modelId="{870B02AB-03AD-4130-A815-6D6383E547BC}" type="pres">
      <dgm:prSet presAssocID="{54FB5167-89F0-4691-B8D8-7951290D446B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EDECE-B307-4863-ACAF-2017AD5D2F56}" type="pres">
      <dgm:prSet presAssocID="{54FB5167-89F0-4691-B8D8-7951290D446B}" presName="invisiNode" presStyleLbl="node1" presStyleIdx="2" presStyleCnt="4"/>
      <dgm:spPr/>
    </dgm:pt>
    <dgm:pt modelId="{9C69783A-427D-428A-89DB-3BA47D864762}" type="pres">
      <dgm:prSet presAssocID="{54FB5167-89F0-4691-B8D8-7951290D446B}" presName="imagNode" presStyleLbl="fgImgPlace1" presStyleIdx="2" presStyleCnt="4" custLinFactNeighborX="-3018" custLinFactNeighborY="-1001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92E9E2C-3941-4D1B-99B1-9AF750FDA7D9}" type="pres">
      <dgm:prSet presAssocID="{32CFB1E3-3168-43F8-B16E-DA791504469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75CCBD6-B0A9-462F-89BB-967A163CB2B9}" type="pres">
      <dgm:prSet presAssocID="{98CC8163-030C-48FF-A8E0-C23691A58E64}" presName="compNode" presStyleCnt="0"/>
      <dgm:spPr/>
    </dgm:pt>
    <dgm:pt modelId="{891577AA-CD6F-42A1-843F-62334953BCCD}" type="pres">
      <dgm:prSet presAssocID="{98CC8163-030C-48FF-A8E0-C23691A58E64}" presName="bkgdShape" presStyleLbl="node1" presStyleIdx="3" presStyleCnt="4"/>
      <dgm:spPr/>
      <dgm:t>
        <a:bodyPr/>
        <a:lstStyle/>
        <a:p>
          <a:endParaRPr lang="ru-RU"/>
        </a:p>
      </dgm:t>
    </dgm:pt>
    <dgm:pt modelId="{5F983195-9D04-4061-95E5-CE9C21E8904D}" type="pres">
      <dgm:prSet presAssocID="{98CC8163-030C-48FF-A8E0-C23691A58E64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3FF7E-FED3-413C-99C2-D1D069236529}" type="pres">
      <dgm:prSet presAssocID="{98CC8163-030C-48FF-A8E0-C23691A58E64}" presName="invisiNode" presStyleLbl="node1" presStyleIdx="3" presStyleCnt="4"/>
      <dgm:spPr/>
    </dgm:pt>
    <dgm:pt modelId="{44EA7F86-CF7F-4B6E-8977-7675AD369351}" type="pres">
      <dgm:prSet presAssocID="{98CC8163-030C-48FF-A8E0-C23691A58E64}" presName="imagNode" presStyleLbl="fgImgPlace1" presStyleIdx="3" presStyleCnt="4" custLinFactNeighborX="-481" custLinFactNeighborY="-1001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F253B4CA-9590-44C6-9506-67779517C621}" type="presOf" srcId="{A091750B-3C93-4EB1-8AC3-5E1FA970EB82}" destId="{2B9FE668-BF0E-4A77-AF8D-71FA1CECBF86}" srcOrd="0" destOrd="0" presId="urn:microsoft.com/office/officeart/2005/8/layout/hList7"/>
    <dgm:cxn modelId="{80E28EC2-ABC9-4C39-8845-65E3AE83EEC6}" type="presOf" srcId="{E15B1046-B0BB-430F-8E77-162459E5F696}" destId="{673189FB-9BB0-4FD6-9121-084FA4B70492}" srcOrd="1" destOrd="0" presId="urn:microsoft.com/office/officeart/2005/8/layout/hList7"/>
    <dgm:cxn modelId="{BFA5AF6C-5531-42AE-8337-6E331986EAB3}" type="presOf" srcId="{54FB5167-89F0-4691-B8D8-7951290D446B}" destId="{FA54B216-DE8C-46DA-80C9-FD4C153D5037}" srcOrd="0" destOrd="0" presId="urn:microsoft.com/office/officeart/2005/8/layout/hList7"/>
    <dgm:cxn modelId="{D33A326A-EF6C-450F-843A-FEADE34BC7F4}" srcId="{A091750B-3C93-4EB1-8AC3-5E1FA970EB82}" destId="{E15B1046-B0BB-430F-8E77-162459E5F696}" srcOrd="0" destOrd="0" parTransId="{067D1DB2-DC04-4B0D-92B8-0A00D2AAFEF0}" sibTransId="{085D1ACB-55BA-4DF0-AA39-3E3C1A8BAF12}"/>
    <dgm:cxn modelId="{260A93E3-7154-44D3-922C-84BA695709C3}" srcId="{A091750B-3C93-4EB1-8AC3-5E1FA970EB82}" destId="{98CC8163-030C-48FF-A8E0-C23691A58E64}" srcOrd="3" destOrd="0" parTransId="{9C12D8BB-24BC-49CD-8E56-AD92AAC9466D}" sibTransId="{F2FC889A-035C-4C72-B827-512DF149F204}"/>
    <dgm:cxn modelId="{48A070AE-4649-49BB-9D5D-0B8A833393FD}" type="presOf" srcId="{98CC8163-030C-48FF-A8E0-C23691A58E64}" destId="{5F983195-9D04-4061-95E5-CE9C21E8904D}" srcOrd="1" destOrd="0" presId="urn:microsoft.com/office/officeart/2005/8/layout/hList7"/>
    <dgm:cxn modelId="{B7B902E8-14C5-4D34-9813-24D8AEF45B0A}" type="presOf" srcId="{61A35156-F897-4785-B61A-F56F57BD95D3}" destId="{62C3AB0E-2E82-4EEC-A516-75057662200A}" srcOrd="1" destOrd="0" presId="urn:microsoft.com/office/officeart/2005/8/layout/hList7"/>
    <dgm:cxn modelId="{476588F2-5464-498E-B8FB-4CCE6EDEA41F}" srcId="{A091750B-3C93-4EB1-8AC3-5E1FA970EB82}" destId="{61A35156-F897-4785-B61A-F56F57BD95D3}" srcOrd="1" destOrd="0" parTransId="{FE449C21-36F1-4FAC-A5B7-AD740EF562F7}" sibTransId="{AACA24A2-A4F7-4747-9383-F8813387ADF2}"/>
    <dgm:cxn modelId="{6E86A407-6E21-42F8-AB55-0CD157E79F68}" type="presOf" srcId="{98CC8163-030C-48FF-A8E0-C23691A58E64}" destId="{891577AA-CD6F-42A1-843F-62334953BCCD}" srcOrd="0" destOrd="0" presId="urn:microsoft.com/office/officeart/2005/8/layout/hList7"/>
    <dgm:cxn modelId="{CA6CD864-3614-4692-95A3-FAAF90AF3B24}" type="presOf" srcId="{54FB5167-89F0-4691-B8D8-7951290D446B}" destId="{870B02AB-03AD-4130-A815-6D6383E547BC}" srcOrd="1" destOrd="0" presId="urn:microsoft.com/office/officeart/2005/8/layout/hList7"/>
    <dgm:cxn modelId="{E18DE156-069E-4CC8-B376-6A21F096EED4}" type="presOf" srcId="{AACA24A2-A4F7-4747-9383-F8813387ADF2}" destId="{5CE5B6A3-468F-4465-B9BB-82E476829465}" srcOrd="0" destOrd="0" presId="urn:microsoft.com/office/officeart/2005/8/layout/hList7"/>
    <dgm:cxn modelId="{21DA4E65-2E24-4C69-BAA3-E5B9491EAE0A}" type="presOf" srcId="{32CFB1E3-3168-43F8-B16E-DA7915044697}" destId="{992E9E2C-3941-4D1B-99B1-9AF750FDA7D9}" srcOrd="0" destOrd="0" presId="urn:microsoft.com/office/officeart/2005/8/layout/hList7"/>
    <dgm:cxn modelId="{198594D8-B23C-41C1-9635-7FA5D208DA12}" type="presOf" srcId="{E15B1046-B0BB-430F-8E77-162459E5F696}" destId="{512692C2-FD80-49AB-9E58-C01F47086697}" srcOrd="0" destOrd="0" presId="urn:microsoft.com/office/officeart/2005/8/layout/hList7"/>
    <dgm:cxn modelId="{D66C7FC5-B1F0-499E-AF31-3A72631AA174}" type="presOf" srcId="{61A35156-F897-4785-B61A-F56F57BD95D3}" destId="{50886DA6-4749-4B16-8CEA-8C8E71DA8328}" srcOrd="0" destOrd="0" presId="urn:microsoft.com/office/officeart/2005/8/layout/hList7"/>
    <dgm:cxn modelId="{FEAD4BC6-6295-4161-B2F8-24D258EBD7BD}" type="presOf" srcId="{085D1ACB-55BA-4DF0-AA39-3E3C1A8BAF12}" destId="{28A20AC1-FF7E-42DA-B0E1-5B67B3304337}" srcOrd="0" destOrd="0" presId="urn:microsoft.com/office/officeart/2005/8/layout/hList7"/>
    <dgm:cxn modelId="{50B8BF70-FD7B-4CB1-82EE-F725361E7E59}" srcId="{A091750B-3C93-4EB1-8AC3-5E1FA970EB82}" destId="{54FB5167-89F0-4691-B8D8-7951290D446B}" srcOrd="2" destOrd="0" parTransId="{ECFBFEC5-5F89-4F90-A3E1-AF8479902863}" sibTransId="{32CFB1E3-3168-43F8-B16E-DA7915044697}"/>
    <dgm:cxn modelId="{6DE54BFA-FD39-4139-AE0F-E9415CE2C66A}" type="presParOf" srcId="{2B9FE668-BF0E-4A77-AF8D-71FA1CECBF86}" destId="{8382B0F8-E2E5-4DF9-AFFE-1DD5CC297A9B}" srcOrd="0" destOrd="0" presId="urn:microsoft.com/office/officeart/2005/8/layout/hList7"/>
    <dgm:cxn modelId="{A1714CE9-CEC8-4438-9B4A-956E1F1A2E68}" type="presParOf" srcId="{2B9FE668-BF0E-4A77-AF8D-71FA1CECBF86}" destId="{2528B88A-F93E-4A4D-A584-14A1697663E2}" srcOrd="1" destOrd="0" presId="urn:microsoft.com/office/officeart/2005/8/layout/hList7"/>
    <dgm:cxn modelId="{6E95184E-8806-4E84-94C5-F2B8864A683C}" type="presParOf" srcId="{2528B88A-F93E-4A4D-A584-14A1697663E2}" destId="{ACCBE04B-EC0F-434E-9924-39258928C6F2}" srcOrd="0" destOrd="0" presId="urn:microsoft.com/office/officeart/2005/8/layout/hList7"/>
    <dgm:cxn modelId="{0ADA25D2-39E6-419F-BAA1-83124AFE89FA}" type="presParOf" srcId="{ACCBE04B-EC0F-434E-9924-39258928C6F2}" destId="{512692C2-FD80-49AB-9E58-C01F47086697}" srcOrd="0" destOrd="0" presId="urn:microsoft.com/office/officeart/2005/8/layout/hList7"/>
    <dgm:cxn modelId="{147457DC-472E-4418-9039-ADEE51EFADF8}" type="presParOf" srcId="{ACCBE04B-EC0F-434E-9924-39258928C6F2}" destId="{673189FB-9BB0-4FD6-9121-084FA4B70492}" srcOrd="1" destOrd="0" presId="urn:microsoft.com/office/officeart/2005/8/layout/hList7"/>
    <dgm:cxn modelId="{537F2940-CDA8-465E-AEE7-6ACD8293DEB2}" type="presParOf" srcId="{ACCBE04B-EC0F-434E-9924-39258928C6F2}" destId="{55358269-8820-4907-97B6-7077B7470013}" srcOrd="2" destOrd="0" presId="urn:microsoft.com/office/officeart/2005/8/layout/hList7"/>
    <dgm:cxn modelId="{A3AE8073-18B3-40A2-BA15-B92EDA3C6792}" type="presParOf" srcId="{ACCBE04B-EC0F-434E-9924-39258928C6F2}" destId="{82692318-CC77-4135-AAB2-01ADCF43BD92}" srcOrd="3" destOrd="0" presId="urn:microsoft.com/office/officeart/2005/8/layout/hList7"/>
    <dgm:cxn modelId="{A6B1EEC9-4881-42CD-AAF3-6ED6931DAC7F}" type="presParOf" srcId="{2528B88A-F93E-4A4D-A584-14A1697663E2}" destId="{28A20AC1-FF7E-42DA-B0E1-5B67B3304337}" srcOrd="1" destOrd="0" presId="urn:microsoft.com/office/officeart/2005/8/layout/hList7"/>
    <dgm:cxn modelId="{72B9F7EB-12BB-47CA-AC78-4CC044E6F0DC}" type="presParOf" srcId="{2528B88A-F93E-4A4D-A584-14A1697663E2}" destId="{06C14F0D-228A-4E23-9819-29BC98C3F768}" srcOrd="2" destOrd="0" presId="urn:microsoft.com/office/officeart/2005/8/layout/hList7"/>
    <dgm:cxn modelId="{3EDDB055-5F19-4523-94C6-4E7F62A9C6BE}" type="presParOf" srcId="{06C14F0D-228A-4E23-9819-29BC98C3F768}" destId="{50886DA6-4749-4B16-8CEA-8C8E71DA8328}" srcOrd="0" destOrd="0" presId="urn:microsoft.com/office/officeart/2005/8/layout/hList7"/>
    <dgm:cxn modelId="{B79BBA37-BF81-4EF5-9F17-DD1A8CC8520B}" type="presParOf" srcId="{06C14F0D-228A-4E23-9819-29BC98C3F768}" destId="{62C3AB0E-2E82-4EEC-A516-75057662200A}" srcOrd="1" destOrd="0" presId="urn:microsoft.com/office/officeart/2005/8/layout/hList7"/>
    <dgm:cxn modelId="{5C428D2B-6095-4E16-9FA9-EEA72DFF0CAE}" type="presParOf" srcId="{06C14F0D-228A-4E23-9819-29BC98C3F768}" destId="{45E23278-0369-4878-B2EC-0AAD09C39A5A}" srcOrd="2" destOrd="0" presId="urn:microsoft.com/office/officeart/2005/8/layout/hList7"/>
    <dgm:cxn modelId="{36AA2529-6DBA-4F13-B189-B8928181DBF6}" type="presParOf" srcId="{06C14F0D-228A-4E23-9819-29BC98C3F768}" destId="{C25E7EC4-3115-4DB7-ACEB-957D68685241}" srcOrd="3" destOrd="0" presId="urn:microsoft.com/office/officeart/2005/8/layout/hList7"/>
    <dgm:cxn modelId="{26E4FA9C-09DA-4322-8669-9CB0AA5CB1F4}" type="presParOf" srcId="{2528B88A-F93E-4A4D-A584-14A1697663E2}" destId="{5CE5B6A3-468F-4465-B9BB-82E476829465}" srcOrd="3" destOrd="0" presId="urn:microsoft.com/office/officeart/2005/8/layout/hList7"/>
    <dgm:cxn modelId="{4548BF4C-18BF-4EF9-AF6F-0CF457C6AA8A}" type="presParOf" srcId="{2528B88A-F93E-4A4D-A584-14A1697663E2}" destId="{5B2D3A43-5BA1-4D62-B77D-0C553D98D116}" srcOrd="4" destOrd="0" presId="urn:microsoft.com/office/officeart/2005/8/layout/hList7"/>
    <dgm:cxn modelId="{06414A20-FC86-4636-AD01-D46D1AE4721A}" type="presParOf" srcId="{5B2D3A43-5BA1-4D62-B77D-0C553D98D116}" destId="{FA54B216-DE8C-46DA-80C9-FD4C153D5037}" srcOrd="0" destOrd="0" presId="urn:microsoft.com/office/officeart/2005/8/layout/hList7"/>
    <dgm:cxn modelId="{ED161715-E51C-43E1-9468-7ECBA9ADA5F3}" type="presParOf" srcId="{5B2D3A43-5BA1-4D62-B77D-0C553D98D116}" destId="{870B02AB-03AD-4130-A815-6D6383E547BC}" srcOrd="1" destOrd="0" presId="urn:microsoft.com/office/officeart/2005/8/layout/hList7"/>
    <dgm:cxn modelId="{A94FBE6B-FF38-4A08-8579-B893244541F6}" type="presParOf" srcId="{5B2D3A43-5BA1-4D62-B77D-0C553D98D116}" destId="{E1EEDECE-B307-4863-ACAF-2017AD5D2F56}" srcOrd="2" destOrd="0" presId="urn:microsoft.com/office/officeart/2005/8/layout/hList7"/>
    <dgm:cxn modelId="{83542836-2387-4768-8E4D-939695CD6CCA}" type="presParOf" srcId="{5B2D3A43-5BA1-4D62-B77D-0C553D98D116}" destId="{9C69783A-427D-428A-89DB-3BA47D864762}" srcOrd="3" destOrd="0" presId="urn:microsoft.com/office/officeart/2005/8/layout/hList7"/>
    <dgm:cxn modelId="{CF9DAF18-6D68-46A1-BC89-429905A9634F}" type="presParOf" srcId="{2528B88A-F93E-4A4D-A584-14A1697663E2}" destId="{992E9E2C-3941-4D1B-99B1-9AF750FDA7D9}" srcOrd="5" destOrd="0" presId="urn:microsoft.com/office/officeart/2005/8/layout/hList7"/>
    <dgm:cxn modelId="{2879203F-F041-4590-BA10-85BB2D149D52}" type="presParOf" srcId="{2528B88A-F93E-4A4D-A584-14A1697663E2}" destId="{A75CCBD6-B0A9-462F-89BB-967A163CB2B9}" srcOrd="6" destOrd="0" presId="urn:microsoft.com/office/officeart/2005/8/layout/hList7"/>
    <dgm:cxn modelId="{AEB098EF-5A22-415D-9C30-3EB4E46ADA65}" type="presParOf" srcId="{A75CCBD6-B0A9-462F-89BB-967A163CB2B9}" destId="{891577AA-CD6F-42A1-843F-62334953BCCD}" srcOrd="0" destOrd="0" presId="urn:microsoft.com/office/officeart/2005/8/layout/hList7"/>
    <dgm:cxn modelId="{82592E22-9871-4353-856F-E83C1045D98B}" type="presParOf" srcId="{A75CCBD6-B0A9-462F-89BB-967A163CB2B9}" destId="{5F983195-9D04-4061-95E5-CE9C21E8904D}" srcOrd="1" destOrd="0" presId="urn:microsoft.com/office/officeart/2005/8/layout/hList7"/>
    <dgm:cxn modelId="{2E43CF40-FBBC-4C48-8E6D-1AF632C32EB9}" type="presParOf" srcId="{A75CCBD6-B0A9-462F-89BB-967A163CB2B9}" destId="{47D3FF7E-FED3-413C-99C2-D1D069236529}" srcOrd="2" destOrd="0" presId="urn:microsoft.com/office/officeart/2005/8/layout/hList7"/>
    <dgm:cxn modelId="{000CEAD8-C7D4-4D32-897B-F1F8EF2966B0}" type="presParOf" srcId="{A75CCBD6-B0A9-462F-89BB-967A163CB2B9}" destId="{44EA7F86-CF7F-4B6E-8977-7675AD36935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C2BA4-42AE-4C90-AAFD-8761422921F1}">
      <dsp:nvSpPr>
        <dsp:cNvPr id="0" name=""/>
        <dsp:cNvSpPr/>
      </dsp:nvSpPr>
      <dsp:spPr>
        <a:xfrm rot="5400000">
          <a:off x="4941474" y="-1497241"/>
          <a:ext cx="2124913" cy="5650758"/>
        </a:xfrm>
        <a:prstGeom prst="round2Same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FF66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rgbClr val="99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Упорядочивание списочного состава региональных обществ молодых кардиологов и привлечение молодых специалистов в РКО</a:t>
          </a:r>
          <a:endParaRPr lang="ru-RU" sz="2500" kern="1200" dirty="0"/>
        </a:p>
      </dsp:txBody>
      <dsp:txXfrm rot="-5400000">
        <a:off x="3178552" y="369411"/>
        <a:ext cx="5547028" cy="1917453"/>
      </dsp:txXfrm>
    </dsp:sp>
    <dsp:sp modelId="{36FA2BBE-7EB2-4912-A73D-D2FBB70BA37D}">
      <dsp:nvSpPr>
        <dsp:cNvPr id="0" name=""/>
        <dsp:cNvSpPr/>
      </dsp:nvSpPr>
      <dsp:spPr>
        <a:xfrm>
          <a:off x="0" y="66"/>
          <a:ext cx="3178551" cy="265614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rgbClr val="FF66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3810" rIns="7620" bIns="381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kern="1200" dirty="0"/>
        </a:p>
      </dsp:txBody>
      <dsp:txXfrm>
        <a:off x="129662" y="129728"/>
        <a:ext cx="2919227" cy="2396817"/>
      </dsp:txXfrm>
    </dsp:sp>
    <dsp:sp modelId="{0C758074-71F6-4FE0-930D-F3ADC49F4CD7}">
      <dsp:nvSpPr>
        <dsp:cNvPr id="0" name=""/>
        <dsp:cNvSpPr/>
      </dsp:nvSpPr>
      <dsp:spPr>
        <a:xfrm rot="5400000">
          <a:off x="4941474" y="1291707"/>
          <a:ext cx="2124913" cy="5650758"/>
        </a:xfrm>
        <a:prstGeom prst="round2Same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FF66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rgbClr val="99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5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Повышение уровня кардиологической образованности и профессионального мастерства</a:t>
          </a:r>
        </a:p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 rot="-5400000">
        <a:off x="3178552" y="3158359"/>
        <a:ext cx="5547028" cy="1917453"/>
      </dsp:txXfrm>
    </dsp:sp>
    <dsp:sp modelId="{CB2C705A-371A-497E-BB51-39DD706122CF}">
      <dsp:nvSpPr>
        <dsp:cNvPr id="0" name=""/>
        <dsp:cNvSpPr/>
      </dsp:nvSpPr>
      <dsp:spPr>
        <a:xfrm>
          <a:off x="0" y="2789015"/>
          <a:ext cx="3178551" cy="265614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rgbClr val="FF6600"/>
          </a:glow>
          <a:outerShdw blurRad="50800" dist="50800" dir="5400000" algn="ctr" rotWithShape="0">
            <a:schemeClr val="accent1">
              <a:lumMod val="60000"/>
              <a:lumOff val="40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129662" y="2918677"/>
        <a:ext cx="2919227" cy="2396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692C2-FD80-49AB-9E58-C01F47086697}">
      <dsp:nvSpPr>
        <dsp:cNvPr id="0" name=""/>
        <dsp:cNvSpPr/>
      </dsp:nvSpPr>
      <dsp:spPr>
        <a:xfrm>
          <a:off x="2025" y="0"/>
          <a:ext cx="2122921" cy="5400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40000">
              <a:schemeClr val="accent1">
                <a:lumMod val="40000"/>
                <a:lumOff val="60000"/>
              </a:schemeClr>
            </a:gs>
            <a:gs pos="87000">
              <a:srgbClr val="FF6600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Сохранение основного вектора развития группы, существующего в настоящее время </a:t>
          </a:r>
          <a:endParaRPr lang="ru-RU" sz="2000" b="1" kern="1200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25" y="2160239"/>
        <a:ext cx="2122921" cy="2160239"/>
      </dsp:txXfrm>
    </dsp:sp>
    <dsp:sp modelId="{82692318-CC77-4135-AAB2-01ADCF43BD92}">
      <dsp:nvSpPr>
        <dsp:cNvPr id="0" name=""/>
        <dsp:cNvSpPr/>
      </dsp:nvSpPr>
      <dsp:spPr>
        <a:xfrm>
          <a:off x="34244" y="72008"/>
          <a:ext cx="1798399" cy="179839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86DA6-4749-4B16-8CEA-8C8E71DA8328}">
      <dsp:nvSpPr>
        <dsp:cNvPr id="0" name=""/>
        <dsp:cNvSpPr/>
      </dsp:nvSpPr>
      <dsp:spPr>
        <a:xfrm>
          <a:off x="2188634" y="0"/>
          <a:ext cx="2122921" cy="5400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2">
                <a:lumMod val="90000"/>
              </a:schemeClr>
            </a:gs>
            <a:gs pos="73000">
              <a:schemeClr val="accent1">
                <a:lumMod val="60000"/>
                <a:lumOff val="40000"/>
              </a:schemeClr>
            </a:gs>
            <a:gs pos="29000">
              <a:schemeClr val="bg2"/>
            </a:gs>
            <a:gs pos="1000">
              <a:srgbClr val="FF6600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Участие молодых специалистов в научным и образовательных мероприятиях российского и международного уровня</a:t>
          </a:r>
          <a:endParaRPr lang="ru-RU" sz="2000" b="1" kern="1200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88634" y="2160239"/>
        <a:ext cx="2122921" cy="2160239"/>
      </dsp:txXfrm>
    </dsp:sp>
    <dsp:sp modelId="{C25E7EC4-3115-4DB7-ACEB-957D68685241}">
      <dsp:nvSpPr>
        <dsp:cNvPr id="0" name=""/>
        <dsp:cNvSpPr/>
      </dsp:nvSpPr>
      <dsp:spPr>
        <a:xfrm>
          <a:off x="2322984" y="216024"/>
          <a:ext cx="1798399" cy="179839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4B216-DE8C-46DA-80C9-FD4C153D5037}">
      <dsp:nvSpPr>
        <dsp:cNvPr id="0" name=""/>
        <dsp:cNvSpPr/>
      </dsp:nvSpPr>
      <dsp:spPr>
        <a:xfrm>
          <a:off x="4375243" y="0"/>
          <a:ext cx="2122921" cy="5400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86000">
              <a:srgbClr val="FF6600"/>
            </a:gs>
            <a:gs pos="74000">
              <a:schemeClr val="bg2">
                <a:lumMod val="75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err="1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Грантовая</a:t>
          </a:r>
          <a:r>
            <a:rPr lang="ru-RU" sz="20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 поддержка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75243" y="2160239"/>
        <a:ext cx="2122921" cy="2160239"/>
      </dsp:txXfrm>
    </dsp:sp>
    <dsp:sp modelId="{9C69783A-427D-428A-89DB-3BA47D864762}">
      <dsp:nvSpPr>
        <dsp:cNvPr id="0" name=""/>
        <dsp:cNvSpPr/>
      </dsp:nvSpPr>
      <dsp:spPr>
        <a:xfrm>
          <a:off x="4483229" y="144016"/>
          <a:ext cx="1798399" cy="179839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1577AA-CD6F-42A1-843F-62334953BCCD}">
      <dsp:nvSpPr>
        <dsp:cNvPr id="0" name=""/>
        <dsp:cNvSpPr/>
      </dsp:nvSpPr>
      <dsp:spPr>
        <a:xfrm>
          <a:off x="6561853" y="0"/>
          <a:ext cx="2122921" cy="540059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6600"/>
            </a:gs>
            <a:gs pos="62000">
              <a:srgbClr val="FCD2A0"/>
            </a:gs>
            <a:gs pos="91000">
              <a:srgbClr val="FF6600"/>
            </a:gs>
            <a:gs pos="29000">
              <a:schemeClr val="bg2"/>
            </a:gs>
            <a:gs pos="1000">
              <a:srgbClr val="FF6600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конференций молодых ученых на федеральном и российском уровнях </a:t>
          </a:r>
          <a:endParaRPr lang="ru-RU" sz="2000" b="1" kern="1200" dirty="0">
            <a:solidFill>
              <a:srgbClr val="99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61853" y="2160239"/>
        <a:ext cx="2122921" cy="2160239"/>
      </dsp:txXfrm>
    </dsp:sp>
    <dsp:sp modelId="{44EA7F86-CF7F-4B6E-8977-7675AD369351}">
      <dsp:nvSpPr>
        <dsp:cNvPr id="0" name=""/>
        <dsp:cNvSpPr/>
      </dsp:nvSpPr>
      <dsp:spPr>
        <a:xfrm>
          <a:off x="6715463" y="144016"/>
          <a:ext cx="1798399" cy="1798399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2B0F8-E2E5-4DF9-AFFE-1DD5CC297A9B}">
      <dsp:nvSpPr>
        <dsp:cNvPr id="0" name=""/>
        <dsp:cNvSpPr/>
      </dsp:nvSpPr>
      <dsp:spPr>
        <a:xfrm>
          <a:off x="378800" y="4590509"/>
          <a:ext cx="7991856" cy="810089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B195-E95A-42C7-81A1-49E3C2EDA387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57670-93E9-42B0-8DB6-50B91E9463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0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Уважаемы</a:t>
            </a:r>
            <a:r>
              <a:rPr lang="ru-RU" baseline="0" dirty="0" smtClean="0"/>
              <a:t>е коллеги, позвольте представиться и познакомить вас со мной и нашей программой развития </a:t>
            </a:r>
            <a:r>
              <a:rPr lang="ru-RU" baseline="0" dirty="0" err="1" smtClean="0"/>
              <a:t>рко</a:t>
            </a:r>
            <a:r>
              <a:rPr lang="ru-RU" baseline="0" dirty="0" smtClean="0"/>
              <a:t> молодые кардиологи. Меня зовут. Наряду с преподавательской деятельностью </a:t>
            </a:r>
            <a:r>
              <a:rPr lang="ru-RU" baseline="0" dirty="0" err="1" smtClean="0"/>
              <a:t>занмаюсь</a:t>
            </a:r>
            <a:r>
              <a:rPr lang="ru-RU" baseline="0" dirty="0" smtClean="0"/>
              <a:t> практической деятельность, являюсь врачом кардиологом и врачом </a:t>
            </a:r>
            <a:r>
              <a:rPr lang="ru-RU" baseline="0" dirty="0" err="1" smtClean="0"/>
              <a:t>функц</a:t>
            </a:r>
            <a:r>
              <a:rPr lang="ru-RU" baseline="0" dirty="0" smtClean="0"/>
              <a:t> диагностики крупной клинической больницы г </a:t>
            </a:r>
            <a:r>
              <a:rPr lang="ru-RU" baseline="0" dirty="0" err="1" smtClean="0"/>
              <a:t>красноярска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Активно работаю в </a:t>
            </a:r>
            <a:r>
              <a:rPr lang="ru-RU" dirty="0" err="1" smtClean="0"/>
              <a:t>ноц</a:t>
            </a:r>
            <a:r>
              <a:rPr lang="ru-RU" dirty="0" smtClean="0"/>
              <a:t> молодежная наука</a:t>
            </a:r>
            <a:r>
              <a:rPr lang="ru-RU" baseline="0" dirty="0" smtClean="0"/>
              <a:t> нашего медицинского университета и готовлю платформу для создания российско-итальянской </a:t>
            </a:r>
            <a:r>
              <a:rPr lang="ru-RU" baseline="0" dirty="0" err="1" smtClean="0"/>
              <a:t>кардиогенетической</a:t>
            </a:r>
            <a:r>
              <a:rPr lang="ru-RU" baseline="0" dirty="0" smtClean="0"/>
              <a:t> лаборатории, открытие которой планируется на 1 сентября 2015 года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04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период обучения в </a:t>
            </a:r>
            <a:r>
              <a:rPr lang="ru-RU" dirty="0" err="1" smtClean="0"/>
              <a:t>клиническо</a:t>
            </a:r>
            <a:r>
              <a:rPr lang="ru-RU" dirty="0" smtClean="0"/>
              <a:t> ординатуре прошла обучение в ведущих</a:t>
            </a:r>
            <a:r>
              <a:rPr lang="ru-RU" baseline="0" dirty="0" smtClean="0"/>
              <a:t> учреждениях Российского и мирового уровня, такие </a:t>
            </a:r>
            <a:r>
              <a:rPr lang="ru-RU" baseline="0" dirty="0" err="1" smtClean="0"/>
              <a:t>ак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78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Результаты </a:t>
            </a:r>
            <a:r>
              <a:rPr lang="ru-RU" dirty="0" err="1" smtClean="0"/>
              <a:t>науч</a:t>
            </a:r>
            <a:r>
              <a:rPr lang="ru-RU" dirty="0" smtClean="0"/>
              <a:t> исследования опубликованы в 28 статьях перечня</a:t>
            </a:r>
            <a:r>
              <a:rPr lang="ru-RU" baseline="0" dirty="0" smtClean="0"/>
              <a:t> ВАК с высоким </a:t>
            </a:r>
            <a:r>
              <a:rPr lang="ru-RU" baseline="0" dirty="0" err="1" smtClean="0"/>
              <a:t>импакт</a:t>
            </a:r>
            <a:r>
              <a:rPr lang="ru-RU" baseline="0" dirty="0" smtClean="0"/>
              <a:t>-фактором, таких как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77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Названия и статья «»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011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настоящее </a:t>
            </a:r>
            <a:r>
              <a:rPr lang="ru-RU" dirty="0" err="1" smtClean="0"/>
              <a:t>ремя</a:t>
            </a:r>
            <a:r>
              <a:rPr lang="ru-RU" dirty="0" smtClean="0"/>
              <a:t> являюсь рецензентом 2 зарубежных журналов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84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Научное исследование</a:t>
            </a:r>
            <a:r>
              <a:rPr lang="ru-RU" baseline="0" dirty="0" smtClean="0"/>
              <a:t> осуществлялось на основе </a:t>
            </a:r>
            <a:r>
              <a:rPr lang="ru-RU" baseline="0" dirty="0" err="1" smtClean="0"/>
              <a:t>грантовой</a:t>
            </a:r>
            <a:r>
              <a:rPr lang="ru-RU" baseline="0" dirty="0" smtClean="0"/>
              <a:t> поддержки регионального и </a:t>
            </a:r>
            <a:r>
              <a:rPr lang="ru-RU" baseline="0" dirty="0" err="1" smtClean="0"/>
              <a:t>федеральног</a:t>
            </a:r>
            <a:r>
              <a:rPr lang="ru-RU" baseline="0" dirty="0" smtClean="0"/>
              <a:t> уровней: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76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Девиз наш совместной </a:t>
            </a:r>
            <a:r>
              <a:rPr lang="ru-RU" dirty="0" err="1" smtClean="0"/>
              <a:t>рабоьыей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Программа </a:t>
            </a:r>
            <a:r>
              <a:rPr lang="ru-RU" dirty="0" smtClean="0"/>
              <a:t>развития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59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766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baseline="0" dirty="0" smtClean="0"/>
              <a:t> т ч и перевод а русский язык </a:t>
            </a:r>
            <a:r>
              <a:rPr lang="ru-RU" baseline="0" dirty="0" err="1" smtClean="0"/>
              <a:t>кариологичеких</a:t>
            </a:r>
            <a:r>
              <a:rPr lang="ru-RU" baseline="0" dirty="0" smtClean="0"/>
              <a:t> иностранных модулей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56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11259" y="5877272"/>
            <a:ext cx="8458200" cy="70257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2015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krasgmu.ru/sys/images/photo/356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6" r="18682"/>
          <a:stretch/>
        </p:blipFill>
        <p:spPr bwMode="auto">
          <a:xfrm>
            <a:off x="5422605" y="332656"/>
            <a:ext cx="3721395" cy="471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1" y="1097768"/>
            <a:ext cx="52430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latin typeface="Arial" charset="0"/>
                <a:cs typeface="Arial" charset="0"/>
              </a:rPr>
              <a:t>Доктор медицинских наук., </a:t>
            </a:r>
          </a:p>
          <a:p>
            <a:pPr algn="ctr"/>
            <a:r>
              <a:rPr lang="ru-RU" altLang="ru-RU" sz="2000" b="1" dirty="0" smtClean="0">
                <a:latin typeface="Arial" charset="0"/>
                <a:cs typeface="Arial" charset="0"/>
              </a:rPr>
              <a:t>доцент </a:t>
            </a:r>
            <a:r>
              <a:rPr lang="ru-RU" altLang="ru-RU" sz="2000" b="1" dirty="0">
                <a:latin typeface="Arial" charset="0"/>
                <a:cs typeface="Arial" charset="0"/>
              </a:rPr>
              <a:t>кафедры внутренних болезней №1 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Красноярского государственного медицинского университета им. проф. В. Ф. </a:t>
            </a:r>
            <a:r>
              <a:rPr lang="ru-RU" altLang="ru-RU" sz="2000" b="1" dirty="0" err="1" smtClean="0">
                <a:latin typeface="Arial" charset="0"/>
                <a:cs typeface="Arial" charset="0"/>
              </a:rPr>
              <a:t>Войно-Ясенецкого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, </a:t>
            </a:r>
            <a:endParaRPr lang="ru-RU" altLang="ru-RU" sz="2000" b="1" dirty="0">
              <a:latin typeface="Arial" charset="0"/>
              <a:cs typeface="Arial" charset="0"/>
            </a:endParaRPr>
          </a:p>
          <a:p>
            <a:pPr algn="ctr"/>
            <a:endParaRPr lang="ru-RU" altLang="ru-RU" sz="2000" b="1" dirty="0">
              <a:latin typeface="Arial" charset="0"/>
              <a:cs typeface="Arial" charset="0"/>
            </a:endParaRPr>
          </a:p>
          <a:p>
            <a:pPr algn="ctr"/>
            <a:r>
              <a:rPr lang="ru-RU" altLang="ru-RU" sz="2000" b="1" dirty="0">
                <a:latin typeface="Arial" charset="0"/>
                <a:cs typeface="Arial" charset="0"/>
              </a:rPr>
              <a:t>В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рач-кардиолог </a:t>
            </a:r>
            <a:r>
              <a:rPr lang="ru-RU" altLang="ru-RU" sz="2000" b="1" dirty="0">
                <a:latin typeface="Arial" charset="0"/>
                <a:cs typeface="Arial" charset="0"/>
              </a:rPr>
              <a:t>«Профессорской клиники», </a:t>
            </a:r>
          </a:p>
          <a:p>
            <a:pPr algn="ctr"/>
            <a:endParaRPr lang="ru-RU" altLang="ru-RU" sz="2000" b="1" dirty="0">
              <a:latin typeface="Arial" charset="0"/>
              <a:cs typeface="Arial" charset="0"/>
            </a:endParaRPr>
          </a:p>
          <a:p>
            <a:pPr algn="ctr"/>
            <a:r>
              <a:rPr lang="ru-RU" altLang="ru-RU" sz="2000" b="1" dirty="0" smtClean="0">
                <a:latin typeface="Arial" charset="0"/>
                <a:cs typeface="Arial" charset="0"/>
              </a:rPr>
              <a:t>Врач </a:t>
            </a:r>
            <a:r>
              <a:rPr lang="en-US" altLang="ru-RU" sz="2000" b="1" dirty="0" smtClean="0">
                <a:latin typeface="Arial" charset="0"/>
                <a:cs typeface="Arial" charset="0"/>
              </a:rPr>
              <a:t>II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 кардиологического отделения и отделения ультразвуковой и  </a:t>
            </a:r>
            <a:r>
              <a:rPr lang="ru-RU" altLang="ru-RU" sz="2000" b="1" dirty="0">
                <a:latin typeface="Arial" charset="0"/>
                <a:cs typeface="Arial" charset="0"/>
              </a:rPr>
              <a:t>функциональной диагностики 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КГБУЗ КМКБ </a:t>
            </a:r>
            <a:r>
              <a:rPr lang="ru-RU" altLang="ru-RU" sz="2000" b="1" dirty="0">
                <a:latin typeface="Arial" charset="0"/>
                <a:cs typeface="Arial" charset="0"/>
              </a:rPr>
              <a:t>№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20 им. И С. </a:t>
            </a:r>
            <a:r>
              <a:rPr lang="ru-RU" altLang="ru-RU" sz="2000" b="1" dirty="0" err="1" smtClean="0">
                <a:latin typeface="Arial" charset="0"/>
                <a:cs typeface="Arial" charset="0"/>
              </a:rPr>
              <a:t>Берзона</a:t>
            </a:r>
            <a:r>
              <a:rPr lang="ru-RU" altLang="ru-RU" sz="2000" b="1" dirty="0" smtClean="0">
                <a:latin typeface="Arial" charset="0"/>
                <a:cs typeface="Arial" charset="0"/>
              </a:rPr>
              <a:t> г. Красноярска</a:t>
            </a:r>
            <a:endParaRPr lang="ru-RU" altLang="ru-RU" sz="2000" b="1" dirty="0">
              <a:latin typeface="Arial" charset="0"/>
              <a:cs typeface="Arial" charset="0"/>
            </a:endParaRPr>
          </a:p>
        </p:txBody>
      </p:sp>
      <p:pic>
        <p:nvPicPr>
          <p:cNvPr id="1030" name="Picture 6" descr="http://scardio.ru/content/activities/2015/15042015_RCD_Moscow_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53123"/>
            <a:ext cx="8964488" cy="132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0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1" t="8977" r="31758" b="6558"/>
          <a:stretch/>
        </p:blipFill>
        <p:spPr bwMode="auto">
          <a:xfrm>
            <a:off x="5076056" y="1624167"/>
            <a:ext cx="3763925" cy="482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krasgmu.ru/sys/files/content_attach/1428571870_1410888441_emblema_not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r="20091" b="2999"/>
          <a:stretch/>
        </p:blipFill>
        <p:spPr bwMode="auto">
          <a:xfrm>
            <a:off x="395536" y="1772816"/>
            <a:ext cx="4049247" cy="40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27" y="146354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36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idx="1"/>
          </p:nvPr>
        </p:nvSpPr>
        <p:spPr>
          <a:xfrm>
            <a:off x="349250" y="1052513"/>
            <a:ext cx="8794750" cy="4114800"/>
          </a:xfrm>
        </p:spPr>
        <p:txBody>
          <a:bodyPr>
            <a:normAutofit/>
          </a:bodyPr>
          <a:lstStyle/>
          <a:p>
            <a:pPr algn="ctr">
              <a:buFont typeface="Georgia" pitchFamily="18" charset="0"/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2004 г. –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Nishi Niigata Chuo National Hospital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Georgia" pitchFamily="18" charset="0"/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Ниигата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Япония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Georgia" pitchFamily="18" charset="0"/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2007 г., 2009 г. – НИИ терапии СО РАМН,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Georgia" pitchFamily="18" charset="0"/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ИЦИГ, г. Новосибирск,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</a:t>
            </a:r>
          </a:p>
        </p:txBody>
      </p:sp>
      <p:pic>
        <p:nvPicPr>
          <p:cNvPr id="1026" name="Picture 2" descr="C:\Users\днс\Desktop\Дипломы не скан\Япо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59" y="3345785"/>
            <a:ext cx="443865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нс\Desktop\Дипломы не скан\Япония фот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2" y="3277627"/>
            <a:ext cx="4573587" cy="326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5737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33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Grp="1"/>
          </p:cNvSpPr>
          <p:nvPr>
            <p:ph type="body" idx="4294967295"/>
          </p:nvPr>
        </p:nvSpPr>
        <p:spPr>
          <a:xfrm>
            <a:off x="4572125" y="1030727"/>
            <a:ext cx="4571875" cy="5040313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dirty="0" smtClean="0"/>
              <a:t>	</a:t>
            </a:r>
            <a:r>
              <a:rPr lang="ru-RU" sz="35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2006 г. – Институт исследования сердца им.  Виктора </a:t>
            </a:r>
            <a:r>
              <a:rPr lang="ru-RU" sz="35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Чанга</a:t>
            </a:r>
            <a:r>
              <a:rPr lang="ru-RU" sz="35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г. Сидней, 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Австралия</a:t>
            </a:r>
          </a:p>
        </p:txBody>
      </p:sp>
      <p:pic>
        <p:nvPicPr>
          <p:cNvPr id="2050" name="Picture 2" descr="C:\Users\днс\Desktop\Дипломы не скан\Австралия 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798" y="3712224"/>
            <a:ext cx="44005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нс\Desktop\Дипломы не скан\Австралия дипло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8" y="3712224"/>
            <a:ext cx="47053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днс\Desktop\Дипломы не скан\виктор чанг фот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35" y="1143000"/>
            <a:ext cx="440832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8968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4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2497" y="130174"/>
            <a:ext cx="25638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6" descr="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4" y="1372710"/>
            <a:ext cx="251142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9" descr="2013_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2400" y="-23133"/>
            <a:ext cx="2405062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1" descr="%D23679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005" y="3100704"/>
            <a:ext cx="2184400" cy="310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 txBox="1">
            <a:spLocks/>
          </p:cNvSpPr>
          <p:nvPr/>
        </p:nvSpPr>
        <p:spPr>
          <a:xfrm>
            <a:off x="-72142" y="4652963"/>
            <a:ext cx="8736904" cy="2376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4000" b="1" dirty="0">
                <a:solidFill>
                  <a:srgbClr val="FF0000"/>
                </a:solidFill>
              </a:rPr>
              <a:t>5</a:t>
            </a:r>
            <a:r>
              <a:rPr lang="ru-RU" sz="4000" b="1" dirty="0" smtClean="0">
                <a:solidFill>
                  <a:srgbClr val="FF0000"/>
                </a:solidFill>
              </a:rPr>
              <a:t>0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статей ВАК</a:t>
            </a:r>
            <a:endParaRPr lang="ru-RU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</a:pPr>
            <a:endParaRPr lang="ru-RU" dirty="0" smtClean="0"/>
          </a:p>
        </p:txBody>
      </p:sp>
      <p:pic>
        <p:nvPicPr>
          <p:cNvPr id="39940" name="Picture 7" descr="4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4768" y="130174"/>
            <a:ext cx="26670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лап"/>
          <p:cNvPicPr>
            <a:picLocks noChangeAspect="1" noChangeArrowheads="1"/>
          </p:cNvPicPr>
          <p:nvPr/>
        </p:nvPicPr>
        <p:blipFill>
          <a:blip r:embed="rId8"/>
          <a:srcRect l="18538" t="10826" r="17154" b="6398"/>
          <a:stretch>
            <a:fillRect/>
          </a:stretch>
        </p:blipFill>
        <p:spPr bwMode="auto">
          <a:xfrm>
            <a:off x="5817462" y="4359163"/>
            <a:ext cx="3268612" cy="236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5" descr="3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01243" y="620100"/>
            <a:ext cx="2752725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467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878" y="4581525"/>
            <a:ext cx="5219700" cy="244901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 typeface="Georgia" pitchFamily="18" charset="0"/>
              <a:buNone/>
            </a:pPr>
            <a:r>
              <a:rPr lang="ru-RU" b="1" dirty="0" smtClean="0">
                <a:solidFill>
                  <a:schemeClr val="tx1"/>
                </a:solidFill>
              </a:rPr>
              <a:t>	</a:t>
            </a:r>
            <a:r>
              <a:rPr lang="ru-RU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Международная статья</a:t>
            </a:r>
            <a:r>
              <a:rPr lang="ru-RU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«Association of ADRB1 gene polymorphism with atrial fibrillation» в журнале Genetic Testing and Molecular Biomarkers Volume 14 </a:t>
            </a:r>
            <a:r>
              <a:rPr lang="ru-RU" sz="3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2010 г.</a:t>
            </a:r>
          </a:p>
          <a:p>
            <a:pPr>
              <a:lnSpc>
                <a:spcPct val="80000"/>
              </a:lnSpc>
            </a:pPr>
            <a:endParaRPr lang="ru-RU" u="sng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987" name="Rectangle 8"/>
          <p:cNvSpPr>
            <a:spLocks noGrp="1"/>
          </p:cNvSpPr>
          <p:nvPr>
            <p:ph type="body" sz="half" idx="4294967295"/>
          </p:nvPr>
        </p:nvSpPr>
        <p:spPr>
          <a:xfrm>
            <a:off x="6019800" y="731838"/>
            <a:ext cx="3124200" cy="3475037"/>
          </a:xfrm>
        </p:spPr>
        <p:txBody>
          <a:bodyPr/>
          <a:lstStyle/>
          <a:p>
            <a:endParaRPr lang="ru-RU" sz="1600" smtClean="0">
              <a:solidFill>
                <a:schemeClr val="tx1"/>
              </a:solidFill>
            </a:endParaRPr>
          </a:p>
          <a:p>
            <a:endParaRPr lang="ru-RU" sz="2000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0"/>
            <a:ext cx="3230562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10" descr="Лечение фибрилляции предсерди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2205038"/>
            <a:ext cx="3421063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Rectangle 13"/>
          <p:cNvSpPr>
            <a:spLocks/>
          </p:cNvSpPr>
          <p:nvPr/>
        </p:nvSpPr>
        <p:spPr bwMode="auto">
          <a:xfrm>
            <a:off x="3423905" y="384465"/>
            <a:ext cx="5803900" cy="405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 eaLnBrk="0" hangingPunct="0">
              <a:spcBef>
                <a:spcPct val="20000"/>
              </a:spcBef>
              <a:spcAft>
                <a:spcPts val="300"/>
              </a:spcAft>
              <a:buClr>
                <a:srgbClr val="53515E"/>
              </a:buClr>
              <a:buSzPct val="130000"/>
              <a:buFont typeface="Georgia" pitchFamily="18" charset="0"/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Candidate Genes in Atrial Fibrillation Polymorphisms of the Alpha 2-Beta-Adrenoceptor and the Endothelial NO Synthase Genes in Atrial Fibrillation of Different Etiological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Origins </a:t>
            </a:r>
          </a:p>
          <a:p>
            <a:pPr marL="228600" indent="-182563" eaLnBrk="0" hangingPunct="0">
              <a:spcBef>
                <a:spcPct val="20000"/>
              </a:spcBef>
              <a:spcAft>
                <a:spcPts val="300"/>
              </a:spcAft>
              <a:buClr>
                <a:srgbClr val="53515E"/>
              </a:buClr>
              <a:buSzPct val="130000"/>
              <a:buFont typeface="Georgia" pitchFamily="18" charset="0"/>
              <a:buNone/>
            </a:pP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2013 </a:t>
            </a:r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marL="228600" indent="-182563" eaLnBrk="0" hangingPunct="0">
              <a:spcBef>
                <a:spcPct val="20000"/>
              </a:spcBef>
              <a:spcAft>
                <a:spcPts val="300"/>
              </a:spcAft>
              <a:buClr>
                <a:srgbClr val="53515E"/>
              </a:buClr>
              <a:buSzPct val="130000"/>
              <a:buFont typeface="Georgia" pitchFamily="18" charset="0"/>
              <a:buChar char="*"/>
            </a:pPr>
            <a:endParaRPr lang="ru-RU" sz="2000" u="sng" dirty="0">
              <a:latin typeface="Trebuchet MS" pitchFamily="34" charset="0"/>
            </a:endParaRPr>
          </a:p>
          <a:p>
            <a:pPr marL="228600" indent="-182563" eaLnBrk="0" hangingPunct="0">
              <a:spcBef>
                <a:spcPct val="20000"/>
              </a:spcBef>
              <a:spcAft>
                <a:spcPts val="300"/>
              </a:spcAft>
              <a:buClr>
                <a:srgbClr val="53515E"/>
              </a:buClr>
              <a:buSzPct val="130000"/>
              <a:buFont typeface="Georgia" pitchFamily="18" charset="0"/>
              <a:buChar char="*"/>
            </a:pPr>
            <a:endParaRPr lang="ru-RU" dirty="0">
              <a:solidFill>
                <a:srgbClr val="40404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3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 bwMode="auto">
          <a:xfrm>
            <a:off x="539552" y="5013176"/>
            <a:ext cx="7418388" cy="1231900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>
              <a:buFont typeface="Georgia" pitchFamily="18" charset="0"/>
              <a:buNone/>
            </a:pPr>
            <a:r>
              <a:rPr lang="en-US" sz="3200" dirty="0" smtClean="0">
                <a:solidFill>
                  <a:srgbClr val="000066"/>
                </a:solidFill>
                <a:effectLst/>
              </a:rPr>
              <a:t>International Journal </a:t>
            </a:r>
            <a:br>
              <a:rPr lang="en-US" sz="3200" dirty="0" smtClean="0">
                <a:solidFill>
                  <a:srgbClr val="000066"/>
                </a:solidFill>
                <a:effectLst/>
              </a:rPr>
            </a:br>
            <a:r>
              <a:rPr lang="en-US" sz="3200" dirty="0" smtClean="0">
                <a:solidFill>
                  <a:srgbClr val="000066"/>
                </a:solidFill>
                <a:effectLst/>
              </a:rPr>
              <a:t>of Internal Medicine</a:t>
            </a:r>
            <a:r>
              <a:rPr lang="ru-RU" sz="2800" dirty="0" smtClean="0">
                <a:solidFill>
                  <a:srgbClr val="000066"/>
                </a:solidFill>
                <a:effectLst/>
              </a:rPr>
              <a:t> </a:t>
            </a:r>
            <a:br>
              <a:rPr lang="ru-RU" sz="2800" dirty="0" smtClean="0">
                <a:solidFill>
                  <a:srgbClr val="000066"/>
                </a:solidFill>
                <a:effectLst/>
              </a:rPr>
            </a:br>
            <a:r>
              <a:rPr lang="ru-RU" sz="2800" dirty="0" smtClean="0">
                <a:solidFill>
                  <a:srgbClr val="000066"/>
                </a:solidFill>
                <a:effectLst/>
              </a:rPr>
              <a:t/>
            </a:r>
            <a:br>
              <a:rPr lang="ru-RU" sz="2800" dirty="0" smtClean="0">
                <a:solidFill>
                  <a:srgbClr val="000066"/>
                </a:solidFill>
                <a:effectLst/>
              </a:rPr>
            </a:br>
            <a:r>
              <a:rPr lang="en-US" sz="3200" dirty="0" smtClean="0">
                <a:solidFill>
                  <a:srgbClr val="000066"/>
                </a:solidFill>
                <a:effectLst/>
              </a:rPr>
              <a:t>Clinical Medicine and </a:t>
            </a:r>
            <a:br>
              <a:rPr lang="en-US" sz="3200" dirty="0" smtClean="0">
                <a:solidFill>
                  <a:srgbClr val="000066"/>
                </a:solidFill>
                <a:effectLst/>
              </a:rPr>
            </a:br>
            <a:r>
              <a:rPr lang="en-US" sz="3200" dirty="0" smtClean="0">
                <a:solidFill>
                  <a:srgbClr val="000066"/>
                </a:solidFill>
                <a:effectLst/>
              </a:rPr>
              <a:t>Diagnostics</a:t>
            </a:r>
            <a:r>
              <a:rPr lang="ru-RU" sz="4200" dirty="0" smtClean="0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43010" name="Rectangle 13"/>
          <p:cNvSpPr>
            <a:spLocks noGrp="1"/>
          </p:cNvSpPr>
          <p:nvPr>
            <p:ph sz="quarter" idx="4294967295"/>
          </p:nvPr>
        </p:nvSpPr>
        <p:spPr>
          <a:xfrm>
            <a:off x="4419600" y="731838"/>
            <a:ext cx="3124200" cy="3475037"/>
          </a:xfrm>
          <a:prstGeom prst="rect">
            <a:avLst/>
          </a:prstGeom>
        </p:spPr>
        <p:txBody>
          <a:bodyPr/>
          <a:lstStyle/>
          <a:p>
            <a:r>
              <a:rPr lang="ru-RU" sz="1500" smtClean="0"/>
              <a:t>Рецензент  международных журналов:</a:t>
            </a:r>
            <a:br>
              <a:rPr lang="ru-RU" sz="1500" smtClean="0"/>
            </a:br>
            <a:endParaRPr lang="ru-RU" sz="1500" smtClean="0"/>
          </a:p>
        </p:txBody>
      </p:sp>
      <p:pic>
        <p:nvPicPr>
          <p:cNvPr id="43011" name="Picture 5" descr="589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0"/>
            <a:ext cx="58674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9" descr="IM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11850" y="2565400"/>
            <a:ext cx="323215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1" descr="IM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2337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Rectangle 14"/>
          <p:cNvSpPr>
            <a:spLocks noChangeArrowheads="1"/>
          </p:cNvSpPr>
          <p:nvPr/>
        </p:nvSpPr>
        <p:spPr bwMode="auto">
          <a:xfrm>
            <a:off x="3348038" y="2349500"/>
            <a:ext cx="25193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Рецензент  международных журналов:</a:t>
            </a:r>
            <a:r>
              <a:rPr lang="ru-RU" sz="2800" b="1" dirty="0">
                <a:solidFill>
                  <a:srgbClr val="FF0000"/>
                </a:solidFill>
              </a:rPr>
              <a:t/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49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 bwMode="auto">
          <a:xfrm>
            <a:off x="900113" y="0"/>
            <a:ext cx="6980237" cy="639763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36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Гранты:</a:t>
            </a:r>
            <a:endParaRPr lang="ru-RU" sz="4200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48130" name="Rectangle 3"/>
          <p:cNvSpPr>
            <a:spLocks noGrp="1"/>
          </p:cNvSpPr>
          <p:nvPr>
            <p:ph idx="1"/>
          </p:nvPr>
        </p:nvSpPr>
        <p:spPr>
          <a:xfrm>
            <a:off x="395536" y="692696"/>
            <a:ext cx="6871719" cy="57594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Грант конкурса индивидуальных проектов </a:t>
            </a:r>
          </a:p>
          <a:p>
            <a:pPr marL="0" indent="0"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молодых ученых ККПФН и НТД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«Инновационный метод диагностики и первичная профилактика фатальных нарушений сердечной проводимости»</a:t>
            </a:r>
          </a:p>
          <a:p>
            <a:pPr>
              <a:buFont typeface="Georgia" pitchFamily="18" charset="0"/>
              <a:buNone/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осзадание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фундаментальных</a:t>
            </a:r>
          </a:p>
          <a:p>
            <a:pPr>
              <a:buFont typeface="Georgia" pitchFamily="18" charset="0"/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исследований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кардиологии: Изучение полиморфизма</a:t>
            </a: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генов приводящих к развитию сердечных аритмий и</a:t>
            </a: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инфаркта миокарда </a:t>
            </a:r>
            <a:endParaRPr lang="en-US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Грант фонда Содействия малых </a:t>
            </a:r>
            <a:endParaRPr lang="en-US" sz="24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 предприятий в научно-</a:t>
            </a:r>
            <a:endParaRPr lang="en-US" sz="24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технической сфере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«Разработка и </a:t>
            </a:r>
            <a:endParaRPr lang="en-US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внедрение новых моделей и </a:t>
            </a:r>
            <a:endParaRPr lang="en-US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технологий диагностики и оценки </a:t>
            </a: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прогноза нарушений сердечной </a:t>
            </a: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проводимости</a:t>
            </a:r>
          </a:p>
          <a:p>
            <a:pPr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синдрома слабости синусового узла»</a:t>
            </a:r>
          </a:p>
          <a:p>
            <a:pPr>
              <a:buFont typeface="Georgia" pitchFamily="18" charset="0"/>
              <a:buNone/>
            </a:pPr>
            <a:endParaRPr lang="ru-RU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Georgia" pitchFamily="18" charset="0"/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</p:txBody>
      </p:sp>
      <p:pic>
        <p:nvPicPr>
          <p:cNvPr id="15362" name="Picture 2" descr="C:\Users\днс\Desktop\Дипломы не скан\диплом умни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968" y="188640"/>
            <a:ext cx="2333625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днс\Desktop\Дипломы не скан\диплом ккф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594" y="4221088"/>
            <a:ext cx="374332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82" y="0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75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639" y="1196753"/>
            <a:ext cx="8686800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Сохраняя традиции, приумножаем новации!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1" t="9349" r="16497" b="6557"/>
          <a:stretch/>
        </p:blipFill>
        <p:spPr bwMode="auto">
          <a:xfrm>
            <a:off x="302264" y="2924944"/>
            <a:ext cx="4074136" cy="365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scontent-fra.xx.fbcdn.net/hphotos-xfa1/v/t1.0-9/1533812_609329742486038_1680172924_n.jpg?oh=c137c74b96c4fceea8a7690c31d73d5f&amp;oe=55A7637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27" y="2204864"/>
            <a:ext cx="4930766" cy="328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27" y="146354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75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533886" y="53276"/>
            <a:ext cx="6487988" cy="109902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bg2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секции «Молодые кардиологи» РКО</a:t>
            </a:r>
            <a:endParaRPr lang="ru-RU" sz="24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26416135"/>
              </p:ext>
            </p:extLst>
          </p:nvPr>
        </p:nvGraphicFramePr>
        <p:xfrm>
          <a:off x="179512" y="1412776"/>
          <a:ext cx="8829310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4065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349238"/>
              </p:ext>
            </p:extLst>
          </p:nvPr>
        </p:nvGraphicFramePr>
        <p:xfrm>
          <a:off x="304800" y="1196752"/>
          <a:ext cx="8686800" cy="54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533886" y="53276"/>
            <a:ext cx="6487988" cy="109902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секции «Молодые кардиологи» РКО</a:t>
            </a:r>
            <a:endParaRPr lang="ru-RU" sz="24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2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12551" r="12234" b="9364"/>
          <a:stretch/>
        </p:blipFill>
        <p:spPr bwMode="auto">
          <a:xfrm>
            <a:off x="1969400" y="3941475"/>
            <a:ext cx="5385793" cy="2727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99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360106" y="1052736"/>
            <a:ext cx="8604382" cy="109902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 внедрение передовых механизмов мотивации молодых ученых-кардиологов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0107" y="2348880"/>
            <a:ext cx="8604382" cy="13681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поощрения наиболее активных членов секции молодых кардиологов с помощью системы как межрегиональных, </a:t>
            </a:r>
            <a:r>
              <a:rPr lang="ru-RU" sz="22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</a:t>
            </a:r>
            <a:r>
              <a:rPr lang="ru-RU" sz="2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локальных (региональных) рейтингов достижений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33886" y="53276"/>
            <a:ext cx="6487988" cy="718249"/>
          </a:xfrm>
          <a:prstGeom prst="roundRect">
            <a:avLst/>
          </a:prstGeom>
          <a:gradFill>
            <a:gsLst>
              <a:gs pos="0">
                <a:srgbClr val="FFC000"/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bg2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секции «Молодые кардиологи» РКО</a:t>
            </a:r>
            <a:endParaRPr lang="ru-RU" sz="24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6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4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Картинки по запросу грантрайтин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4384351"/>
            <a:ext cx="4392488" cy="21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49916" y="1121158"/>
            <a:ext cx="8604382" cy="167939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системы 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грантрайтинга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чтение он-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лекций по данному направлению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9916" y="2852936"/>
            <a:ext cx="8604382" cy="13681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знаний и возможностей заявок на 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тревл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-гранты фондов регионального и федерального уровня</a:t>
            </a:r>
            <a:endParaRPr lang="ru-RU" sz="28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10259" y="29684"/>
            <a:ext cx="6487988" cy="771525"/>
          </a:xfrm>
          <a:prstGeom prst="roundRect">
            <a:avLst/>
          </a:prstGeom>
          <a:gradFill>
            <a:gsLst>
              <a:gs pos="0">
                <a:srgbClr val="FFC000"/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bg2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секции «Молодые кардиологи» РКО</a:t>
            </a:r>
            <a:endParaRPr lang="ru-RU" sz="24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1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3" r="9084" b="7302"/>
          <a:stretch/>
        </p:blipFill>
        <p:spPr bwMode="auto">
          <a:xfrm>
            <a:off x="1156240" y="3717032"/>
            <a:ext cx="7139649" cy="2911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349916" y="332656"/>
            <a:ext cx="8604382" cy="167939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Предложить руководителям секций РКО организацию ежеквартальных 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вебинаров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молодых кардиологов на актуальные темы современной кардиологии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9022" y="2204864"/>
            <a:ext cx="8604382" cy="13681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8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роведение 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молодого кардиолога для 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регональных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отделений молодых кардиологов РКО </a:t>
            </a:r>
          </a:p>
        </p:txBody>
      </p:sp>
    </p:spTree>
    <p:extLst>
      <p:ext uri="{BB962C8B-B14F-4D97-AF65-F5344CB8AC3E}">
        <p14:creationId xmlns:p14="http://schemas.microsoft.com/office/powerpoint/2010/main" val="22878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ghealthit.com/images/learning-community-portal-platfor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8553"/>
            <a:ext cx="4189274" cy="2772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99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http://scardio.ru/content/activities/2013/26092013_meeting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837" y="2708920"/>
            <a:ext cx="3495542" cy="2330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99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6" name="Picture 6" descr="Картинки по запросу европейское общество кардиолог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838" y="5039281"/>
            <a:ext cx="3495542" cy="838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99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295608" y="1111691"/>
            <a:ext cx="8604382" cy="13681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Продолжение работы по совершенствованию электронной образовательной платформы в рамках проекта </a:t>
            </a:r>
            <a: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 e-learning platform</a:t>
            </a:r>
            <a:endParaRPr lang="ru-RU" sz="28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640615" y="70767"/>
            <a:ext cx="6487988" cy="718249"/>
          </a:xfrm>
          <a:prstGeom prst="roundRect">
            <a:avLst/>
          </a:prstGeom>
          <a:gradFill>
            <a:gsLst>
              <a:gs pos="0">
                <a:srgbClr val="FFC000"/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chemeClr val="bg2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секции «Молодые кардиологи» РКО</a:t>
            </a:r>
            <a:endParaRPr lang="ru-RU" sz="24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78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fbcdn-sphotos-c-a.akamaihd.net/hphotos-ak-xfa1/v/t1.0-9/10300239_820834521298361_8816461139938853941_n.jpg?oh=f4e8256a1ead0b41cf5a509fd394b9c3&amp;oe=559ED09B&amp;__gda__=1436345517_509ba27dc8c8e0d5fa8396446d28fed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212976"/>
            <a:ext cx="6336704" cy="3514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99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320519"/>
            <a:ext cx="8604382" cy="266429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Будущее секции, </a:t>
            </a:r>
            <a:r>
              <a:rPr lang="ru-RU" sz="28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значительной степени связано с пребыванием в ней  Анны Васильевны Концевой, реализация многих проектов группы стала возможной  благодаря её креативно</a:t>
            </a:r>
            <a: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lang="ru-RU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800" b="1" dirty="0" err="1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професионализму</a:t>
            </a:r>
            <a:endParaRPr lang="ru-RU" sz="28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0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51479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sz="28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medvesti.com/uploads/posts/2011-05/thumbs/1306595457_serd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45024"/>
            <a:ext cx="2796764" cy="279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53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497</TotalTime>
  <Words>579</Words>
  <Application>Microsoft Office PowerPoint</Application>
  <PresentationFormat>Экран (4:3)</PresentationFormat>
  <Paragraphs>78</Paragraphs>
  <Slides>17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Москва, 2015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International Journal  of Internal Medicine   Clinical Medicine and  Diagnostics </vt:lpstr>
      <vt:lpstr>Гранты: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</dc:creator>
  <cp:lastModifiedBy>anna</cp:lastModifiedBy>
  <cp:revision>33</cp:revision>
  <dcterms:created xsi:type="dcterms:W3CDTF">2015-04-13T04:00:48Z</dcterms:created>
  <dcterms:modified xsi:type="dcterms:W3CDTF">2015-04-15T13:46:20Z</dcterms:modified>
</cp:coreProperties>
</file>