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75" r:id="rId3"/>
    <p:sldId id="284" r:id="rId4"/>
    <p:sldId id="316" r:id="rId5"/>
    <p:sldId id="308" r:id="rId6"/>
    <p:sldId id="310" r:id="rId7"/>
    <p:sldId id="262" r:id="rId8"/>
    <p:sldId id="283" r:id="rId9"/>
    <p:sldId id="263" r:id="rId10"/>
    <p:sldId id="264" r:id="rId11"/>
    <p:sldId id="287" r:id="rId12"/>
    <p:sldId id="286" r:id="rId13"/>
    <p:sldId id="289" r:id="rId14"/>
    <p:sldId id="297" r:id="rId15"/>
    <p:sldId id="298" r:id="rId16"/>
    <p:sldId id="299" r:id="rId17"/>
    <p:sldId id="288" r:id="rId18"/>
    <p:sldId id="304" r:id="rId19"/>
    <p:sldId id="290" r:id="rId20"/>
    <p:sldId id="291" r:id="rId21"/>
    <p:sldId id="267" r:id="rId22"/>
    <p:sldId id="294" r:id="rId23"/>
    <p:sldId id="295" r:id="rId24"/>
    <p:sldId id="319" r:id="rId25"/>
    <p:sldId id="318" r:id="rId26"/>
    <p:sldId id="296" r:id="rId27"/>
    <p:sldId id="270" r:id="rId28"/>
    <p:sldId id="312" r:id="rId29"/>
    <p:sldId id="302" r:id="rId30"/>
    <p:sldId id="300" r:id="rId31"/>
    <p:sldId id="271" r:id="rId32"/>
    <p:sldId id="301" r:id="rId33"/>
    <p:sldId id="305" r:id="rId34"/>
    <p:sldId id="313" r:id="rId35"/>
    <p:sldId id="314" r:id="rId36"/>
    <p:sldId id="315" r:id="rId37"/>
    <p:sldId id="258" r:id="rId3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99"/>
    <a:srgbClr val="FF33CC"/>
    <a:srgbClr val="008DD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00" autoAdjust="0"/>
  </p:normalViewPr>
  <p:slideViewPr>
    <p:cSldViewPr showGuides="1">
      <p:cViewPr>
        <p:scale>
          <a:sx n="59" d="100"/>
          <a:sy n="59" d="100"/>
        </p:scale>
        <p:origin x="-1320" y="-6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E1E5E8-2414-4EFA-BC9D-45D8CF42706B}" type="doc">
      <dgm:prSet loTypeId="urn:microsoft.com/office/officeart/2005/8/layout/default#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CEF9D3F-987F-4F37-A61D-307A49E68F5D}">
      <dgm:prSet phldrT="[Текст]" custT="1"/>
      <dgm:spPr/>
      <dgm:t>
        <a:bodyPr/>
        <a:lstStyle/>
        <a:p>
          <a:r>
            <a:rPr lang="ru-RU" sz="1800" b="1" dirty="0" smtClean="0"/>
            <a:t>Экспертный совет дирекции образовательных программ </a:t>
          </a:r>
          <a:endParaRPr lang="ru-RU" sz="1800" b="1" dirty="0"/>
        </a:p>
      </dgm:t>
    </dgm:pt>
    <dgm:pt modelId="{68864CDA-4DB6-4F39-BFE5-54A68AD3BCA8}" type="parTrans" cxnId="{B780353D-29A9-411B-A204-64537B13557A}">
      <dgm:prSet/>
      <dgm:spPr/>
      <dgm:t>
        <a:bodyPr/>
        <a:lstStyle/>
        <a:p>
          <a:endParaRPr lang="ru-RU"/>
        </a:p>
      </dgm:t>
    </dgm:pt>
    <dgm:pt modelId="{58C5C4F9-3D53-4AF8-A473-078D32B486E1}" type="sibTrans" cxnId="{B780353D-29A9-411B-A204-64537B13557A}">
      <dgm:prSet/>
      <dgm:spPr/>
      <dgm:t>
        <a:bodyPr/>
        <a:lstStyle/>
        <a:p>
          <a:endParaRPr lang="ru-RU"/>
        </a:p>
      </dgm:t>
    </dgm:pt>
    <dgm:pt modelId="{B494B438-6778-4077-9B26-DB7C8BBC74AE}">
      <dgm:prSet phldrT="[Текст]" custT="1"/>
      <dgm:spPr/>
      <dgm:t>
        <a:bodyPr/>
        <a:lstStyle/>
        <a:p>
          <a:r>
            <a:rPr lang="ru-RU" sz="1600" b="1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dirty="0"/>
        </a:p>
      </dgm:t>
    </dgm:pt>
    <dgm:pt modelId="{0CE6DAA3-1FDA-4A12-BBCC-65ED4EEB5F10}" type="parTrans" cxnId="{6F5807E8-5CA2-4AD5-9A70-D8412C4460CD}">
      <dgm:prSet/>
      <dgm:spPr/>
      <dgm:t>
        <a:bodyPr/>
        <a:lstStyle/>
        <a:p>
          <a:endParaRPr lang="ru-RU"/>
        </a:p>
      </dgm:t>
    </dgm:pt>
    <dgm:pt modelId="{4619AD9D-4D85-4F66-A743-21EAC0DEA1AC}" type="sibTrans" cxnId="{6F5807E8-5CA2-4AD5-9A70-D8412C4460CD}">
      <dgm:prSet/>
      <dgm:spPr/>
      <dgm:t>
        <a:bodyPr/>
        <a:lstStyle/>
        <a:p>
          <a:endParaRPr lang="ru-RU"/>
        </a:p>
      </dgm:t>
    </dgm:pt>
    <dgm:pt modelId="{E311BFD2-0183-47A8-8A3A-AED589688109}">
      <dgm:prSet phldrT="[Текст]" custT="1"/>
      <dgm:spPr/>
      <dgm:t>
        <a:bodyPr/>
        <a:lstStyle/>
        <a:p>
          <a:r>
            <a:rPr lang="ru-RU" sz="1800" b="1" dirty="0" smtClean="0"/>
            <a:t>Правление</a:t>
          </a:r>
          <a:endParaRPr lang="ru-RU" sz="1800" b="1" dirty="0"/>
        </a:p>
      </dgm:t>
    </dgm:pt>
    <dgm:pt modelId="{4970AF09-22C9-43A0-A072-969654961F53}" type="parTrans" cxnId="{ADDB6D5E-7855-4DDD-A2A5-6457E413F665}">
      <dgm:prSet/>
      <dgm:spPr/>
      <dgm:t>
        <a:bodyPr/>
        <a:lstStyle/>
        <a:p>
          <a:endParaRPr lang="ru-RU"/>
        </a:p>
      </dgm:t>
    </dgm:pt>
    <dgm:pt modelId="{A44D1D93-0275-43CF-9F69-7B6818BBDA07}" type="sibTrans" cxnId="{ADDB6D5E-7855-4DDD-A2A5-6457E413F665}">
      <dgm:prSet/>
      <dgm:spPr/>
      <dgm:t>
        <a:bodyPr/>
        <a:lstStyle/>
        <a:p>
          <a:endParaRPr lang="ru-RU"/>
        </a:p>
      </dgm:t>
    </dgm:pt>
    <dgm:pt modelId="{7878A3AA-894C-4E45-B738-3B475D92B3D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800" b="1" dirty="0"/>
        </a:p>
      </dgm:t>
    </dgm:pt>
    <dgm:pt modelId="{62962765-DAFE-4E82-9510-24A8E48534AF}" type="sibTrans" cxnId="{26F4F047-D38E-4DE6-A34C-A77D5A149AB4}">
      <dgm:prSet/>
      <dgm:spPr/>
      <dgm:t>
        <a:bodyPr/>
        <a:lstStyle/>
        <a:p>
          <a:endParaRPr lang="ru-RU"/>
        </a:p>
      </dgm:t>
    </dgm:pt>
    <dgm:pt modelId="{E8DA05BC-114D-461F-B84F-0BDE354B542C}" type="parTrans" cxnId="{26F4F047-D38E-4DE6-A34C-A77D5A149AB4}">
      <dgm:prSet/>
      <dgm:spPr/>
      <dgm:t>
        <a:bodyPr/>
        <a:lstStyle/>
        <a:p>
          <a:endParaRPr lang="ru-RU"/>
        </a:p>
      </dgm:t>
    </dgm:pt>
    <dgm:pt modelId="{0A5FC0B7-CDA5-47EF-8C64-EB8C6632D822}">
      <dgm:prSet custT="1"/>
      <dgm:spPr/>
      <dgm:t>
        <a:bodyPr/>
        <a:lstStyle/>
        <a:p>
          <a:r>
            <a:rPr lang="ru-RU" sz="1800" b="1" dirty="0" smtClean="0"/>
            <a:t>Утверждение</a:t>
          </a:r>
          <a:endParaRPr lang="ru-RU" sz="1800" b="1" dirty="0"/>
        </a:p>
      </dgm:t>
    </dgm:pt>
    <dgm:pt modelId="{53177A43-4074-4CAF-9A94-36B4107B061B}" type="parTrans" cxnId="{224D0787-8F88-4C86-9B5E-4CF7776A1482}">
      <dgm:prSet/>
      <dgm:spPr/>
      <dgm:t>
        <a:bodyPr/>
        <a:lstStyle/>
        <a:p>
          <a:endParaRPr lang="ru-RU"/>
        </a:p>
      </dgm:t>
    </dgm:pt>
    <dgm:pt modelId="{AA5CD296-05F7-4177-A69D-C815FDEF7326}" type="sibTrans" cxnId="{224D0787-8F88-4C86-9B5E-4CF7776A1482}">
      <dgm:prSet/>
      <dgm:spPr/>
      <dgm:t>
        <a:bodyPr/>
        <a:lstStyle/>
        <a:p>
          <a:endParaRPr lang="ru-RU"/>
        </a:p>
      </dgm:t>
    </dgm:pt>
    <dgm:pt modelId="{0DEF2F12-FCD7-4289-B5F2-8058E087677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Дирекция образовательный программ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/>
        </a:p>
      </dgm:t>
    </dgm:pt>
    <dgm:pt modelId="{0F29205C-27D7-421A-9DEF-495B3E0D08C9}" type="parTrans" cxnId="{394F4F6D-6362-4620-879E-722D32ED0DED}">
      <dgm:prSet/>
      <dgm:spPr/>
      <dgm:t>
        <a:bodyPr/>
        <a:lstStyle/>
        <a:p>
          <a:endParaRPr lang="ru-RU"/>
        </a:p>
      </dgm:t>
    </dgm:pt>
    <dgm:pt modelId="{2905BE4D-6C74-42C6-B271-7949D127F117}" type="sibTrans" cxnId="{394F4F6D-6362-4620-879E-722D32ED0DED}">
      <dgm:prSet/>
      <dgm:spPr/>
      <dgm:t>
        <a:bodyPr/>
        <a:lstStyle/>
        <a:p>
          <a:endParaRPr lang="ru-RU"/>
        </a:p>
      </dgm:t>
    </dgm:pt>
    <dgm:pt modelId="{82A5A2E7-AEA0-43AA-97FA-3E622F55E901}" type="pres">
      <dgm:prSet presAssocID="{41E1E5E8-2414-4EFA-BC9D-45D8CF42706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EC8244-DD97-4A2F-8754-701CFB3BBB3F}" type="pres">
      <dgm:prSet presAssocID="{E311BFD2-0183-47A8-8A3A-AED589688109}" presName="node" presStyleLbl="node1" presStyleIdx="0" presStyleCnt="6" custScaleX="121104" custLinFactNeighborX="-31110" custLinFactNeighborY="-2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9DC8D-14C1-4D39-B7A8-E1B89ED19254}" type="pres">
      <dgm:prSet presAssocID="{A44D1D93-0275-43CF-9F69-7B6818BBDA07}" presName="sibTrans" presStyleCnt="0"/>
      <dgm:spPr/>
    </dgm:pt>
    <dgm:pt modelId="{D1869897-2C26-48E6-B9B0-30303D321276}" type="pres">
      <dgm:prSet presAssocID="{0A5FC0B7-CDA5-47EF-8C64-EB8C6632D822}" presName="node" presStyleLbl="node1" presStyleIdx="1" presStyleCnt="6" custScaleX="121104" custLinFactNeighborX="44586" custLinFactNeighborY="-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2BA71-9FE7-45CE-807E-C29751BE0CC1}" type="pres">
      <dgm:prSet presAssocID="{AA5CD296-05F7-4177-A69D-C815FDEF7326}" presName="sibTrans" presStyleCnt="0"/>
      <dgm:spPr/>
    </dgm:pt>
    <dgm:pt modelId="{B77A0CC1-0DB0-4F3B-8E82-931736E95F5B}" type="pres">
      <dgm:prSet presAssocID="{9CEF9D3F-987F-4F37-A61D-307A49E68F5D}" presName="node" presStyleLbl="node1" presStyleIdx="2" presStyleCnt="6" custScaleX="121104" custLinFactNeighborX="-45147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E7664-4FA5-4F3A-A0AD-9DD34E95A3F3}" type="pres">
      <dgm:prSet presAssocID="{58C5C4F9-3D53-4AF8-A473-078D32B486E1}" presName="sibTrans" presStyleCnt="0"/>
      <dgm:spPr/>
    </dgm:pt>
    <dgm:pt modelId="{0300D1E2-1847-4261-930E-C4C72C27FE77}" type="pres">
      <dgm:prSet presAssocID="{7878A3AA-894C-4E45-B738-3B475D92B3DA}" presName="node" presStyleLbl="node1" presStyleIdx="3" presStyleCnt="6" custScaleX="121104" custLinFactNeighborX="44586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A8A71-DD80-4384-A9DC-A920037EB23A}" type="pres">
      <dgm:prSet presAssocID="{62962765-DAFE-4E82-9510-24A8E48534AF}" presName="sibTrans" presStyleCnt="0"/>
      <dgm:spPr/>
    </dgm:pt>
    <dgm:pt modelId="{695CC77A-977A-46A5-B990-682545ABBB2D}" type="pres">
      <dgm:prSet presAssocID="{0DEF2F12-FCD7-4289-B5F2-8058E0876778}" presName="node" presStyleLbl="node1" presStyleIdx="4" presStyleCnt="6" custScaleX="121104" custLinFactNeighborX="-33149" custLinFactNeighborY="4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C8B49-AC92-427C-8F6D-F735481BE539}" type="pres">
      <dgm:prSet presAssocID="{2905BE4D-6C74-42C6-B271-7949D127F117}" presName="sibTrans" presStyleCnt="0"/>
      <dgm:spPr/>
    </dgm:pt>
    <dgm:pt modelId="{A13BA3DD-9FAC-407E-888B-F63C7B7E57BB}" type="pres">
      <dgm:prSet presAssocID="{B494B438-6778-4077-9B26-DB7C8BBC74AE}" presName="node" presStyleLbl="node1" presStyleIdx="5" presStyleCnt="6" custScaleX="121104" custLinFactNeighborX="44586" custLinFactNeighborY="1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65B782-0EB6-4AE1-B6E9-857B4B859287}" type="presOf" srcId="{B494B438-6778-4077-9B26-DB7C8BBC74AE}" destId="{A13BA3DD-9FAC-407E-888B-F63C7B7E57BB}" srcOrd="0" destOrd="0" presId="urn:microsoft.com/office/officeart/2005/8/layout/default#1"/>
    <dgm:cxn modelId="{ADDB6D5E-7855-4DDD-A2A5-6457E413F665}" srcId="{41E1E5E8-2414-4EFA-BC9D-45D8CF42706B}" destId="{E311BFD2-0183-47A8-8A3A-AED589688109}" srcOrd="0" destOrd="0" parTransId="{4970AF09-22C9-43A0-A072-969654961F53}" sibTransId="{A44D1D93-0275-43CF-9F69-7B6818BBDA07}"/>
    <dgm:cxn modelId="{3FED602D-4F15-4A82-A27E-942417EBEBB1}" type="presOf" srcId="{41E1E5E8-2414-4EFA-BC9D-45D8CF42706B}" destId="{82A5A2E7-AEA0-43AA-97FA-3E622F55E901}" srcOrd="0" destOrd="0" presId="urn:microsoft.com/office/officeart/2005/8/layout/default#1"/>
    <dgm:cxn modelId="{75960893-99B8-412C-A4B6-53DAD749F8CD}" type="presOf" srcId="{0DEF2F12-FCD7-4289-B5F2-8058E0876778}" destId="{695CC77A-977A-46A5-B990-682545ABBB2D}" srcOrd="0" destOrd="0" presId="urn:microsoft.com/office/officeart/2005/8/layout/default#1"/>
    <dgm:cxn modelId="{B780353D-29A9-411B-A204-64537B13557A}" srcId="{41E1E5E8-2414-4EFA-BC9D-45D8CF42706B}" destId="{9CEF9D3F-987F-4F37-A61D-307A49E68F5D}" srcOrd="2" destOrd="0" parTransId="{68864CDA-4DB6-4F39-BFE5-54A68AD3BCA8}" sibTransId="{58C5C4F9-3D53-4AF8-A473-078D32B486E1}"/>
    <dgm:cxn modelId="{26F4F047-D38E-4DE6-A34C-A77D5A149AB4}" srcId="{41E1E5E8-2414-4EFA-BC9D-45D8CF42706B}" destId="{7878A3AA-894C-4E45-B738-3B475D92B3DA}" srcOrd="3" destOrd="0" parTransId="{E8DA05BC-114D-461F-B84F-0BDE354B542C}" sibTransId="{62962765-DAFE-4E82-9510-24A8E48534AF}"/>
    <dgm:cxn modelId="{57C36C18-0393-41D4-9C3C-B67BED3DB475}" type="presOf" srcId="{7878A3AA-894C-4E45-B738-3B475D92B3DA}" destId="{0300D1E2-1847-4261-930E-C4C72C27FE77}" srcOrd="0" destOrd="0" presId="urn:microsoft.com/office/officeart/2005/8/layout/default#1"/>
    <dgm:cxn modelId="{4A9C51A4-C349-442B-922F-69FDDC866C64}" type="presOf" srcId="{E311BFD2-0183-47A8-8A3A-AED589688109}" destId="{66EC8244-DD97-4A2F-8754-701CFB3BBB3F}" srcOrd="0" destOrd="0" presId="urn:microsoft.com/office/officeart/2005/8/layout/default#1"/>
    <dgm:cxn modelId="{41FC7734-A38C-4D93-98E8-BBFA73EB8E79}" type="presOf" srcId="{9CEF9D3F-987F-4F37-A61D-307A49E68F5D}" destId="{B77A0CC1-0DB0-4F3B-8E82-931736E95F5B}" srcOrd="0" destOrd="0" presId="urn:microsoft.com/office/officeart/2005/8/layout/default#1"/>
    <dgm:cxn modelId="{F92AFC30-8A86-4980-80C6-53D7983D00A0}" type="presOf" srcId="{0A5FC0B7-CDA5-47EF-8C64-EB8C6632D822}" destId="{D1869897-2C26-48E6-B9B0-30303D321276}" srcOrd="0" destOrd="0" presId="urn:microsoft.com/office/officeart/2005/8/layout/default#1"/>
    <dgm:cxn modelId="{6F5807E8-5CA2-4AD5-9A70-D8412C4460CD}" srcId="{41E1E5E8-2414-4EFA-BC9D-45D8CF42706B}" destId="{B494B438-6778-4077-9B26-DB7C8BBC74AE}" srcOrd="5" destOrd="0" parTransId="{0CE6DAA3-1FDA-4A12-BBCC-65ED4EEB5F10}" sibTransId="{4619AD9D-4D85-4F66-A743-21EAC0DEA1AC}"/>
    <dgm:cxn modelId="{224D0787-8F88-4C86-9B5E-4CF7776A1482}" srcId="{41E1E5E8-2414-4EFA-BC9D-45D8CF42706B}" destId="{0A5FC0B7-CDA5-47EF-8C64-EB8C6632D822}" srcOrd="1" destOrd="0" parTransId="{53177A43-4074-4CAF-9A94-36B4107B061B}" sibTransId="{AA5CD296-05F7-4177-A69D-C815FDEF7326}"/>
    <dgm:cxn modelId="{394F4F6D-6362-4620-879E-722D32ED0DED}" srcId="{41E1E5E8-2414-4EFA-BC9D-45D8CF42706B}" destId="{0DEF2F12-FCD7-4289-B5F2-8058E0876778}" srcOrd="4" destOrd="0" parTransId="{0F29205C-27D7-421A-9DEF-495B3E0D08C9}" sibTransId="{2905BE4D-6C74-42C6-B271-7949D127F117}"/>
    <dgm:cxn modelId="{C9590095-925F-435B-91A4-68A5AFA8FE7C}" type="presParOf" srcId="{82A5A2E7-AEA0-43AA-97FA-3E622F55E901}" destId="{66EC8244-DD97-4A2F-8754-701CFB3BBB3F}" srcOrd="0" destOrd="0" presId="urn:microsoft.com/office/officeart/2005/8/layout/default#1"/>
    <dgm:cxn modelId="{917C038B-AB02-4DD8-A8C1-6FAC0C8F408A}" type="presParOf" srcId="{82A5A2E7-AEA0-43AA-97FA-3E622F55E901}" destId="{BE99DC8D-14C1-4D39-B7A8-E1B89ED19254}" srcOrd="1" destOrd="0" presId="urn:microsoft.com/office/officeart/2005/8/layout/default#1"/>
    <dgm:cxn modelId="{57D24356-C26F-409B-BE79-394E783AD028}" type="presParOf" srcId="{82A5A2E7-AEA0-43AA-97FA-3E622F55E901}" destId="{D1869897-2C26-48E6-B9B0-30303D321276}" srcOrd="2" destOrd="0" presId="urn:microsoft.com/office/officeart/2005/8/layout/default#1"/>
    <dgm:cxn modelId="{3CF2D378-CD22-4FA2-AA5C-DF9DB685401A}" type="presParOf" srcId="{82A5A2E7-AEA0-43AA-97FA-3E622F55E901}" destId="{2302BA71-9FE7-45CE-807E-C29751BE0CC1}" srcOrd="3" destOrd="0" presId="urn:microsoft.com/office/officeart/2005/8/layout/default#1"/>
    <dgm:cxn modelId="{AAEF04DB-9647-4446-A0CF-78B0F33DAAE8}" type="presParOf" srcId="{82A5A2E7-AEA0-43AA-97FA-3E622F55E901}" destId="{B77A0CC1-0DB0-4F3B-8E82-931736E95F5B}" srcOrd="4" destOrd="0" presId="urn:microsoft.com/office/officeart/2005/8/layout/default#1"/>
    <dgm:cxn modelId="{872AB8F6-BBB7-4541-8FA9-2405D654D3A9}" type="presParOf" srcId="{82A5A2E7-AEA0-43AA-97FA-3E622F55E901}" destId="{EC5E7664-4FA5-4F3A-A0AD-9DD34E95A3F3}" srcOrd="5" destOrd="0" presId="urn:microsoft.com/office/officeart/2005/8/layout/default#1"/>
    <dgm:cxn modelId="{D1F3115F-DA02-4D2C-938A-C1CC2A55634E}" type="presParOf" srcId="{82A5A2E7-AEA0-43AA-97FA-3E622F55E901}" destId="{0300D1E2-1847-4261-930E-C4C72C27FE77}" srcOrd="6" destOrd="0" presId="urn:microsoft.com/office/officeart/2005/8/layout/default#1"/>
    <dgm:cxn modelId="{52709C54-706D-4B24-99EF-B305431FDE5C}" type="presParOf" srcId="{82A5A2E7-AEA0-43AA-97FA-3E622F55E901}" destId="{6DCA8A71-DD80-4384-A9DC-A920037EB23A}" srcOrd="7" destOrd="0" presId="urn:microsoft.com/office/officeart/2005/8/layout/default#1"/>
    <dgm:cxn modelId="{37DE43C5-6871-4932-AD32-16E8AFA8F14B}" type="presParOf" srcId="{82A5A2E7-AEA0-43AA-97FA-3E622F55E901}" destId="{695CC77A-977A-46A5-B990-682545ABBB2D}" srcOrd="8" destOrd="0" presId="urn:microsoft.com/office/officeart/2005/8/layout/default#1"/>
    <dgm:cxn modelId="{F403A632-06CA-449D-8381-D79FD9620D86}" type="presParOf" srcId="{82A5A2E7-AEA0-43AA-97FA-3E622F55E901}" destId="{44BC8B49-AC92-427C-8F6D-F735481BE539}" srcOrd="9" destOrd="0" presId="urn:microsoft.com/office/officeart/2005/8/layout/default#1"/>
    <dgm:cxn modelId="{864AB218-4F42-42AF-9B48-B171A5EF2857}" type="presParOf" srcId="{82A5A2E7-AEA0-43AA-97FA-3E622F55E901}" destId="{A13BA3DD-9FAC-407E-888B-F63C7B7E57BB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3F6ED-08B9-4D40-ADBD-6F2B4A1A3F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CC3D0E-2D51-42FF-A2AE-31C5C25BF36B}">
      <dgm:prSet phldrT="[Текст]" custT="1"/>
      <dgm:spPr/>
      <dgm:t>
        <a:bodyPr/>
        <a:lstStyle/>
        <a:p>
          <a:r>
            <a:rPr lang="ru-RU" sz="2400" b="1" dirty="0" smtClean="0"/>
            <a:t>Условия</a:t>
          </a:r>
          <a:endParaRPr lang="ru-RU" sz="2400" b="1" dirty="0"/>
        </a:p>
      </dgm:t>
    </dgm:pt>
    <dgm:pt modelId="{11631A02-96D4-4D7A-9E6F-4F12C7CFC9C9}" type="parTrans" cxnId="{0BE61437-2BCF-4DA0-9D02-11FDB709D91B}">
      <dgm:prSet/>
      <dgm:spPr/>
      <dgm:t>
        <a:bodyPr/>
        <a:lstStyle/>
        <a:p>
          <a:endParaRPr lang="ru-RU"/>
        </a:p>
      </dgm:t>
    </dgm:pt>
    <dgm:pt modelId="{FE41831B-9248-474E-A2D9-1F52145A3655}" type="sibTrans" cxnId="{0BE61437-2BCF-4DA0-9D02-11FDB709D91B}">
      <dgm:prSet/>
      <dgm:spPr/>
      <dgm:t>
        <a:bodyPr/>
        <a:lstStyle/>
        <a:p>
          <a:endParaRPr lang="ru-RU"/>
        </a:p>
      </dgm:t>
    </dgm:pt>
    <dgm:pt modelId="{C65F36EF-4E88-4689-9F46-9417A66B5872}">
      <dgm:prSet phldrT="[Текст]" custT="1"/>
      <dgm:spPr/>
      <dgm:t>
        <a:bodyPr/>
        <a:lstStyle/>
        <a:p>
          <a:r>
            <a:rPr lang="ru-RU" sz="2000" dirty="0" smtClean="0"/>
            <a:t>Договор с РКО на информационную поддержку Школы/проведение Школы</a:t>
          </a:r>
          <a:endParaRPr lang="ru-RU" sz="2000" dirty="0"/>
        </a:p>
      </dgm:t>
    </dgm:pt>
    <dgm:pt modelId="{DA1CFF8D-F626-4347-A425-FAA7F2C56761}" type="parTrans" cxnId="{7A4C431F-85CF-47A3-B8AF-A4ED0807BE25}">
      <dgm:prSet/>
      <dgm:spPr/>
      <dgm:t>
        <a:bodyPr/>
        <a:lstStyle/>
        <a:p>
          <a:endParaRPr lang="ru-RU"/>
        </a:p>
      </dgm:t>
    </dgm:pt>
    <dgm:pt modelId="{72D5DEFF-5D52-4D78-8F85-0525495EC125}" type="sibTrans" cxnId="{7A4C431F-85CF-47A3-B8AF-A4ED0807BE25}">
      <dgm:prSet/>
      <dgm:spPr/>
      <dgm:t>
        <a:bodyPr/>
        <a:lstStyle/>
        <a:p>
          <a:endParaRPr lang="ru-RU"/>
        </a:p>
      </dgm:t>
    </dgm:pt>
    <dgm:pt modelId="{0DD8CC57-BDFB-4F35-A1B8-4EC1DC34AC8F}">
      <dgm:prSet phldrT="[Текст]" custT="1"/>
      <dgm:spPr/>
      <dgm:t>
        <a:bodyPr/>
        <a:lstStyle/>
        <a:p>
          <a:r>
            <a:rPr lang="ru-RU" sz="2400" b="1" dirty="0" smtClean="0"/>
            <a:t>Преимущества</a:t>
          </a:r>
          <a:endParaRPr lang="ru-RU" sz="2400" b="1" dirty="0"/>
        </a:p>
      </dgm:t>
    </dgm:pt>
    <dgm:pt modelId="{79000E7C-AB56-43A6-A919-3FF3566E53C1}" type="parTrans" cxnId="{593B7AD7-D398-4EE0-86DD-028C2C5DB4FF}">
      <dgm:prSet/>
      <dgm:spPr/>
      <dgm:t>
        <a:bodyPr/>
        <a:lstStyle/>
        <a:p>
          <a:endParaRPr lang="ru-RU"/>
        </a:p>
      </dgm:t>
    </dgm:pt>
    <dgm:pt modelId="{6A35D259-BE62-443B-AECC-FF7C0A0FC876}" type="sibTrans" cxnId="{593B7AD7-D398-4EE0-86DD-028C2C5DB4FF}">
      <dgm:prSet/>
      <dgm:spPr/>
      <dgm:t>
        <a:bodyPr/>
        <a:lstStyle/>
        <a:p>
          <a:endParaRPr lang="ru-RU"/>
        </a:p>
      </dgm:t>
    </dgm:pt>
    <dgm:pt modelId="{F171373B-C644-4CEF-A7DD-7179C00F6794}">
      <dgm:prSet custT="1"/>
      <dgm:spPr/>
      <dgm:t>
        <a:bodyPr/>
        <a:lstStyle/>
        <a:p>
          <a:r>
            <a:rPr lang="ru-RU" sz="2000" dirty="0" smtClean="0"/>
            <a:t>Отсутствие прямой рекламы препаратов (торговые наименования)</a:t>
          </a:r>
        </a:p>
      </dgm:t>
    </dgm:pt>
    <dgm:pt modelId="{808F44B3-F145-4A29-B6D2-E9CDB71B3F3B}" type="parTrans" cxnId="{01E3CD58-FDCF-46D1-88F9-8A39EB92983E}">
      <dgm:prSet/>
      <dgm:spPr/>
      <dgm:t>
        <a:bodyPr/>
        <a:lstStyle/>
        <a:p>
          <a:endParaRPr lang="ru-RU"/>
        </a:p>
      </dgm:t>
    </dgm:pt>
    <dgm:pt modelId="{713FFBD8-EC46-4880-9883-F6EE2886049C}" type="sibTrans" cxnId="{01E3CD58-FDCF-46D1-88F9-8A39EB92983E}">
      <dgm:prSet/>
      <dgm:spPr/>
      <dgm:t>
        <a:bodyPr/>
        <a:lstStyle/>
        <a:p>
          <a:endParaRPr lang="ru-RU"/>
        </a:p>
      </dgm:t>
    </dgm:pt>
    <dgm:pt modelId="{C8CFD50A-F053-4A3A-A167-0FE2369A70F7}">
      <dgm:prSet custT="1"/>
      <dgm:spPr/>
      <dgm:t>
        <a:bodyPr/>
        <a:lstStyle/>
        <a:p>
          <a:r>
            <a:rPr lang="ru-RU" sz="2000" dirty="0" smtClean="0"/>
            <a:t>Аккредитация Школ, проводимых в городах пилотного проекта для целей </a:t>
          </a:r>
          <a:r>
            <a:rPr lang="ru-RU" sz="2000" dirty="0" err="1" smtClean="0"/>
            <a:t>НМО</a:t>
          </a:r>
          <a:endParaRPr lang="ru-RU" sz="2000" dirty="0" smtClean="0"/>
        </a:p>
      </dgm:t>
    </dgm:pt>
    <dgm:pt modelId="{28C0A81C-98FE-4F99-8CC5-018BDC7806ED}" type="parTrans" cxnId="{78A17F5E-0767-4825-A4C9-94BAE6530FF8}">
      <dgm:prSet/>
      <dgm:spPr/>
      <dgm:t>
        <a:bodyPr/>
        <a:lstStyle/>
        <a:p>
          <a:endParaRPr lang="ru-RU"/>
        </a:p>
      </dgm:t>
    </dgm:pt>
    <dgm:pt modelId="{4EDFC82C-1433-4D3E-A5E7-1E730AFC2AC0}" type="sibTrans" cxnId="{78A17F5E-0767-4825-A4C9-94BAE6530FF8}">
      <dgm:prSet/>
      <dgm:spPr/>
      <dgm:t>
        <a:bodyPr/>
        <a:lstStyle/>
        <a:p>
          <a:endParaRPr lang="ru-RU"/>
        </a:p>
      </dgm:t>
    </dgm:pt>
    <dgm:pt modelId="{D4FE5D5A-E3E7-4A1C-9BEF-A1407135D1BE}">
      <dgm:prSet custT="1"/>
      <dgm:spPr/>
      <dgm:t>
        <a:bodyPr/>
        <a:lstStyle/>
        <a:p>
          <a:r>
            <a:rPr lang="ru-RU" sz="2000" dirty="0" smtClean="0"/>
            <a:t>Рассылка приглашения на Школы в регионы проведения от имени РКО</a:t>
          </a:r>
        </a:p>
      </dgm:t>
    </dgm:pt>
    <dgm:pt modelId="{DE15175F-0031-4C92-9F6A-30BD3D35D623}" type="parTrans" cxnId="{EFDEC518-4121-4314-8ACA-40C92B844F4B}">
      <dgm:prSet/>
      <dgm:spPr/>
      <dgm:t>
        <a:bodyPr/>
        <a:lstStyle/>
        <a:p>
          <a:endParaRPr lang="ru-RU"/>
        </a:p>
      </dgm:t>
    </dgm:pt>
    <dgm:pt modelId="{C463695C-527E-4456-934E-61F6FDDF798F}" type="sibTrans" cxnId="{EFDEC518-4121-4314-8ACA-40C92B844F4B}">
      <dgm:prSet/>
      <dgm:spPr/>
      <dgm:t>
        <a:bodyPr/>
        <a:lstStyle/>
        <a:p>
          <a:endParaRPr lang="ru-RU"/>
        </a:p>
      </dgm:t>
    </dgm:pt>
    <dgm:pt modelId="{143B9C7D-0F10-406C-AA9B-6446AC28B171}">
      <dgm:prSet phldrT="[Текст]" custT="1"/>
      <dgm:spPr/>
      <dgm:t>
        <a:bodyPr/>
        <a:lstStyle/>
        <a:p>
          <a:endParaRPr lang="ru-RU" sz="2000" dirty="0"/>
        </a:p>
      </dgm:t>
    </dgm:pt>
    <dgm:pt modelId="{47E14547-A7F7-42AB-B00A-5DCC192F1199}" type="parTrans" cxnId="{5668ABD9-1C50-4750-8A3D-0EC65BF993AC}">
      <dgm:prSet/>
      <dgm:spPr/>
    </dgm:pt>
    <dgm:pt modelId="{41398FA7-FBF8-4A1F-9CB6-CEAE253CABD0}" type="sibTrans" cxnId="{5668ABD9-1C50-4750-8A3D-0EC65BF993AC}">
      <dgm:prSet/>
      <dgm:spPr/>
    </dgm:pt>
    <dgm:pt modelId="{B4C0E2AE-E229-439B-9D1C-CBA20BCF04C1}">
      <dgm:prSet phldrT="[Текст]" custT="1"/>
      <dgm:spPr/>
      <dgm:t>
        <a:bodyPr/>
        <a:lstStyle/>
        <a:p>
          <a:endParaRPr lang="ru-RU" sz="2000" dirty="0"/>
        </a:p>
      </dgm:t>
    </dgm:pt>
    <dgm:pt modelId="{339F9F59-716D-4B4E-AC38-718AF7BA19B4}" type="parTrans" cxnId="{317FB4D8-4976-4975-A4C2-673A944EB3C3}">
      <dgm:prSet/>
      <dgm:spPr/>
    </dgm:pt>
    <dgm:pt modelId="{44E2F8FE-4F8C-46A2-9518-C64B44BD75E8}" type="sibTrans" cxnId="{317FB4D8-4976-4975-A4C2-673A944EB3C3}">
      <dgm:prSet/>
      <dgm:spPr/>
    </dgm:pt>
    <dgm:pt modelId="{BFDC3E40-03FE-4B71-AA10-747FCAB0DE5A}">
      <dgm:prSet custT="1"/>
      <dgm:spPr/>
      <dgm:t>
        <a:bodyPr/>
        <a:lstStyle/>
        <a:p>
          <a:r>
            <a:rPr lang="ru-RU" sz="2000" dirty="0" smtClean="0"/>
            <a:t>Размещение информации на сайте РКО не менее, чем за 1 месяц до проведения Школы с указанием даты, города и Программы</a:t>
          </a:r>
        </a:p>
      </dgm:t>
    </dgm:pt>
    <dgm:pt modelId="{48575CF1-4947-42B9-A8BC-CE14A124F57E}" type="parTrans" cxnId="{90842874-C0BE-44CA-920B-12298931DCF5}">
      <dgm:prSet/>
      <dgm:spPr/>
    </dgm:pt>
    <dgm:pt modelId="{2BB5EE60-9DF1-488B-8FF0-BD03645993F1}" type="sibTrans" cxnId="{90842874-C0BE-44CA-920B-12298931DCF5}">
      <dgm:prSet/>
      <dgm:spPr/>
    </dgm:pt>
    <dgm:pt modelId="{68739876-A954-493F-8329-F8D0987C5BD4}">
      <dgm:prSet custT="1"/>
      <dgm:spPr/>
      <dgm:t>
        <a:bodyPr/>
        <a:lstStyle/>
        <a:p>
          <a:r>
            <a:rPr lang="ru-RU" sz="2000" dirty="0" smtClean="0"/>
            <a:t>Информационная поддержка на сайте</a:t>
          </a:r>
        </a:p>
      </dgm:t>
    </dgm:pt>
    <dgm:pt modelId="{E77A2EDF-556B-485A-9C9E-B70456BACBE3}" type="parTrans" cxnId="{97D5255B-98EB-4FC6-81A6-5D4C13B696DB}">
      <dgm:prSet/>
      <dgm:spPr/>
    </dgm:pt>
    <dgm:pt modelId="{4B76E0A0-5091-4D43-A22A-91EA8C73E956}" type="sibTrans" cxnId="{97D5255B-98EB-4FC6-81A6-5D4C13B696DB}">
      <dgm:prSet/>
      <dgm:spPr/>
    </dgm:pt>
    <dgm:pt modelId="{B204AFC0-88EA-434A-8EB4-F0FC0382D79D}" type="pres">
      <dgm:prSet presAssocID="{A223F6ED-08B9-4D40-ADBD-6F2B4A1A3F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8CCA11-A71B-468F-BF21-7C5A676D108D}" type="pres">
      <dgm:prSet presAssocID="{A2CC3D0E-2D51-42FF-A2AE-31C5C25BF36B}" presName="parentText" presStyleLbl="node1" presStyleIdx="0" presStyleCnt="2" custScaleY="673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139A7-1D07-4100-97E3-C08533DB4B59}" type="pres">
      <dgm:prSet presAssocID="{A2CC3D0E-2D51-42FF-A2AE-31C5C25BF36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8E5AD-F77A-4E37-9979-5D870EB00B66}" type="pres">
      <dgm:prSet presAssocID="{0DD8CC57-BDFB-4F35-A1B8-4EC1DC34AC8F}" presName="parentText" presStyleLbl="node1" presStyleIdx="1" presStyleCnt="2" custScaleY="54474" custLinFactNeighborY="34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5704B-226B-43F9-854B-EA0552DBB522}" type="pres">
      <dgm:prSet presAssocID="{0DD8CC57-BDFB-4F35-A1B8-4EC1DC34AC8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4C431F-85CF-47A3-B8AF-A4ED0807BE25}" srcId="{A2CC3D0E-2D51-42FF-A2AE-31C5C25BF36B}" destId="{C65F36EF-4E88-4689-9F46-9417A66B5872}" srcOrd="1" destOrd="0" parTransId="{DA1CFF8D-F626-4347-A425-FAA7F2C56761}" sibTransId="{72D5DEFF-5D52-4D78-8F85-0525495EC125}"/>
    <dgm:cxn modelId="{317FB4D8-4976-4975-A4C2-673A944EB3C3}" srcId="{0DD8CC57-BDFB-4F35-A1B8-4EC1DC34AC8F}" destId="{B4C0E2AE-E229-439B-9D1C-CBA20BCF04C1}" srcOrd="0" destOrd="0" parTransId="{339F9F59-716D-4B4E-AC38-718AF7BA19B4}" sibTransId="{44E2F8FE-4F8C-46A2-9518-C64B44BD75E8}"/>
    <dgm:cxn modelId="{21D8A85B-DCDF-41C7-BAE4-9A131F8AD33F}" type="presOf" srcId="{D4FE5D5A-E3E7-4A1C-9BEF-A1407135D1BE}" destId="{A6B5704B-226B-43F9-854B-EA0552DBB522}" srcOrd="0" destOrd="3" presId="urn:microsoft.com/office/officeart/2005/8/layout/vList2"/>
    <dgm:cxn modelId="{4EE30BA9-09FB-4A18-81FF-B920452426F3}" type="presOf" srcId="{B4C0E2AE-E229-439B-9D1C-CBA20BCF04C1}" destId="{A6B5704B-226B-43F9-854B-EA0552DBB522}" srcOrd="0" destOrd="0" presId="urn:microsoft.com/office/officeart/2005/8/layout/vList2"/>
    <dgm:cxn modelId="{EFDEC518-4121-4314-8ACA-40C92B844F4B}" srcId="{0DD8CC57-BDFB-4F35-A1B8-4EC1DC34AC8F}" destId="{D4FE5D5A-E3E7-4A1C-9BEF-A1407135D1BE}" srcOrd="3" destOrd="0" parTransId="{DE15175F-0031-4C92-9F6A-30BD3D35D623}" sibTransId="{C463695C-527E-4456-934E-61F6FDDF798F}"/>
    <dgm:cxn modelId="{0081CD5F-9A58-49B3-8F60-986BDE563F44}" type="presOf" srcId="{68739876-A954-493F-8329-F8D0987C5BD4}" destId="{A6B5704B-226B-43F9-854B-EA0552DBB522}" srcOrd="0" destOrd="1" presId="urn:microsoft.com/office/officeart/2005/8/layout/vList2"/>
    <dgm:cxn modelId="{97D5255B-98EB-4FC6-81A6-5D4C13B696DB}" srcId="{0DD8CC57-BDFB-4F35-A1B8-4EC1DC34AC8F}" destId="{68739876-A954-493F-8329-F8D0987C5BD4}" srcOrd="1" destOrd="0" parTransId="{E77A2EDF-556B-485A-9C9E-B70456BACBE3}" sibTransId="{4B76E0A0-5091-4D43-A22A-91EA8C73E956}"/>
    <dgm:cxn modelId="{5668ABD9-1C50-4750-8A3D-0EC65BF993AC}" srcId="{A2CC3D0E-2D51-42FF-A2AE-31C5C25BF36B}" destId="{143B9C7D-0F10-406C-AA9B-6446AC28B171}" srcOrd="0" destOrd="0" parTransId="{47E14547-A7F7-42AB-B00A-5DCC192F1199}" sibTransId="{41398FA7-FBF8-4A1F-9CB6-CEAE253CABD0}"/>
    <dgm:cxn modelId="{78A17F5E-0767-4825-A4C9-94BAE6530FF8}" srcId="{0DD8CC57-BDFB-4F35-A1B8-4EC1DC34AC8F}" destId="{C8CFD50A-F053-4A3A-A167-0FE2369A70F7}" srcOrd="2" destOrd="0" parTransId="{28C0A81C-98FE-4F99-8CC5-018BDC7806ED}" sibTransId="{4EDFC82C-1433-4D3E-A5E7-1E730AFC2AC0}"/>
    <dgm:cxn modelId="{01E3CD58-FDCF-46D1-88F9-8A39EB92983E}" srcId="{A2CC3D0E-2D51-42FF-A2AE-31C5C25BF36B}" destId="{F171373B-C644-4CEF-A7DD-7179C00F6794}" srcOrd="2" destOrd="0" parTransId="{808F44B3-F145-4A29-B6D2-E9CDB71B3F3B}" sibTransId="{713FFBD8-EC46-4880-9883-F6EE2886049C}"/>
    <dgm:cxn modelId="{99E4369B-5523-4770-8B5A-1974BA29817A}" type="presOf" srcId="{C8CFD50A-F053-4A3A-A167-0FE2369A70F7}" destId="{A6B5704B-226B-43F9-854B-EA0552DBB522}" srcOrd="0" destOrd="2" presId="urn:microsoft.com/office/officeart/2005/8/layout/vList2"/>
    <dgm:cxn modelId="{F96140B9-5118-4D14-A567-02A491A00472}" type="presOf" srcId="{A223F6ED-08B9-4D40-ADBD-6F2B4A1A3FE0}" destId="{B204AFC0-88EA-434A-8EB4-F0FC0382D79D}" srcOrd="0" destOrd="0" presId="urn:microsoft.com/office/officeart/2005/8/layout/vList2"/>
    <dgm:cxn modelId="{C82CA4A8-382A-42B6-A7D3-06A2914A19AA}" type="presOf" srcId="{C65F36EF-4E88-4689-9F46-9417A66B5872}" destId="{DBE139A7-1D07-4100-97E3-C08533DB4B59}" srcOrd="0" destOrd="1" presId="urn:microsoft.com/office/officeart/2005/8/layout/vList2"/>
    <dgm:cxn modelId="{971EB575-C5D5-49DD-9183-97BB59F56640}" type="presOf" srcId="{A2CC3D0E-2D51-42FF-A2AE-31C5C25BF36B}" destId="{7D8CCA11-A71B-468F-BF21-7C5A676D108D}" srcOrd="0" destOrd="0" presId="urn:microsoft.com/office/officeart/2005/8/layout/vList2"/>
    <dgm:cxn modelId="{DC458BD6-F588-4E68-80EC-5D1F57A997C1}" type="presOf" srcId="{BFDC3E40-03FE-4B71-AA10-747FCAB0DE5A}" destId="{DBE139A7-1D07-4100-97E3-C08533DB4B59}" srcOrd="0" destOrd="3" presId="urn:microsoft.com/office/officeart/2005/8/layout/vList2"/>
    <dgm:cxn modelId="{AE52BC14-27DE-44B9-A5C2-8C87CF97C1A5}" type="presOf" srcId="{F171373B-C644-4CEF-A7DD-7179C00F6794}" destId="{DBE139A7-1D07-4100-97E3-C08533DB4B59}" srcOrd="0" destOrd="2" presId="urn:microsoft.com/office/officeart/2005/8/layout/vList2"/>
    <dgm:cxn modelId="{C9848347-B999-432A-A4D5-4993138E22B2}" type="presOf" srcId="{143B9C7D-0F10-406C-AA9B-6446AC28B171}" destId="{DBE139A7-1D07-4100-97E3-C08533DB4B59}" srcOrd="0" destOrd="0" presId="urn:microsoft.com/office/officeart/2005/8/layout/vList2"/>
    <dgm:cxn modelId="{4690DB3E-D313-4253-93C3-60B6B1C4BCBF}" type="presOf" srcId="{0DD8CC57-BDFB-4F35-A1B8-4EC1DC34AC8F}" destId="{9448E5AD-F77A-4E37-9979-5D870EB00B66}" srcOrd="0" destOrd="0" presId="urn:microsoft.com/office/officeart/2005/8/layout/vList2"/>
    <dgm:cxn modelId="{593B7AD7-D398-4EE0-86DD-028C2C5DB4FF}" srcId="{A223F6ED-08B9-4D40-ADBD-6F2B4A1A3FE0}" destId="{0DD8CC57-BDFB-4F35-A1B8-4EC1DC34AC8F}" srcOrd="1" destOrd="0" parTransId="{79000E7C-AB56-43A6-A919-3FF3566E53C1}" sibTransId="{6A35D259-BE62-443B-AECC-FF7C0A0FC876}"/>
    <dgm:cxn modelId="{0BE61437-2BCF-4DA0-9D02-11FDB709D91B}" srcId="{A223F6ED-08B9-4D40-ADBD-6F2B4A1A3FE0}" destId="{A2CC3D0E-2D51-42FF-A2AE-31C5C25BF36B}" srcOrd="0" destOrd="0" parTransId="{11631A02-96D4-4D7A-9E6F-4F12C7CFC9C9}" sibTransId="{FE41831B-9248-474E-A2D9-1F52145A3655}"/>
    <dgm:cxn modelId="{90842874-C0BE-44CA-920B-12298931DCF5}" srcId="{A2CC3D0E-2D51-42FF-A2AE-31C5C25BF36B}" destId="{BFDC3E40-03FE-4B71-AA10-747FCAB0DE5A}" srcOrd="3" destOrd="0" parTransId="{48575CF1-4947-42B9-A8BC-CE14A124F57E}" sibTransId="{2BB5EE60-9DF1-488B-8FF0-BD03645993F1}"/>
    <dgm:cxn modelId="{D0466F8E-1B9B-4FB9-B5FA-5380BCB17CB4}" type="presParOf" srcId="{B204AFC0-88EA-434A-8EB4-F0FC0382D79D}" destId="{7D8CCA11-A71B-468F-BF21-7C5A676D108D}" srcOrd="0" destOrd="0" presId="urn:microsoft.com/office/officeart/2005/8/layout/vList2"/>
    <dgm:cxn modelId="{D976C1AB-6DDE-4FDC-A526-9F09D687943F}" type="presParOf" srcId="{B204AFC0-88EA-434A-8EB4-F0FC0382D79D}" destId="{DBE139A7-1D07-4100-97E3-C08533DB4B59}" srcOrd="1" destOrd="0" presId="urn:microsoft.com/office/officeart/2005/8/layout/vList2"/>
    <dgm:cxn modelId="{CD6B2FBA-5224-4A1C-A440-5287E69EFECE}" type="presParOf" srcId="{B204AFC0-88EA-434A-8EB4-F0FC0382D79D}" destId="{9448E5AD-F77A-4E37-9979-5D870EB00B66}" srcOrd="2" destOrd="0" presId="urn:microsoft.com/office/officeart/2005/8/layout/vList2"/>
    <dgm:cxn modelId="{DDD6CE46-F38C-4541-A918-89ED62CFB206}" type="presParOf" srcId="{B204AFC0-88EA-434A-8EB4-F0FC0382D79D}" destId="{A6B5704B-226B-43F9-854B-EA0552DBB52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F38131-8CF6-4F1D-94EB-AB795A68C95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A63ECF-AC9F-4EEB-A80F-82871D0AB5FD}">
      <dgm:prSet phldrT="[Текст]"/>
      <dgm:spPr/>
      <dgm:t>
        <a:bodyPr/>
        <a:lstStyle/>
        <a:p>
          <a:r>
            <a:rPr lang="ru-RU" dirty="0" smtClean="0"/>
            <a:t>Формат</a:t>
          </a:r>
          <a:endParaRPr lang="ru-RU" dirty="0"/>
        </a:p>
      </dgm:t>
    </dgm:pt>
    <dgm:pt modelId="{46CC0638-B6E1-43ED-894F-9E016599ECAB}" type="parTrans" cxnId="{34A3D034-60EF-42AC-AAB8-9A34C296B996}">
      <dgm:prSet/>
      <dgm:spPr/>
      <dgm:t>
        <a:bodyPr/>
        <a:lstStyle/>
        <a:p>
          <a:endParaRPr lang="ru-RU"/>
        </a:p>
      </dgm:t>
    </dgm:pt>
    <dgm:pt modelId="{8119DC0F-A39B-47DF-B23E-E2457ECF45D7}" type="sibTrans" cxnId="{34A3D034-60EF-42AC-AAB8-9A34C296B996}">
      <dgm:prSet/>
      <dgm:spPr/>
      <dgm:t>
        <a:bodyPr/>
        <a:lstStyle/>
        <a:p>
          <a:endParaRPr lang="ru-RU"/>
        </a:p>
      </dgm:t>
    </dgm:pt>
    <dgm:pt modelId="{6E829D0D-4661-4707-9A02-77D4DD019186}">
      <dgm:prSet phldrT="[Текст]"/>
      <dgm:spPr/>
      <dgm:t>
        <a:bodyPr/>
        <a:lstStyle/>
        <a:p>
          <a:r>
            <a:rPr lang="ru-RU" dirty="0" smtClean="0"/>
            <a:t>1-1,5 часа</a:t>
          </a:r>
          <a:endParaRPr lang="ru-RU" dirty="0"/>
        </a:p>
      </dgm:t>
    </dgm:pt>
    <dgm:pt modelId="{5214323D-EAC4-4992-BC6F-5880F54F0B6B}" type="parTrans" cxnId="{9F02C625-4525-49EA-BC3C-29ABD0534391}">
      <dgm:prSet/>
      <dgm:spPr/>
      <dgm:t>
        <a:bodyPr/>
        <a:lstStyle/>
        <a:p>
          <a:endParaRPr lang="ru-RU"/>
        </a:p>
      </dgm:t>
    </dgm:pt>
    <dgm:pt modelId="{BB5D55B5-A6EB-4DC4-BF46-760AFE0A1436}" type="sibTrans" cxnId="{9F02C625-4525-49EA-BC3C-29ABD0534391}">
      <dgm:prSet/>
      <dgm:spPr/>
      <dgm:t>
        <a:bodyPr/>
        <a:lstStyle/>
        <a:p>
          <a:endParaRPr lang="ru-RU"/>
        </a:p>
      </dgm:t>
    </dgm:pt>
    <dgm:pt modelId="{F3D70E53-60A8-4B6B-A831-4BB6A4787F11}">
      <dgm:prSet phldrT="[Текст]"/>
      <dgm:spPr/>
      <dgm:t>
        <a:bodyPr/>
        <a:lstStyle/>
        <a:p>
          <a:r>
            <a:rPr lang="ru-RU" dirty="0" smtClean="0"/>
            <a:t>1 раз в месяц</a:t>
          </a:r>
          <a:endParaRPr lang="ru-RU" dirty="0"/>
        </a:p>
      </dgm:t>
    </dgm:pt>
    <dgm:pt modelId="{BB835B70-EAA8-47A5-8253-812AF609CE57}" type="parTrans" cxnId="{597BA6DD-CFBF-4C1D-923F-3C92D0C31C57}">
      <dgm:prSet/>
      <dgm:spPr/>
      <dgm:t>
        <a:bodyPr/>
        <a:lstStyle/>
        <a:p>
          <a:endParaRPr lang="ru-RU"/>
        </a:p>
      </dgm:t>
    </dgm:pt>
    <dgm:pt modelId="{D924CA5F-450D-49C4-94E9-DD15B50BBA7E}" type="sibTrans" cxnId="{597BA6DD-CFBF-4C1D-923F-3C92D0C31C57}">
      <dgm:prSet/>
      <dgm:spPr/>
      <dgm:t>
        <a:bodyPr/>
        <a:lstStyle/>
        <a:p>
          <a:endParaRPr lang="ru-RU"/>
        </a:p>
      </dgm:t>
    </dgm:pt>
    <dgm:pt modelId="{AB7A5A5B-B109-45B8-A4C1-611B1708AAC1}">
      <dgm:prSet phldrT="[Текст]"/>
      <dgm:spPr/>
      <dgm:t>
        <a:bodyPr/>
        <a:lstStyle/>
        <a:p>
          <a:r>
            <a:rPr lang="ru-RU" dirty="0" smtClean="0"/>
            <a:t>Темы</a:t>
          </a:r>
          <a:endParaRPr lang="ru-RU" dirty="0"/>
        </a:p>
      </dgm:t>
    </dgm:pt>
    <dgm:pt modelId="{8E44D221-E8A5-42C4-870A-7366D8D495D0}" type="parTrans" cxnId="{6C4E0984-FECD-4CD9-A7E9-76EAA3B1AFD2}">
      <dgm:prSet/>
      <dgm:spPr/>
      <dgm:t>
        <a:bodyPr/>
        <a:lstStyle/>
        <a:p>
          <a:endParaRPr lang="ru-RU"/>
        </a:p>
      </dgm:t>
    </dgm:pt>
    <dgm:pt modelId="{5E3F424A-F3CB-4DD1-812B-F816ED095DCD}" type="sibTrans" cxnId="{6C4E0984-FECD-4CD9-A7E9-76EAA3B1AFD2}">
      <dgm:prSet/>
      <dgm:spPr/>
      <dgm:t>
        <a:bodyPr/>
        <a:lstStyle/>
        <a:p>
          <a:endParaRPr lang="ru-RU"/>
        </a:p>
      </dgm:t>
    </dgm:pt>
    <dgm:pt modelId="{9CE24E2A-57C1-4620-A7F7-4DCD281ADA50}">
      <dgm:prSet phldrT="[Текст]"/>
      <dgm:spPr/>
      <dgm:t>
        <a:bodyPr/>
        <a:lstStyle/>
        <a:p>
          <a:r>
            <a:rPr lang="ru-RU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dirty="0"/>
        </a:p>
      </dgm:t>
    </dgm:pt>
    <dgm:pt modelId="{E71E3AEC-2B55-4B5F-9A1A-9E19E83F1C57}" type="parTrans" cxnId="{C8B52E0D-3356-4016-9C18-34732D2AC6CD}">
      <dgm:prSet/>
      <dgm:spPr/>
      <dgm:t>
        <a:bodyPr/>
        <a:lstStyle/>
        <a:p>
          <a:endParaRPr lang="ru-RU"/>
        </a:p>
      </dgm:t>
    </dgm:pt>
    <dgm:pt modelId="{2F88A59C-9FF1-469D-8B01-1CD13C083F3B}" type="sibTrans" cxnId="{C8B52E0D-3356-4016-9C18-34732D2AC6CD}">
      <dgm:prSet/>
      <dgm:spPr/>
      <dgm:t>
        <a:bodyPr/>
        <a:lstStyle/>
        <a:p>
          <a:endParaRPr lang="ru-RU"/>
        </a:p>
      </dgm:t>
    </dgm:pt>
    <dgm:pt modelId="{FC8B2409-3ACC-48A3-A94A-2E93F4829C04}">
      <dgm:prSet phldrT="[Текст]"/>
      <dgm:spPr/>
      <dgm:t>
        <a:bodyPr/>
        <a:lstStyle/>
        <a:p>
          <a:r>
            <a:rPr lang="ru-RU" dirty="0" smtClean="0"/>
            <a:t>Опрос экспертов и потенциальных слушателей и отбор наиболее востребованных вопросов</a:t>
          </a:r>
          <a:endParaRPr lang="ru-RU" dirty="0"/>
        </a:p>
      </dgm:t>
    </dgm:pt>
    <dgm:pt modelId="{A0749CBD-3B52-4C7A-AF6C-BA369494CAA6}" type="parTrans" cxnId="{414F633D-B06C-47C3-882A-4917AAA51925}">
      <dgm:prSet/>
      <dgm:spPr/>
      <dgm:t>
        <a:bodyPr/>
        <a:lstStyle/>
        <a:p>
          <a:endParaRPr lang="ru-RU"/>
        </a:p>
      </dgm:t>
    </dgm:pt>
    <dgm:pt modelId="{AFA73BEB-4952-4155-BF08-1DD85C6F197C}" type="sibTrans" cxnId="{414F633D-B06C-47C3-882A-4917AAA51925}">
      <dgm:prSet/>
      <dgm:spPr/>
      <dgm:t>
        <a:bodyPr/>
        <a:lstStyle/>
        <a:p>
          <a:endParaRPr lang="ru-RU"/>
        </a:p>
      </dgm:t>
    </dgm:pt>
    <dgm:pt modelId="{982A6B37-CF04-471D-BD57-00276AE7E527}">
      <dgm:prSet phldrT="[Текст]"/>
      <dgm:spPr/>
      <dgm:t>
        <a:bodyPr/>
        <a:lstStyle/>
        <a:p>
          <a:r>
            <a:rPr lang="ru-RU" dirty="0" smtClean="0"/>
            <a:t>Особенности</a:t>
          </a:r>
          <a:endParaRPr lang="ru-RU" dirty="0"/>
        </a:p>
      </dgm:t>
    </dgm:pt>
    <dgm:pt modelId="{16721A98-05AA-4495-B276-84EC7616C678}" type="parTrans" cxnId="{5F9BAF6F-21F9-4A7B-9CB2-D75F04D3C95F}">
      <dgm:prSet/>
      <dgm:spPr/>
      <dgm:t>
        <a:bodyPr/>
        <a:lstStyle/>
        <a:p>
          <a:endParaRPr lang="ru-RU"/>
        </a:p>
      </dgm:t>
    </dgm:pt>
    <dgm:pt modelId="{2226B10C-7E94-429D-A747-1F5CD44409DE}" type="sibTrans" cxnId="{5F9BAF6F-21F9-4A7B-9CB2-D75F04D3C95F}">
      <dgm:prSet/>
      <dgm:spPr/>
      <dgm:t>
        <a:bodyPr/>
        <a:lstStyle/>
        <a:p>
          <a:endParaRPr lang="ru-RU"/>
        </a:p>
      </dgm:t>
    </dgm:pt>
    <dgm:pt modelId="{F9642978-DDF6-4A2D-B1DE-B13CE1A55DD3}">
      <dgm:prSet phldrT="[Текст]"/>
      <dgm:spPr/>
      <dgm:t>
        <a:bodyPr/>
        <a:lstStyle/>
        <a:p>
          <a:r>
            <a:rPr lang="ru-RU" dirty="0" smtClean="0"/>
            <a:t>Независимость от спонсоров</a:t>
          </a:r>
          <a:endParaRPr lang="ru-RU" dirty="0"/>
        </a:p>
      </dgm:t>
    </dgm:pt>
    <dgm:pt modelId="{1ACD6BA5-88CF-42A7-B7AD-06C266C49CCC}" type="parTrans" cxnId="{1227B871-90F4-404E-A0F2-2BA5B152CAC4}">
      <dgm:prSet/>
      <dgm:spPr/>
      <dgm:t>
        <a:bodyPr/>
        <a:lstStyle/>
        <a:p>
          <a:endParaRPr lang="ru-RU"/>
        </a:p>
      </dgm:t>
    </dgm:pt>
    <dgm:pt modelId="{EC43D398-4B00-4482-84B3-A6EE3C015452}" type="sibTrans" cxnId="{1227B871-90F4-404E-A0F2-2BA5B152CAC4}">
      <dgm:prSet/>
      <dgm:spPr/>
      <dgm:t>
        <a:bodyPr/>
        <a:lstStyle/>
        <a:p>
          <a:endParaRPr lang="ru-RU"/>
        </a:p>
      </dgm:t>
    </dgm:pt>
    <dgm:pt modelId="{E3AE8F3D-36FD-4143-9A1D-5C1E6693B74E}">
      <dgm:prSet phldrT="[Текст]"/>
      <dgm:spPr/>
      <dgm:t>
        <a:bodyPr/>
        <a:lstStyle/>
        <a:p>
          <a:endParaRPr lang="ru-RU" dirty="0"/>
        </a:p>
      </dgm:t>
    </dgm:pt>
    <dgm:pt modelId="{F8B6B376-7AC4-45AF-903E-9ED3F98B1992}" type="parTrans" cxnId="{7D4BAFFE-3D34-4A0F-BD34-11A970AEE94A}">
      <dgm:prSet/>
      <dgm:spPr/>
      <dgm:t>
        <a:bodyPr/>
        <a:lstStyle/>
        <a:p>
          <a:endParaRPr lang="ru-RU"/>
        </a:p>
      </dgm:t>
    </dgm:pt>
    <dgm:pt modelId="{ACC6B776-0BBB-43B0-8487-4A96156DFAEE}" type="sibTrans" cxnId="{7D4BAFFE-3D34-4A0F-BD34-11A970AEE94A}">
      <dgm:prSet/>
      <dgm:spPr/>
      <dgm:t>
        <a:bodyPr/>
        <a:lstStyle/>
        <a:p>
          <a:endParaRPr lang="ru-RU"/>
        </a:p>
      </dgm:t>
    </dgm:pt>
    <dgm:pt modelId="{706B3E6F-C873-45AD-98AF-51323EC4EBE6}">
      <dgm:prSet phldrT="[Текст]"/>
      <dgm:spPr/>
      <dgm:t>
        <a:bodyPr/>
        <a:lstStyle/>
        <a:p>
          <a:r>
            <a:rPr lang="ru-RU" dirty="0" smtClean="0"/>
            <a:t>Интерактивность</a:t>
          </a:r>
          <a:endParaRPr lang="ru-RU" dirty="0"/>
        </a:p>
      </dgm:t>
    </dgm:pt>
    <dgm:pt modelId="{B0695B1F-17D7-4CF1-BCB1-27897630C1FF}" type="parTrans" cxnId="{DF0C3B7F-15EC-4E58-A88D-C0EB2D1A9BAE}">
      <dgm:prSet/>
      <dgm:spPr/>
      <dgm:t>
        <a:bodyPr/>
        <a:lstStyle/>
        <a:p>
          <a:endParaRPr lang="ru-RU"/>
        </a:p>
      </dgm:t>
    </dgm:pt>
    <dgm:pt modelId="{99A6F35A-B391-4345-8852-981AD007283F}" type="sibTrans" cxnId="{DF0C3B7F-15EC-4E58-A88D-C0EB2D1A9BAE}">
      <dgm:prSet/>
      <dgm:spPr/>
      <dgm:t>
        <a:bodyPr/>
        <a:lstStyle/>
        <a:p>
          <a:endParaRPr lang="ru-RU"/>
        </a:p>
      </dgm:t>
    </dgm:pt>
    <dgm:pt modelId="{E2123259-CE00-46FE-B793-4E4355628B95}">
      <dgm:prSet phldrT="[Текст]"/>
      <dgm:spPr/>
      <dgm:t>
        <a:bodyPr/>
        <a:lstStyle/>
        <a:p>
          <a:r>
            <a:rPr lang="ru-RU" dirty="0" smtClean="0"/>
            <a:t>Аккредитация </a:t>
          </a:r>
          <a:r>
            <a:rPr lang="ru-RU" smtClean="0"/>
            <a:t>по НМО </a:t>
          </a:r>
          <a:endParaRPr lang="ru-RU" dirty="0"/>
        </a:p>
      </dgm:t>
    </dgm:pt>
    <dgm:pt modelId="{59AD0BEE-746A-45F4-B1CE-AC2D1131A70B}" type="parTrans" cxnId="{F26B6DAD-6D99-4663-BACF-C53EB896B365}">
      <dgm:prSet/>
      <dgm:spPr/>
      <dgm:t>
        <a:bodyPr/>
        <a:lstStyle/>
        <a:p>
          <a:endParaRPr lang="ru-RU"/>
        </a:p>
      </dgm:t>
    </dgm:pt>
    <dgm:pt modelId="{0627E058-38A3-4AC2-AD98-7C2ABA44ADD5}" type="sibTrans" cxnId="{F26B6DAD-6D99-4663-BACF-C53EB896B365}">
      <dgm:prSet/>
      <dgm:spPr/>
      <dgm:t>
        <a:bodyPr/>
        <a:lstStyle/>
        <a:p>
          <a:endParaRPr lang="ru-RU"/>
        </a:p>
      </dgm:t>
    </dgm:pt>
    <dgm:pt modelId="{5CDC9EA3-8CD4-4D8B-B440-8985CFE5B95B}" type="pres">
      <dgm:prSet presAssocID="{61F38131-8CF6-4F1D-94EB-AB795A68C9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EC2362-8AC1-4F37-9C52-E48B8D02084F}" type="pres">
      <dgm:prSet presAssocID="{18A63ECF-AC9F-4EEB-A80F-82871D0AB5FD}" presName="composite" presStyleCnt="0"/>
      <dgm:spPr/>
    </dgm:pt>
    <dgm:pt modelId="{B9DAC329-DC16-456A-B33D-389A031934FC}" type="pres">
      <dgm:prSet presAssocID="{18A63ECF-AC9F-4EEB-A80F-82871D0AB5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7BA82-06F5-42C0-A939-DF1F77F42FDD}" type="pres">
      <dgm:prSet presAssocID="{18A63ECF-AC9F-4EEB-A80F-82871D0AB5FD}" presName="descendantText" presStyleLbl="alignAcc1" presStyleIdx="0" presStyleCnt="3" custLinFactNeighborX="-615" custLinFactNeighborY="6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C5870-B3E2-4333-8A52-4AF5E5DAB22A}" type="pres">
      <dgm:prSet presAssocID="{8119DC0F-A39B-47DF-B23E-E2457ECF45D7}" presName="sp" presStyleCnt="0"/>
      <dgm:spPr/>
    </dgm:pt>
    <dgm:pt modelId="{10674127-8444-49DB-AA32-94DF3A6C92C0}" type="pres">
      <dgm:prSet presAssocID="{AB7A5A5B-B109-45B8-A4C1-611B1708AAC1}" presName="composite" presStyleCnt="0"/>
      <dgm:spPr/>
    </dgm:pt>
    <dgm:pt modelId="{D9CD2B41-06D1-4A6A-A1DB-22121A0EC1C6}" type="pres">
      <dgm:prSet presAssocID="{AB7A5A5B-B109-45B8-A4C1-611B1708AAC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9E6AB-069A-4D31-AC96-9225199B4013}" type="pres">
      <dgm:prSet presAssocID="{AB7A5A5B-B109-45B8-A4C1-611B1708AAC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6B18E-1B21-474B-BBE8-C42B4A0C505C}" type="pres">
      <dgm:prSet presAssocID="{5E3F424A-F3CB-4DD1-812B-F816ED095DCD}" presName="sp" presStyleCnt="0"/>
      <dgm:spPr/>
    </dgm:pt>
    <dgm:pt modelId="{655E0A37-D773-40FB-A41C-9059C8380C0C}" type="pres">
      <dgm:prSet presAssocID="{982A6B37-CF04-471D-BD57-00276AE7E527}" presName="composite" presStyleCnt="0"/>
      <dgm:spPr/>
    </dgm:pt>
    <dgm:pt modelId="{F5887B20-3100-46A1-A445-101FA2A3F82C}" type="pres">
      <dgm:prSet presAssocID="{982A6B37-CF04-471D-BD57-00276AE7E52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34B01-96BA-4713-86DE-AF1953606F94}" type="pres">
      <dgm:prSet presAssocID="{982A6B37-CF04-471D-BD57-00276AE7E52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52E0D-3356-4016-9C18-34732D2AC6CD}" srcId="{AB7A5A5B-B109-45B8-A4C1-611B1708AAC1}" destId="{9CE24E2A-57C1-4620-A7F7-4DCD281ADA50}" srcOrd="0" destOrd="0" parTransId="{E71E3AEC-2B55-4B5F-9A1A-9E19E83F1C57}" sibTransId="{2F88A59C-9FF1-469D-8B01-1CD13C083F3B}"/>
    <dgm:cxn modelId="{34D3E90D-B6EC-42F4-8D8E-4D77E4E5F28D}" type="presOf" srcId="{706B3E6F-C873-45AD-98AF-51323EC4EBE6}" destId="{4E434B01-96BA-4713-86DE-AF1953606F94}" srcOrd="0" destOrd="1" presId="urn:microsoft.com/office/officeart/2005/8/layout/chevron2"/>
    <dgm:cxn modelId="{AAF6473B-8BB8-483C-97B1-CDB1CE1D2831}" type="presOf" srcId="{F3D70E53-60A8-4B6B-A831-4BB6A4787F11}" destId="{2687BA82-06F5-42C0-A939-DF1F77F42FDD}" srcOrd="0" destOrd="1" presId="urn:microsoft.com/office/officeart/2005/8/layout/chevron2"/>
    <dgm:cxn modelId="{9F02C625-4525-49EA-BC3C-29ABD0534391}" srcId="{18A63ECF-AC9F-4EEB-A80F-82871D0AB5FD}" destId="{6E829D0D-4661-4707-9A02-77D4DD019186}" srcOrd="0" destOrd="0" parTransId="{5214323D-EAC4-4992-BC6F-5880F54F0B6B}" sibTransId="{BB5D55B5-A6EB-4DC4-BF46-760AFE0A1436}"/>
    <dgm:cxn modelId="{F26B6DAD-6D99-4663-BACF-C53EB896B365}" srcId="{982A6B37-CF04-471D-BD57-00276AE7E527}" destId="{E2123259-CE00-46FE-B793-4E4355628B95}" srcOrd="2" destOrd="0" parTransId="{59AD0BEE-746A-45F4-B1CE-AC2D1131A70B}" sibTransId="{0627E058-38A3-4AC2-AD98-7C2ABA44ADD5}"/>
    <dgm:cxn modelId="{A6B9DE04-41E0-4D7A-BF94-AD7C0A17C8F1}" type="presOf" srcId="{6E829D0D-4661-4707-9A02-77D4DD019186}" destId="{2687BA82-06F5-42C0-A939-DF1F77F42FDD}" srcOrd="0" destOrd="0" presId="urn:microsoft.com/office/officeart/2005/8/layout/chevron2"/>
    <dgm:cxn modelId="{B7844B1B-3EC8-4EC2-AE2B-2A38764119BB}" type="presOf" srcId="{F9642978-DDF6-4A2D-B1DE-B13CE1A55DD3}" destId="{4E434B01-96BA-4713-86DE-AF1953606F94}" srcOrd="0" destOrd="0" presId="urn:microsoft.com/office/officeart/2005/8/layout/chevron2"/>
    <dgm:cxn modelId="{068D0B64-7588-436D-8189-6682EA214BC9}" type="presOf" srcId="{E3AE8F3D-36FD-4143-9A1D-5C1E6693B74E}" destId="{4E434B01-96BA-4713-86DE-AF1953606F94}" srcOrd="0" destOrd="3" presId="urn:microsoft.com/office/officeart/2005/8/layout/chevron2"/>
    <dgm:cxn modelId="{58DC9719-F375-4FB6-A774-349CD538135E}" type="presOf" srcId="{982A6B37-CF04-471D-BD57-00276AE7E527}" destId="{F5887B20-3100-46A1-A445-101FA2A3F82C}" srcOrd="0" destOrd="0" presId="urn:microsoft.com/office/officeart/2005/8/layout/chevron2"/>
    <dgm:cxn modelId="{8F29E666-349F-4721-A6D4-2570BCB03450}" type="presOf" srcId="{AB7A5A5B-B109-45B8-A4C1-611B1708AAC1}" destId="{D9CD2B41-06D1-4A6A-A1DB-22121A0EC1C6}" srcOrd="0" destOrd="0" presId="urn:microsoft.com/office/officeart/2005/8/layout/chevron2"/>
    <dgm:cxn modelId="{CD7B2443-D617-4F9B-B670-5BE2AA49ED69}" type="presOf" srcId="{FC8B2409-3ACC-48A3-A94A-2E93F4829C04}" destId="{A9D9E6AB-069A-4D31-AC96-9225199B4013}" srcOrd="0" destOrd="1" presId="urn:microsoft.com/office/officeart/2005/8/layout/chevron2"/>
    <dgm:cxn modelId="{5F9BAF6F-21F9-4A7B-9CB2-D75F04D3C95F}" srcId="{61F38131-8CF6-4F1D-94EB-AB795A68C957}" destId="{982A6B37-CF04-471D-BD57-00276AE7E527}" srcOrd="2" destOrd="0" parTransId="{16721A98-05AA-4495-B276-84EC7616C678}" sibTransId="{2226B10C-7E94-429D-A747-1F5CD44409DE}"/>
    <dgm:cxn modelId="{7D4BAFFE-3D34-4A0F-BD34-11A970AEE94A}" srcId="{982A6B37-CF04-471D-BD57-00276AE7E527}" destId="{E3AE8F3D-36FD-4143-9A1D-5C1E6693B74E}" srcOrd="3" destOrd="0" parTransId="{F8B6B376-7AC4-45AF-903E-9ED3F98B1992}" sibTransId="{ACC6B776-0BBB-43B0-8487-4A96156DFAEE}"/>
    <dgm:cxn modelId="{597BA6DD-CFBF-4C1D-923F-3C92D0C31C57}" srcId="{18A63ECF-AC9F-4EEB-A80F-82871D0AB5FD}" destId="{F3D70E53-60A8-4B6B-A831-4BB6A4787F11}" srcOrd="1" destOrd="0" parTransId="{BB835B70-EAA8-47A5-8253-812AF609CE57}" sibTransId="{D924CA5F-450D-49C4-94E9-DD15B50BBA7E}"/>
    <dgm:cxn modelId="{414F633D-B06C-47C3-882A-4917AAA51925}" srcId="{AB7A5A5B-B109-45B8-A4C1-611B1708AAC1}" destId="{FC8B2409-3ACC-48A3-A94A-2E93F4829C04}" srcOrd="1" destOrd="0" parTransId="{A0749CBD-3B52-4C7A-AF6C-BA369494CAA6}" sibTransId="{AFA73BEB-4952-4155-BF08-1DD85C6F197C}"/>
    <dgm:cxn modelId="{1EC6539E-5444-467A-9405-A9816FEEB588}" type="presOf" srcId="{61F38131-8CF6-4F1D-94EB-AB795A68C957}" destId="{5CDC9EA3-8CD4-4D8B-B440-8985CFE5B95B}" srcOrd="0" destOrd="0" presId="urn:microsoft.com/office/officeart/2005/8/layout/chevron2"/>
    <dgm:cxn modelId="{1227B871-90F4-404E-A0F2-2BA5B152CAC4}" srcId="{982A6B37-CF04-471D-BD57-00276AE7E527}" destId="{F9642978-DDF6-4A2D-B1DE-B13CE1A55DD3}" srcOrd="0" destOrd="0" parTransId="{1ACD6BA5-88CF-42A7-B7AD-06C266C49CCC}" sibTransId="{EC43D398-4B00-4482-84B3-A6EE3C015452}"/>
    <dgm:cxn modelId="{DF0C3B7F-15EC-4E58-A88D-C0EB2D1A9BAE}" srcId="{982A6B37-CF04-471D-BD57-00276AE7E527}" destId="{706B3E6F-C873-45AD-98AF-51323EC4EBE6}" srcOrd="1" destOrd="0" parTransId="{B0695B1F-17D7-4CF1-BCB1-27897630C1FF}" sibTransId="{99A6F35A-B391-4345-8852-981AD007283F}"/>
    <dgm:cxn modelId="{0800803B-91DA-4783-A679-DC51D698D306}" type="presOf" srcId="{18A63ECF-AC9F-4EEB-A80F-82871D0AB5FD}" destId="{B9DAC329-DC16-456A-B33D-389A031934FC}" srcOrd="0" destOrd="0" presId="urn:microsoft.com/office/officeart/2005/8/layout/chevron2"/>
    <dgm:cxn modelId="{6C4E0984-FECD-4CD9-A7E9-76EAA3B1AFD2}" srcId="{61F38131-8CF6-4F1D-94EB-AB795A68C957}" destId="{AB7A5A5B-B109-45B8-A4C1-611B1708AAC1}" srcOrd="1" destOrd="0" parTransId="{8E44D221-E8A5-42C4-870A-7366D8D495D0}" sibTransId="{5E3F424A-F3CB-4DD1-812B-F816ED095DCD}"/>
    <dgm:cxn modelId="{34A3D034-60EF-42AC-AAB8-9A34C296B996}" srcId="{61F38131-8CF6-4F1D-94EB-AB795A68C957}" destId="{18A63ECF-AC9F-4EEB-A80F-82871D0AB5FD}" srcOrd="0" destOrd="0" parTransId="{46CC0638-B6E1-43ED-894F-9E016599ECAB}" sibTransId="{8119DC0F-A39B-47DF-B23E-E2457ECF45D7}"/>
    <dgm:cxn modelId="{5C577869-D5AB-4051-A563-057F85F5C232}" type="presOf" srcId="{E2123259-CE00-46FE-B793-4E4355628B95}" destId="{4E434B01-96BA-4713-86DE-AF1953606F94}" srcOrd="0" destOrd="2" presId="urn:microsoft.com/office/officeart/2005/8/layout/chevron2"/>
    <dgm:cxn modelId="{9898DDF5-CEAB-410F-8E55-778D7DD3C12B}" type="presOf" srcId="{9CE24E2A-57C1-4620-A7F7-4DCD281ADA50}" destId="{A9D9E6AB-069A-4D31-AC96-9225199B4013}" srcOrd="0" destOrd="0" presId="urn:microsoft.com/office/officeart/2005/8/layout/chevron2"/>
    <dgm:cxn modelId="{D93EF9C9-065A-45F5-B273-B9832592A35B}" type="presParOf" srcId="{5CDC9EA3-8CD4-4D8B-B440-8985CFE5B95B}" destId="{3AEC2362-8AC1-4F37-9C52-E48B8D02084F}" srcOrd="0" destOrd="0" presId="urn:microsoft.com/office/officeart/2005/8/layout/chevron2"/>
    <dgm:cxn modelId="{EF7F0899-0985-4624-AB36-F760FFFB3E59}" type="presParOf" srcId="{3AEC2362-8AC1-4F37-9C52-E48B8D02084F}" destId="{B9DAC329-DC16-456A-B33D-389A031934FC}" srcOrd="0" destOrd="0" presId="urn:microsoft.com/office/officeart/2005/8/layout/chevron2"/>
    <dgm:cxn modelId="{264527B4-DC8B-47AC-A16C-E9A6AFECEE4D}" type="presParOf" srcId="{3AEC2362-8AC1-4F37-9C52-E48B8D02084F}" destId="{2687BA82-06F5-42C0-A939-DF1F77F42FDD}" srcOrd="1" destOrd="0" presId="urn:microsoft.com/office/officeart/2005/8/layout/chevron2"/>
    <dgm:cxn modelId="{DF5C1F1D-8AC8-4231-BD13-BB8C178AFC95}" type="presParOf" srcId="{5CDC9EA3-8CD4-4D8B-B440-8985CFE5B95B}" destId="{174C5870-B3E2-4333-8A52-4AF5E5DAB22A}" srcOrd="1" destOrd="0" presId="urn:microsoft.com/office/officeart/2005/8/layout/chevron2"/>
    <dgm:cxn modelId="{A4DDAC22-D0FF-487C-AB3F-9CD1A8182AA3}" type="presParOf" srcId="{5CDC9EA3-8CD4-4D8B-B440-8985CFE5B95B}" destId="{10674127-8444-49DB-AA32-94DF3A6C92C0}" srcOrd="2" destOrd="0" presId="urn:microsoft.com/office/officeart/2005/8/layout/chevron2"/>
    <dgm:cxn modelId="{F0ECFEAC-363D-441C-8E21-D65B478ABA42}" type="presParOf" srcId="{10674127-8444-49DB-AA32-94DF3A6C92C0}" destId="{D9CD2B41-06D1-4A6A-A1DB-22121A0EC1C6}" srcOrd="0" destOrd="0" presId="urn:microsoft.com/office/officeart/2005/8/layout/chevron2"/>
    <dgm:cxn modelId="{3BBF7E85-1282-4449-A4A9-B6C2E3487E1D}" type="presParOf" srcId="{10674127-8444-49DB-AA32-94DF3A6C92C0}" destId="{A9D9E6AB-069A-4D31-AC96-9225199B4013}" srcOrd="1" destOrd="0" presId="urn:microsoft.com/office/officeart/2005/8/layout/chevron2"/>
    <dgm:cxn modelId="{87468131-B14D-4B92-A459-9FA1386E837A}" type="presParOf" srcId="{5CDC9EA3-8CD4-4D8B-B440-8985CFE5B95B}" destId="{9AD6B18E-1B21-474B-BBE8-C42B4A0C505C}" srcOrd="3" destOrd="0" presId="urn:microsoft.com/office/officeart/2005/8/layout/chevron2"/>
    <dgm:cxn modelId="{F2768F2F-8A9E-42ED-AD48-60DCD5F30AD0}" type="presParOf" srcId="{5CDC9EA3-8CD4-4D8B-B440-8985CFE5B95B}" destId="{655E0A37-D773-40FB-A41C-9059C8380C0C}" srcOrd="4" destOrd="0" presId="urn:microsoft.com/office/officeart/2005/8/layout/chevron2"/>
    <dgm:cxn modelId="{DF30A05D-9E0E-4CFD-B48D-948422C83B45}" type="presParOf" srcId="{655E0A37-D773-40FB-A41C-9059C8380C0C}" destId="{F5887B20-3100-46A1-A445-101FA2A3F82C}" srcOrd="0" destOrd="0" presId="urn:microsoft.com/office/officeart/2005/8/layout/chevron2"/>
    <dgm:cxn modelId="{0C9864D1-1AF3-4332-A415-84907AFA6BC9}" type="presParOf" srcId="{655E0A37-D773-40FB-A41C-9059C8380C0C}" destId="{4E434B01-96BA-4713-86DE-AF1953606F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EC8244-DD97-4A2F-8754-701CFB3BBB3F}">
      <dsp:nvSpPr>
        <dsp:cNvPr id="0" name=""/>
        <dsp:cNvSpPr/>
      </dsp:nvSpPr>
      <dsp:spPr>
        <a:xfrm>
          <a:off x="0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Правление</a:t>
          </a:r>
          <a:endParaRPr lang="ru-RU" sz="1800" b="1" kern="1200" dirty="0"/>
        </a:p>
      </dsp:txBody>
      <dsp:txXfrm>
        <a:off x="0" y="0"/>
        <a:ext cx="2919038" cy="1446214"/>
      </dsp:txXfrm>
    </dsp:sp>
    <dsp:sp modelId="{D1869897-2C26-48E6-B9B0-30303D321276}">
      <dsp:nvSpPr>
        <dsp:cNvPr id="0" name=""/>
        <dsp:cNvSpPr/>
      </dsp:nvSpPr>
      <dsp:spPr>
        <a:xfrm>
          <a:off x="4549057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Утверждение</a:t>
          </a:r>
          <a:endParaRPr lang="ru-RU" sz="1800" b="1" kern="1200" dirty="0"/>
        </a:p>
      </dsp:txBody>
      <dsp:txXfrm>
        <a:off x="4549057" y="0"/>
        <a:ext cx="2919038" cy="1446214"/>
      </dsp:txXfrm>
    </dsp:sp>
    <dsp:sp modelId="{B77A0CC1-0DB0-4F3B-8E82-931736E95F5B}">
      <dsp:nvSpPr>
        <dsp:cNvPr id="0" name=""/>
        <dsp:cNvSpPr/>
      </dsp:nvSpPr>
      <dsp:spPr>
        <a:xfrm>
          <a:off x="0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Экспертный совет дирекции образовательных программ </a:t>
          </a:r>
          <a:endParaRPr lang="ru-RU" sz="1800" b="1" kern="1200" dirty="0"/>
        </a:p>
      </dsp:txBody>
      <dsp:txXfrm>
        <a:off x="0" y="1735844"/>
        <a:ext cx="2919038" cy="1446214"/>
      </dsp:txXfrm>
    </dsp:sp>
    <dsp:sp modelId="{0300D1E2-1847-4261-930E-C4C72C27FE77}">
      <dsp:nvSpPr>
        <dsp:cNvPr id="0" name=""/>
        <dsp:cNvSpPr/>
      </dsp:nvSpPr>
      <dsp:spPr>
        <a:xfrm>
          <a:off x="4549057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800" b="1" kern="1200" dirty="0"/>
        </a:p>
      </dsp:txBody>
      <dsp:txXfrm>
        <a:off x="4549057" y="1735844"/>
        <a:ext cx="2919038" cy="1446214"/>
      </dsp:txXfrm>
    </dsp:sp>
    <dsp:sp modelId="{695CC77A-977A-46A5-B990-682545ABBB2D}">
      <dsp:nvSpPr>
        <dsp:cNvPr id="0" name=""/>
        <dsp:cNvSpPr/>
      </dsp:nvSpPr>
      <dsp:spPr>
        <a:xfrm>
          <a:off x="0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Дирекция образовательный программ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0" y="3378321"/>
        <a:ext cx="2919038" cy="1446214"/>
      </dsp:txXfrm>
    </dsp:sp>
    <dsp:sp modelId="{A13BA3DD-9FAC-407E-888B-F63C7B7E57BB}">
      <dsp:nvSpPr>
        <dsp:cNvPr id="0" name=""/>
        <dsp:cNvSpPr/>
      </dsp:nvSpPr>
      <dsp:spPr>
        <a:xfrm>
          <a:off x="4549057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kern="1200" dirty="0"/>
        </a:p>
      </dsp:txBody>
      <dsp:txXfrm>
        <a:off x="4549057" y="3378321"/>
        <a:ext cx="2919038" cy="14462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8CCA11-A71B-468F-BF21-7C5A676D108D}">
      <dsp:nvSpPr>
        <dsp:cNvPr id="0" name=""/>
        <dsp:cNvSpPr/>
      </dsp:nvSpPr>
      <dsp:spPr>
        <a:xfrm>
          <a:off x="0" y="53164"/>
          <a:ext cx="8424936" cy="8189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Условия</a:t>
          </a:r>
          <a:endParaRPr lang="ru-RU" sz="2400" b="1" kern="1200" dirty="0"/>
        </a:p>
      </dsp:txBody>
      <dsp:txXfrm>
        <a:off x="0" y="53164"/>
        <a:ext cx="8424936" cy="818918"/>
      </dsp:txXfrm>
    </dsp:sp>
    <dsp:sp modelId="{DBE139A7-1D07-4100-97E3-C08533DB4B59}">
      <dsp:nvSpPr>
        <dsp:cNvPr id="0" name=""/>
        <dsp:cNvSpPr/>
      </dsp:nvSpPr>
      <dsp:spPr>
        <a:xfrm>
          <a:off x="0" y="872082"/>
          <a:ext cx="8424936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Договор с РКО на информационную поддержку Школы/проведение Школы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Отсутствие прямой рекламы препаратов (торговые наименования)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Размещение информации на сайте РКО не менее, чем за 1 месяц до проведения Школы с указанием даты, города и Программы</a:t>
          </a:r>
        </a:p>
      </dsp:txBody>
      <dsp:txXfrm>
        <a:off x="0" y="872082"/>
        <a:ext cx="8424936" cy="1917337"/>
      </dsp:txXfrm>
    </dsp:sp>
    <dsp:sp modelId="{9448E5AD-F77A-4E37-9979-5D870EB00B66}">
      <dsp:nvSpPr>
        <dsp:cNvPr id="0" name=""/>
        <dsp:cNvSpPr/>
      </dsp:nvSpPr>
      <dsp:spPr>
        <a:xfrm>
          <a:off x="0" y="2845493"/>
          <a:ext cx="8424936" cy="662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Преимущества</a:t>
          </a:r>
          <a:endParaRPr lang="ru-RU" sz="2400" b="1" kern="1200" dirty="0"/>
        </a:p>
      </dsp:txBody>
      <dsp:txXfrm>
        <a:off x="0" y="2845493"/>
        <a:ext cx="8424936" cy="662839"/>
      </dsp:txXfrm>
    </dsp:sp>
    <dsp:sp modelId="{A6B5704B-226B-43F9-854B-EA0552DBB522}">
      <dsp:nvSpPr>
        <dsp:cNvPr id="0" name=""/>
        <dsp:cNvSpPr/>
      </dsp:nvSpPr>
      <dsp:spPr>
        <a:xfrm>
          <a:off x="0" y="3452260"/>
          <a:ext cx="8424936" cy="164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Информационная поддержка на сайте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Аккредитация Школ, проводимых в городах пилотного проекта для целей </a:t>
          </a:r>
          <a:r>
            <a:rPr lang="ru-RU" sz="2000" kern="1200" dirty="0" err="1" smtClean="0"/>
            <a:t>НМО</a:t>
          </a:r>
          <a:endParaRPr lang="ru-RU" sz="2000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Рассылка приглашения на Школы в регионы проведения от имени РКО</a:t>
          </a:r>
        </a:p>
      </dsp:txBody>
      <dsp:txXfrm>
        <a:off x="0" y="3452260"/>
        <a:ext cx="8424936" cy="16482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DAC329-DC16-456A-B33D-389A031934FC}">
      <dsp:nvSpPr>
        <dsp:cNvPr id="0" name=""/>
        <dsp:cNvSpPr/>
      </dsp:nvSpPr>
      <dsp:spPr>
        <a:xfrm rot="5400000">
          <a:off x="-239266" y="242018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Формат</a:t>
          </a:r>
          <a:endParaRPr lang="ru-RU" sz="1500" kern="1200" dirty="0"/>
        </a:p>
      </dsp:txBody>
      <dsp:txXfrm rot="5400000">
        <a:off x="-239266" y="242018"/>
        <a:ext cx="1595106" cy="1116574"/>
      </dsp:txXfrm>
    </dsp:sp>
    <dsp:sp modelId="{2687BA82-06F5-42C0-A939-DF1F77F42FDD}">
      <dsp:nvSpPr>
        <dsp:cNvPr id="0" name=""/>
        <dsp:cNvSpPr/>
      </dsp:nvSpPr>
      <dsp:spPr>
        <a:xfrm rot="5400000">
          <a:off x="4209744" y="-3066703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1-1,5 часа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 раз в месяц</a:t>
          </a:r>
          <a:endParaRPr lang="ru-RU" sz="1400" kern="1200" dirty="0"/>
        </a:p>
      </dsp:txBody>
      <dsp:txXfrm rot="5400000">
        <a:off x="4209744" y="-3066703"/>
        <a:ext cx="1036819" cy="7313109"/>
      </dsp:txXfrm>
    </dsp:sp>
    <dsp:sp modelId="{D9CD2B41-06D1-4A6A-A1DB-22121A0EC1C6}">
      <dsp:nvSpPr>
        <dsp:cNvPr id="0" name=""/>
        <dsp:cNvSpPr/>
      </dsp:nvSpPr>
      <dsp:spPr>
        <a:xfrm rot="5400000">
          <a:off x="-239266" y="1643046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Темы</a:t>
          </a:r>
          <a:endParaRPr lang="ru-RU" sz="1500" kern="1200" dirty="0"/>
        </a:p>
      </dsp:txBody>
      <dsp:txXfrm rot="5400000">
        <a:off x="-239266" y="1643046"/>
        <a:ext cx="1595106" cy="1116574"/>
      </dsp:txXfrm>
    </dsp:sp>
    <dsp:sp modelId="{A9D9E6AB-069A-4D31-AC96-9225199B4013}">
      <dsp:nvSpPr>
        <dsp:cNvPr id="0" name=""/>
        <dsp:cNvSpPr/>
      </dsp:nvSpPr>
      <dsp:spPr>
        <a:xfrm rot="5400000">
          <a:off x="4254719" y="-1734364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Опрос экспертов и потенциальных слушателей и отбор наиболее востребованных вопросов</a:t>
          </a:r>
          <a:endParaRPr lang="ru-RU" sz="1400" kern="1200" dirty="0"/>
        </a:p>
      </dsp:txBody>
      <dsp:txXfrm rot="5400000">
        <a:off x="4254719" y="-1734364"/>
        <a:ext cx="1036819" cy="7313109"/>
      </dsp:txXfrm>
    </dsp:sp>
    <dsp:sp modelId="{F5887B20-3100-46A1-A445-101FA2A3F82C}">
      <dsp:nvSpPr>
        <dsp:cNvPr id="0" name=""/>
        <dsp:cNvSpPr/>
      </dsp:nvSpPr>
      <dsp:spPr>
        <a:xfrm rot="5400000">
          <a:off x="-239266" y="3044073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Особенности</a:t>
          </a:r>
          <a:endParaRPr lang="ru-RU" sz="1500" kern="1200" dirty="0"/>
        </a:p>
      </dsp:txBody>
      <dsp:txXfrm rot="5400000">
        <a:off x="-239266" y="3044073"/>
        <a:ext cx="1595106" cy="1116574"/>
      </dsp:txXfrm>
    </dsp:sp>
    <dsp:sp modelId="{4E434B01-96BA-4713-86DE-AF1953606F94}">
      <dsp:nvSpPr>
        <dsp:cNvPr id="0" name=""/>
        <dsp:cNvSpPr/>
      </dsp:nvSpPr>
      <dsp:spPr>
        <a:xfrm rot="5400000">
          <a:off x="4254719" y="-333337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Независимость от спонсоров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Интерактивность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Аккредитация </a:t>
          </a:r>
          <a:r>
            <a:rPr lang="ru-RU" sz="1400" kern="1200" smtClean="0"/>
            <a:t>по НМО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5400000">
        <a:off x="4254719" y="-333337"/>
        <a:ext cx="1036819" cy="7313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D907F-7908-4066-9057-D4374D9C1035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3FBD6-AF40-4C0C-BD82-EBD19F20D4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8731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AEC3C-F6B2-485B-9642-8AF512B445D1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EA68D-8DF1-4789-A7D3-7AEEAFE9ED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588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с 10:00 по 11:00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21.11.2014 года «Эпидемиология и профилактика факторов риска сердечно – сосудистых заболеваний: новые знания, новые проблемы» - ​865​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16.01.2015 года «Тайны и парадоксы ожирения» - ​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743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3)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06 марта 2015 года  «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Профконсультирование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​374​</a:t>
            </a:r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4)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03 апреля 2015 года «Здоровое питание: скучно и сложно  или  легко и вкусно?!»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​468​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5)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15 мая 2015 года  «Алкоголь и болезни системы кровообращения. Пить или не пить, вот в чем вопрос!»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​520​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scardio.ru/news/novosti_obschestva/peredacha_cikla_rkoonlayn_alkogol_i_bolezni_sistemy_krovoobrascheniya_pit_ili_ne_pit_vot_v_chem_vopros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scardio.ru/news/novosti_obschestva/cikl_rkoonlayn_zdorovoe_pitanie_skuchno_i_slozhno__ili__legko_i_vkusn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ardio.ru/news/novosti_obschestva/anons_peredacha_cikla_rkoonlayn_kurenie_kak_faktor_riska_serdechno__sosudistyh_zabolevaniy/" TargetMode="External"/><Relationship Id="rId5" Type="http://schemas.openxmlformats.org/officeDocument/2006/relationships/hyperlink" Target="http://scardio.ru/news/novosti_obschestva/zapis_peredachi_cikla_rkoonlayn_tayny_i_paradoksy_ozhireniya/" TargetMode="External"/><Relationship Id="rId4" Type="http://schemas.openxmlformats.org/officeDocument/2006/relationships/hyperlink" Target="http://scardio.ru/news/novosti_obschestva/zapis_peredachi_cikla_faktory_riska_serdechnososudistyh_zabolevaniy_ochevidnoe_i_neveroyatno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0632" y="4725144"/>
            <a:ext cx="6624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Концевая Анна Васильевна, </a:t>
            </a:r>
          </a:p>
          <a:p>
            <a:pPr algn="ctr"/>
            <a:r>
              <a:rPr lang="ru-RU" sz="2400" b="1" dirty="0" err="1" smtClean="0"/>
              <a:t>Баланова</a:t>
            </a:r>
            <a:r>
              <a:rPr lang="ru-RU" sz="2400" b="1" dirty="0" smtClean="0"/>
              <a:t> Юлия Андреевна</a:t>
            </a:r>
          </a:p>
          <a:p>
            <a:pPr algn="ctr"/>
            <a:r>
              <a:rPr lang="ru-RU" sz="2400" dirty="0" smtClean="0"/>
              <a:t>от имени Дирекции образовательных программ</a:t>
            </a:r>
          </a:p>
          <a:p>
            <a:pPr algn="ctr"/>
            <a:r>
              <a:rPr lang="ru-RU" sz="2400" dirty="0" smtClean="0"/>
              <a:t>2015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76536" y="1412776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Отчет о работе </a:t>
            </a:r>
            <a:endParaRPr lang="ru-RU" sz="4800" dirty="0" smtClean="0"/>
          </a:p>
          <a:p>
            <a:pPr algn="ctr"/>
            <a:r>
              <a:rPr lang="ru-RU" sz="4800" dirty="0" smtClean="0"/>
              <a:t>Дирекции </a:t>
            </a:r>
            <a:r>
              <a:rPr lang="ru-RU" sz="4800" dirty="0"/>
              <a:t>образовательных программ в 2014-2015 гг.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332656"/>
            <a:ext cx="7632848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Образовательная деятельность РКО: структурно-функциональные аспекты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4189091961"/>
              </p:ext>
            </p:extLst>
          </p:nvPr>
        </p:nvGraphicFramePr>
        <p:xfrm>
          <a:off x="776536" y="1700808"/>
          <a:ext cx="74680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трелка вправо 10"/>
          <p:cNvSpPr/>
          <p:nvPr/>
        </p:nvSpPr>
        <p:spPr>
          <a:xfrm flipV="1">
            <a:off x="4016896" y="2303162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flipV="1">
            <a:off x="4016896" y="4031354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flipV="1">
            <a:off x="4016896" y="5615530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6200000" flipV="1">
            <a:off x="203667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200000" flipV="1">
            <a:off x="2072680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 flipV="1">
            <a:off x="671719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6200000" flipV="1">
            <a:off x="6681192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64" y="-13672"/>
            <a:ext cx="8915400" cy="114300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>Экспертный совет дирекции образовательных программ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5261676"/>
              </p:ext>
            </p:extLst>
          </p:nvPr>
        </p:nvGraphicFramePr>
        <p:xfrm>
          <a:off x="200472" y="1052736"/>
          <a:ext cx="9536792" cy="5459012"/>
        </p:xfrm>
        <a:graphic>
          <a:graphicData uri="http://schemas.openxmlformats.org/drawingml/2006/table">
            <a:tbl>
              <a:tblPr/>
              <a:tblGrid>
                <a:gridCol w="5922850"/>
                <a:gridCol w="3613942"/>
              </a:tblGrid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ФИО</a:t>
                      </a:r>
                      <a:endParaRPr lang="ru-RU" sz="1200" dirty="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effectLst/>
                        </a:rPr>
                        <a:t>Город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Председатели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 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Шальнова Светлана Анатольевна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Конради Александра Олеговна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Санкт-Петербург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Члены</a:t>
                      </a:r>
                      <a:r>
                        <a:rPr lang="ru-RU" sz="1200">
                          <a:solidFill>
                            <a:srgbClr val="B22222"/>
                          </a:solidFill>
                          <a:effectLst/>
                        </a:rPr>
                        <a:t> </a:t>
                      </a:r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совета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 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Боровкова Наталья Юрьевна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Н. Новгород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Васюк Юрий Александрович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Галявич Альберт Сарварович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Казань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Глезер Мария Генриховна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Драпкина Оксана Михайловна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Дупляков Дмитрий Викторович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Самара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Закирова Аляра Нурмухаметовна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Уфа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Козиолова Наталья Андреевна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Пермь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Кобалава Жанна Давидовна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Либис Роман Аронович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Оренбург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Лопатин Юрий Михайлович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Волгоград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Матюшин Геннадий Васильевич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Красноярск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Мацкеплишвили Симон Теймуразович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Остроумова Ольга Дмитриевна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Пармон Елена Валерьевна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Санкт-Петербург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Скибицкий Виталий Викентьевич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Краснодар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Тарловская Екатерина Иосифовна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Киров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Шалаев Сергей Васильевич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Тюмень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Шапошник Игорь Иосифович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Челябинск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Якусевич Владимир Валентинович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Ярославль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Якушин Сергей Степанович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Рязань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520" y="332656"/>
            <a:ext cx="89154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Содержание работы Экспертного совета и Дирекции образовательных программ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440832" y="2636912"/>
            <a:ext cx="2664296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Модули дистанционного обучения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6496" y="1484784"/>
            <a:ext cx="295232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Дирекция образовательный программ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37176" y="1484784"/>
            <a:ext cx="295232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Экспертный совет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4488" y="2780928"/>
            <a:ext cx="230425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Взаимодействие с авторами и издательством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440832" y="3645024"/>
            <a:ext cx="2664296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Образовательные мероприятия, в том числе с использованием </a:t>
            </a:r>
            <a:r>
              <a:rPr lang="ru-RU" dirty="0" err="1" smtClean="0"/>
              <a:t>Интернет-технологий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25208" y="2708920"/>
            <a:ext cx="230425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Экспертиза содержания модулей; авторство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53200" y="3789040"/>
            <a:ext cx="230425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??????</a:t>
            </a:r>
          </a:p>
          <a:p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4488" y="3717032"/>
            <a:ext cx="2304256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Аккредитация в Координационном совете по НМО; организация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512840" y="5229200"/>
            <a:ext cx="266429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Взаимодействие  в </a:t>
            </a:r>
            <a:r>
              <a:rPr lang="en-US" dirty="0" smtClean="0"/>
              <a:t>ESC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40832" y="5229200"/>
            <a:ext cx="266429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Взаимодействие  в </a:t>
            </a:r>
            <a:r>
              <a:rPr lang="en-US" dirty="0" smtClean="0"/>
              <a:t>ESC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16496" y="4941168"/>
            <a:ext cx="230425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Организация взаимодействия;  подбор материалов;  получение разрешений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753200" y="5013176"/>
            <a:ext cx="2304256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1400" dirty="0" smtClean="0"/>
          </a:p>
          <a:p>
            <a:r>
              <a:rPr lang="ru-RU" sz="1400" dirty="0" smtClean="0"/>
              <a:t>Экспертиза  материалов</a:t>
            </a:r>
          </a:p>
          <a:p>
            <a:endParaRPr lang="ru-RU" sz="1400" dirty="0"/>
          </a:p>
        </p:txBody>
      </p:sp>
      <p:sp>
        <p:nvSpPr>
          <p:cNvPr id="20" name="Стрелка влево 19"/>
          <p:cNvSpPr/>
          <p:nvPr/>
        </p:nvSpPr>
        <p:spPr>
          <a:xfrm>
            <a:off x="2648744" y="2924944"/>
            <a:ext cx="864096" cy="36004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2648744" y="3933056"/>
            <a:ext cx="864096" cy="36004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>
            <a:off x="2720752" y="5229200"/>
            <a:ext cx="720080" cy="360040"/>
          </a:xfrm>
          <a:prstGeom prst="lef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6105128" y="2852936"/>
            <a:ext cx="720080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6105128" y="3933056"/>
            <a:ext cx="720080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105128" y="5229200"/>
            <a:ext cx="720080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Ротация членов Экспертного совета и частота ротации?</a:t>
            </a:r>
          </a:p>
          <a:p>
            <a:r>
              <a:rPr lang="ru-RU" dirty="0" smtClean="0"/>
              <a:t>Кто может быть членом Экспертного совета?</a:t>
            </a:r>
          </a:p>
          <a:p>
            <a:r>
              <a:rPr lang="ru-RU" dirty="0" smtClean="0"/>
              <a:t>Критерии оценки работы совета?</a:t>
            </a:r>
          </a:p>
          <a:p>
            <a:r>
              <a:rPr lang="ru-RU" dirty="0" smtClean="0"/>
              <a:t>Структурирование работы экспертного совета: распределение функций?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2411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9530" y="357166"/>
            <a:ext cx="820346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Схема НМО, применения в настоящее время во всех регионах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703" y="1857364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Врач, у которого остался</a:t>
            </a:r>
          </a:p>
          <a:p>
            <a:r>
              <a:rPr lang="ru-RU" sz="1400" dirty="0" smtClean="0"/>
              <a:t>1 год до окончания действия сертификата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792133" y="1928802"/>
            <a:ext cx="2321735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ВУЗ: заключение договора на обучение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352600" y="3429000"/>
            <a:ext cx="255390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108 часов по традиционной модели обучения через 1 год 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268650" y="3571876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36 часов обучения с использованием  технологий НОМ 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32997" y="1857365"/>
            <a:ext cx="2553909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Координационный совет МЗ по НМО:</a:t>
            </a:r>
          </a:p>
          <a:p>
            <a:r>
              <a:rPr lang="ru-RU" sz="1400" dirty="0" smtClean="0"/>
              <a:t>Регистрация участника, создание личного кабинета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488653" y="3000374"/>
            <a:ext cx="3173038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Обучение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304928" y="4725144"/>
            <a:ext cx="2592288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16 часов посещения конгрессов/школ/конференция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41232" y="4725144"/>
            <a:ext cx="255390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20 часов дистанционного обучения  с помощью электронных модулей 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85048" y="6021288"/>
            <a:ext cx="299505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Общественные организации</a:t>
            </a:r>
            <a:endParaRPr lang="ru-RU" dirty="0"/>
          </a:p>
        </p:txBody>
      </p:sp>
      <p:cxnSp>
        <p:nvCxnSpPr>
          <p:cNvPr id="25" name="Прямая со стрелкой 24"/>
          <p:cNvCxnSpPr>
            <a:stCxn id="9" idx="3"/>
            <a:endCxn id="10" idx="1"/>
          </p:cNvCxnSpPr>
          <p:nvPr/>
        </p:nvCxnSpPr>
        <p:spPr>
          <a:xfrm flipV="1">
            <a:off x="3095612" y="2190412"/>
            <a:ext cx="696521" cy="362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0" idx="3"/>
          </p:cNvCxnSpPr>
          <p:nvPr/>
        </p:nvCxnSpPr>
        <p:spPr>
          <a:xfrm flipV="1">
            <a:off x="6113868" y="2143116"/>
            <a:ext cx="619129" cy="472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6703231" y="2893149"/>
            <a:ext cx="214314" cy="1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3872880" y="3286124"/>
            <a:ext cx="115751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00823" y="3286124"/>
            <a:ext cx="851303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144688" y="256490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 flipV="1">
            <a:off x="5881694" y="4286256"/>
            <a:ext cx="541738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042561" y="4286256"/>
            <a:ext cx="851303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9057456" y="2852936"/>
            <a:ext cx="0" cy="18722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 flipV="1">
            <a:off x="5494739" y="5429264"/>
            <a:ext cx="754405" cy="592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7473280" y="5429264"/>
            <a:ext cx="807540" cy="592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0534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7776864" cy="93610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Изменения по сравнению с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пилотным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проектом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615089"/>
            <a:ext cx="8915400" cy="3628999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Существует параллельно с привычной схемой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постдипломного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образования в ВУЗах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города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общественные организации, проводящие мероприятия, соответствующие критериям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Врачи всех специальностей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Работают те регионы, который участвовали в пилотном проекте, остальные не готовы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Неопределенный статус результатов обучения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16496" y="5229200"/>
            <a:ext cx="8915400" cy="1257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Приказ № 328 от 9 июня 2015 г. «О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внесении изменений в Приказ МЗ РФ « 328 от 9 июня 2015 </a:t>
            </a:r>
            <a:r>
              <a:rPr lang="ru-RU" sz="3200" dirty="0" smtClean="0"/>
              <a:t>г.»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Приказ Минздрава России от 11.11.2013 N 837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"Об утверждении Положения о модели отработки основных принципов непрерывного медицинского образования для врачей-терапевтов участковых, врачей-педиатров участковых, врачей общей практики (семейных врачей) с участием общественных профессиональных организаций"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Личный кабинет на сайте Координационного совета МЗ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85392"/>
            <a:ext cx="912946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8504" y="558924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Результаты привязываются  к СНИЛС автора</a:t>
            </a:r>
            <a:endParaRPr lang="ru-RU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755404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Аккредитация образовательных мероприятий для целей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095" y="2000241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РКО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080792" y="1988840"/>
            <a:ext cx="286347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Координационный совет МЗ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329264" y="1988840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Обучающийся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60512" y="2924944"/>
            <a:ext cx="1774614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Образовательное мероприятие, соответствующее критериям </a:t>
            </a:r>
            <a:r>
              <a:rPr lang="ru-RU" sz="1600" dirty="0" err="1" smtClean="0"/>
              <a:t>НМО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008784" y="2996952"/>
            <a:ext cx="3018256" cy="12926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Процедура аккредитации: пакет документов, согласование, получение индивидуальных кодом</a:t>
            </a:r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609184" y="2996952"/>
            <a:ext cx="3096344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Посещение мероприятия с механизмами контроля, анкетирование, получение свидетельства, с последующей активацией индивидуальных кодом</a:t>
            </a:r>
            <a:endParaRPr lang="ru-RU" sz="1600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1352600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4304928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977336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360712" y="328498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105128" y="3356992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2742624">
            <a:off x="5760991" y="2454155"/>
            <a:ext cx="103560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92560" y="551723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Подача заявок  в Координационный совет не менее, чем за 6 недель до мероприятия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Kontsevaya\Рабочий стол\Свидетельство НМО_А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633520" cy="581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208" y="548680"/>
            <a:ext cx="9345488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Образовательные мероприятия РКО 2014-2015 </a:t>
            </a:r>
            <a:r>
              <a:rPr lang="ru-RU" sz="3600" b="1" dirty="0" err="1" smtClean="0"/>
              <a:t>гг</a:t>
            </a:r>
            <a:r>
              <a:rPr lang="ru-RU" sz="3600" b="1" dirty="0" smtClean="0"/>
              <a:t>, аккредитованные для целей НМО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204864"/>
            <a:ext cx="8915400" cy="39213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62</a:t>
            </a:r>
            <a:r>
              <a:rPr lang="ru-RU" dirty="0" smtClean="0"/>
              <a:t> образовательных мероприятия (8 конгрессов и конференций, 54 Школы)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27</a:t>
            </a:r>
            <a:r>
              <a:rPr lang="ru-RU" dirty="0" smtClean="0"/>
              <a:t> городов России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8020 </a:t>
            </a:r>
            <a:r>
              <a:rPr lang="ru-RU" dirty="0" smtClean="0"/>
              <a:t>участников, получивших образовательные кредиты</a:t>
            </a:r>
          </a:p>
          <a:p>
            <a:endParaRPr lang="ru-RU" dirty="0" smtClean="0"/>
          </a:p>
          <a:p>
            <a:r>
              <a:rPr lang="ru-RU" dirty="0" smtClean="0"/>
              <a:t>Активное сотрудничество с Национальным Интернет-обществом специалистов по внутренним болезням и Обществом специалистов по сердечной недостаточности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208912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Охват и интенсивность, образовательных мероприятий РКО, аккредитованных для целей НМО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520" y="1772816"/>
            <a:ext cx="8424936" cy="468052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обсуждению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Проведение экспертизы программ всех образовательных мероприятий, аккредитуемых РКО для целей НМО Экспертным советом. Специальная процедура экспертизы</a:t>
            </a:r>
          </a:p>
          <a:p>
            <a:endParaRPr lang="ru-RU" dirty="0" smtClean="0"/>
          </a:p>
          <a:p>
            <a:r>
              <a:rPr lang="ru-RU" dirty="0" smtClean="0"/>
              <a:t>Возможность аккредитации для целей НМО  образовательных мероприятий, проводимых региональными обществами. Условия?</a:t>
            </a:r>
          </a:p>
          <a:p>
            <a:endParaRPr lang="ru-RU" dirty="0" smtClean="0"/>
          </a:p>
          <a:p>
            <a:r>
              <a:rPr lang="ru-RU" dirty="0" smtClean="0"/>
              <a:t>Личный кабинет на сайте РКО: фиксация посещений образовательных мероприятий и начисление баллов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Школы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776536" y="1227666"/>
          <a:ext cx="8424936" cy="5153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Школы РКО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Школа РКО «Поликлиническая кардиология»</a:t>
            </a:r>
          </a:p>
          <a:p>
            <a:r>
              <a:rPr lang="ru-RU" dirty="0" smtClean="0"/>
              <a:t>Школа РКО «Ведение пациентов высокого риска»</a:t>
            </a:r>
          </a:p>
          <a:p>
            <a:r>
              <a:rPr lang="ru-RU" dirty="0"/>
              <a:t>Школы  ОССН под эгидой РКО «Хроническая сердечная недостаточность: вопросы профилактики, диагностики, лечения и предупреждения сердечно-сосудистых катастроф»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Расширение перечня Школ</a:t>
            </a:r>
          </a:p>
          <a:p>
            <a:r>
              <a:rPr lang="ru-RU" dirty="0" smtClean="0"/>
              <a:t>Совместные Школы с другими обществами</a:t>
            </a:r>
          </a:p>
          <a:p>
            <a:r>
              <a:rPr lang="ru-RU" dirty="0" smtClean="0"/>
              <a:t>Пакетное предложение Школ</a:t>
            </a:r>
          </a:p>
          <a:p>
            <a:r>
              <a:rPr lang="ru-RU" dirty="0" smtClean="0"/>
              <a:t>Школы РКО по «не спонсируемым» проблемам кардиологии (выезд лекторов, подготовка комплекта слайдов  для региональных лекторов). Значимость?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8424936" cy="1642194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Совместный проект РКО и Всероссийской образовательной </a:t>
            </a:r>
            <a:r>
              <a:rPr lang="ru-RU" sz="3600" dirty="0" err="1" smtClean="0"/>
              <a:t>интернет-программы</a:t>
            </a:r>
            <a:r>
              <a:rPr lang="ru-RU" sz="3600" dirty="0" smtClean="0"/>
              <a:t> для врачей «Интернист»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2132856"/>
            <a:ext cx="8915400" cy="445395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Цикл передач «Эпидемиология и профилактика </a:t>
            </a:r>
            <a:r>
              <a:rPr lang="ru-RU" dirty="0" err="1" smtClean="0"/>
              <a:t>сердечно-сосудистых</a:t>
            </a:r>
            <a:r>
              <a:rPr lang="ru-RU" dirty="0" smtClean="0"/>
              <a:t> заболеваний: очевидное и невероятное» (руководитель Шальнова С.А.)</a:t>
            </a:r>
          </a:p>
          <a:p>
            <a:endParaRPr lang="ru-RU" dirty="0" smtClean="0"/>
          </a:p>
          <a:p>
            <a:r>
              <a:rPr lang="ru-RU" dirty="0" smtClean="0"/>
              <a:t>аккредитация для целей НМО</a:t>
            </a:r>
          </a:p>
          <a:p>
            <a:r>
              <a:rPr lang="ru-RU" dirty="0" smtClean="0"/>
              <a:t>6 передач продолжительностью 1 час</a:t>
            </a:r>
          </a:p>
          <a:p>
            <a:r>
              <a:rPr lang="ru-RU" dirty="0" smtClean="0"/>
              <a:t>Индивидуальных кодов.</a:t>
            </a:r>
          </a:p>
          <a:p>
            <a:r>
              <a:rPr lang="ru-RU" dirty="0" smtClean="0"/>
              <a:t>Передачи доступный в записи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80" y="357166"/>
            <a:ext cx="6786610" cy="1714202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РКО-онлайн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(Интернет-образование) совместно с Всероссийской образовательной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Интернет-программой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для врачей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650" name="Picture 2" descr="http://www.internist.ru/imgs/logo/internet-sess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1905000" cy="1333501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738158" y="2071678"/>
          <a:ext cx="8429684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496" y="404664"/>
            <a:ext cx="8424936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Цикл передач «Эпидемиология и профилактика </a:t>
            </a:r>
            <a:r>
              <a:rPr lang="ru-RU" sz="2800" b="1" dirty="0" err="1" smtClean="0"/>
              <a:t>сердечно-сосудистых</a:t>
            </a:r>
            <a:r>
              <a:rPr lang="ru-RU" sz="2800" b="1" dirty="0" smtClean="0"/>
              <a:t> заболеваний:  очевидное </a:t>
            </a:r>
            <a:br>
              <a:rPr lang="ru-RU" sz="2800" b="1" dirty="0" smtClean="0"/>
            </a:br>
            <a:r>
              <a:rPr lang="ru-RU" sz="2800" b="1" dirty="0" smtClean="0"/>
              <a:t>и невероятное»</a:t>
            </a:r>
            <a:endParaRPr lang="ru-RU" sz="28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56010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601072" y="1477184"/>
            <a:ext cx="41764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hlinkClick r:id="rId4"/>
              </a:rPr>
              <a:t>"Эпидемиология и профилактика факторов риска </a:t>
            </a:r>
            <a:r>
              <a:rPr lang="ru-RU" b="1" dirty="0" err="1" smtClean="0">
                <a:hlinkClick r:id="rId4"/>
              </a:rPr>
              <a:t>сердечно-сосудистых</a:t>
            </a:r>
            <a:r>
              <a:rPr lang="ru-RU" b="1" dirty="0" smtClean="0">
                <a:hlinkClick r:id="rId4"/>
              </a:rPr>
              <a:t> заболеваний: новые знания, новые проблемы«</a:t>
            </a:r>
            <a:r>
              <a:rPr lang="ru-RU" b="1" dirty="0" smtClean="0"/>
              <a:t>  - </a:t>
            </a:r>
            <a:r>
              <a:rPr lang="ru-RU" b="1" dirty="0" smtClean="0">
                <a:solidFill>
                  <a:srgbClr val="FF0000"/>
                </a:solidFill>
              </a:rPr>
              <a:t>865  подключения</a:t>
            </a:r>
            <a:r>
              <a:rPr lang="ru-RU" b="1" dirty="0"/>
              <a:t> 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>
                <a:hlinkClick r:id="rId5"/>
              </a:rPr>
              <a:t>"Тайны и парадоксы ожирения«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743 подключения</a:t>
            </a:r>
          </a:p>
          <a:p>
            <a:endParaRPr lang="ru-RU" b="1" dirty="0" smtClean="0"/>
          </a:p>
          <a:p>
            <a:r>
              <a:rPr lang="ru-RU" b="1" i="1" dirty="0">
                <a:hlinkClick r:id="rId6"/>
              </a:rPr>
              <a:t> </a:t>
            </a:r>
            <a:r>
              <a:rPr lang="ru-RU" b="1" dirty="0" smtClean="0">
                <a:hlinkClick r:id="rId6"/>
              </a:rPr>
              <a:t>«Профилактическое консультирование«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374 подключения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hlinkClick r:id="rId7"/>
            </a:endParaRPr>
          </a:p>
          <a:p>
            <a:r>
              <a:rPr lang="ru-RU" b="1" dirty="0" smtClean="0">
                <a:hlinkClick r:id="rId7"/>
              </a:rPr>
              <a:t>"</a:t>
            </a:r>
            <a:r>
              <a:rPr lang="ru-RU" b="1" dirty="0">
                <a:hlinkClick r:id="rId7"/>
              </a:rPr>
              <a:t>Здоровое питание: скучно и сложно или легко и вкусно</a:t>
            </a:r>
            <a:r>
              <a:rPr lang="ru-RU" b="1" dirty="0" smtClean="0">
                <a:hlinkClick r:id="rId7"/>
              </a:rPr>
              <a:t>?!«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468 подключений</a:t>
            </a:r>
          </a:p>
          <a:p>
            <a:endParaRPr lang="ru-RU" b="1" dirty="0" smtClean="0">
              <a:hlinkClick r:id="rId8"/>
            </a:endParaRPr>
          </a:p>
          <a:p>
            <a:r>
              <a:rPr lang="ru-RU" b="1" dirty="0" smtClean="0">
                <a:hlinkClick r:id="rId8"/>
              </a:rPr>
              <a:t>"Алкоголь и болезни системы </a:t>
            </a:r>
            <a:r>
              <a:rPr lang="ru-RU" b="1" dirty="0" err="1" smtClean="0">
                <a:hlinkClick r:id="rId8"/>
              </a:rPr>
              <a:t>кровобращения</a:t>
            </a:r>
            <a:r>
              <a:rPr lang="ru-RU" b="1" dirty="0" smtClean="0">
                <a:hlinkClick r:id="rId8"/>
              </a:rPr>
              <a:t>. Пить или не пить, вот в чем вопрос!«</a:t>
            </a:r>
            <a:r>
              <a:rPr lang="ru-RU" b="1" dirty="0" smtClean="0"/>
              <a:t> -  </a:t>
            </a:r>
            <a:r>
              <a:rPr lang="ru-RU" b="1" dirty="0" smtClean="0">
                <a:solidFill>
                  <a:srgbClr val="FF0000"/>
                </a:solidFill>
              </a:rPr>
              <a:t>520 подключений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обсуждению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Наиболее актуальная тематика </a:t>
            </a:r>
            <a:r>
              <a:rPr lang="ru-RU" dirty="0" err="1" smtClean="0"/>
              <a:t>Интернет-вариантов</a:t>
            </a:r>
            <a:r>
              <a:rPr lang="ru-RU" dirty="0" smtClean="0"/>
              <a:t> обучения?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404664"/>
            <a:ext cx="72008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Разработка модулей дистанционного обучения  для Координационного совета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345" y="2167989"/>
            <a:ext cx="414046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Координационный совет совместно с издательством ГОЭТАР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473" y="4736057"/>
            <a:ext cx="396044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Дирекция образовательных программ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4968" y="3717032"/>
            <a:ext cx="4896544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Рассылка предложения по разработке модулей 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Сбор и анализ предложений, составление перечня,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Координация взаимодействия авторов и издательства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Организация экспертизы модулей членами экспертного совета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Подготовка пакета документов для аккредитации модуля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4968" y="1799888"/>
            <a:ext cx="5033704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Предложение  </a:t>
            </a:r>
            <a:r>
              <a:rPr lang="ru-RU" dirty="0"/>
              <a:t>разработать модули для дистанционного обучения для целей НМО.</a:t>
            </a:r>
          </a:p>
          <a:p>
            <a:pPr algn="ctr"/>
            <a:r>
              <a:rPr lang="ru-RU" dirty="0"/>
              <a:t>Готовые модули размещаются на сайте «Консультант врача» </a:t>
            </a:r>
            <a:r>
              <a:rPr lang="en-GB" dirty="0"/>
              <a:t>http://</a:t>
            </a:r>
            <a:r>
              <a:rPr lang="en-GB" dirty="0" smtClean="0"/>
              <a:t>www.rosmedlib.ru/pages/modules.html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Разработка модулей для дистанционного обучения: результаты работы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Разработано экспертами РКО </a:t>
            </a:r>
            <a:r>
              <a:rPr lang="ru-RU" dirty="0" smtClean="0">
                <a:solidFill>
                  <a:srgbClr val="FF0000"/>
                </a:solidFill>
              </a:rPr>
              <a:t>36</a:t>
            </a:r>
            <a:r>
              <a:rPr lang="ru-RU" dirty="0" smtClean="0"/>
              <a:t> Модулей</a:t>
            </a:r>
          </a:p>
          <a:p>
            <a:r>
              <a:rPr lang="ru-RU" dirty="0" smtClean="0"/>
              <a:t>Из сданных модулей преобразовано в </a:t>
            </a:r>
            <a:r>
              <a:rPr lang="en-US" dirty="0" smtClean="0"/>
              <a:t>on-line </a:t>
            </a:r>
            <a:r>
              <a:rPr lang="ru-RU" dirty="0" smtClean="0"/>
              <a:t>форму и размещено на сайте «Консультант врача» в рубрике «Учебные модули» -</a:t>
            </a:r>
            <a:r>
              <a:rPr lang="ru-RU" dirty="0" smtClean="0">
                <a:solidFill>
                  <a:srgbClr val="FF0000"/>
                </a:solidFill>
              </a:rPr>
              <a:t>18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Все модули аккредитуются для целей НМО</a:t>
            </a:r>
          </a:p>
          <a:p>
            <a:pPr>
              <a:buNone/>
            </a:pPr>
            <a:r>
              <a:rPr lang="ru-RU" dirty="0" smtClean="0"/>
              <a:t>Проект завершится в декабре 2015 году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9138220" cy="922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Модуль дистанционного обучения для целей НМО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576" y="1311454"/>
            <a:ext cx="6933183" cy="55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7296" y="908720"/>
            <a:ext cx="2288704" cy="2938338"/>
          </a:xfrm>
        </p:spPr>
        <p:txBody>
          <a:bodyPr>
            <a:normAutofit/>
          </a:bodyPr>
          <a:lstStyle/>
          <a:p>
            <a:r>
              <a:rPr lang="ru-RU" dirty="0" smtClean="0"/>
              <a:t>Модули</a:t>
            </a:r>
            <a:endParaRPr lang="ru-RU" dirty="0"/>
          </a:p>
        </p:txBody>
      </p:sp>
      <p:pic>
        <p:nvPicPr>
          <p:cNvPr id="3" name="Picture 2" descr="C:\Users\Юля\YandexDisk\Скриншоты\2015-09-19 18-17-16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548680"/>
            <a:ext cx="7560840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1032" y="1268760"/>
            <a:ext cx="4664968" cy="380243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Возможность опубликовать сокращенные модули в журнале «Кардиология: новости, мнение, обучение»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Юля\YandexDisk\Скриншоты\2015-09-19 18-24-30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0"/>
            <a:ext cx="50446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2520" y="1628800"/>
            <a:ext cx="8915400" cy="4209332"/>
          </a:xfrm>
        </p:spPr>
        <p:txBody>
          <a:bodyPr/>
          <a:lstStyle/>
          <a:p>
            <a:r>
              <a:rPr lang="ru-RU" dirty="0" smtClean="0"/>
              <a:t>Целесообразность собственной образовательной платформы  с модулями на сайте РКО?</a:t>
            </a:r>
          </a:p>
          <a:p>
            <a:r>
              <a:rPr lang="ru-RU" dirty="0" smtClean="0"/>
              <a:t>Переработка модулей для сайта РКО?</a:t>
            </a:r>
          </a:p>
          <a:p>
            <a:r>
              <a:rPr lang="ru-RU" dirty="0" smtClean="0"/>
              <a:t>Публикация модулей в журнале?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548680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Образовательные материалы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на сайте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3844" y="2285992"/>
            <a:ext cx="8915400" cy="3877891"/>
          </a:xfrm>
        </p:spPr>
        <p:txBody>
          <a:bodyPr>
            <a:normAutofit/>
          </a:bodyPr>
          <a:lstStyle/>
          <a:p>
            <a:r>
              <a:rPr lang="ru-RU" dirty="0" smtClean="0"/>
              <a:t>Переводы Европейских клинических рекомендаций </a:t>
            </a:r>
          </a:p>
          <a:p>
            <a:r>
              <a:rPr lang="ru-RU" dirty="0" smtClean="0"/>
              <a:t>Рекомендации РКО</a:t>
            </a:r>
          </a:p>
          <a:p>
            <a:r>
              <a:rPr lang="ru-RU" dirty="0" smtClean="0"/>
              <a:t>Избранные статьи РКЖ</a:t>
            </a:r>
          </a:p>
          <a:p>
            <a:r>
              <a:rPr lang="ru-RU" dirty="0" smtClean="0"/>
              <a:t>Галерея клинических случаев </a:t>
            </a:r>
          </a:p>
          <a:p>
            <a:r>
              <a:rPr lang="ru-RU" dirty="0" smtClean="0"/>
              <a:t> Другие образовательные материалы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Образовательный раздел сайта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464" y="1844824"/>
            <a:ext cx="833737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5779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548680"/>
            <a:ext cx="89154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Перевод рекомендаций </a:t>
            </a:r>
            <a:r>
              <a:rPr lang="en-US" dirty="0" smtClean="0"/>
              <a:t>ESC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132856"/>
            <a:ext cx="8915400" cy="3993308"/>
          </a:xfrm>
        </p:spPr>
        <p:txBody>
          <a:bodyPr/>
          <a:lstStyle/>
          <a:p>
            <a:r>
              <a:rPr lang="ru-RU" dirty="0" smtClean="0"/>
              <a:t>Публикация в РКЖ</a:t>
            </a:r>
          </a:p>
          <a:p>
            <a:r>
              <a:rPr lang="ru-RU" dirty="0" smtClean="0"/>
              <a:t>Размещение на сайте </a:t>
            </a:r>
          </a:p>
          <a:p>
            <a:r>
              <a:rPr lang="ru-RU" dirty="0" smtClean="0"/>
              <a:t>Ссылки на рекомендации в ежемесячных рассылках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Карманные 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268761"/>
            <a:ext cx="8915400" cy="288031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Впервые на Российском национальном конгрессе кардиологов представлены переводы на русский язык  всех карманных рекомендаций </a:t>
            </a:r>
            <a:r>
              <a:rPr lang="en-US" sz="2800" dirty="0" smtClean="0"/>
              <a:t>ESC </a:t>
            </a:r>
            <a:r>
              <a:rPr lang="ru-RU" sz="2800" dirty="0" smtClean="0"/>
              <a:t>2014 года</a:t>
            </a:r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504" y="2924944"/>
            <a:ext cx="2479453" cy="357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2924944"/>
            <a:ext cx="25922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7752" y="2924944"/>
            <a:ext cx="2535728" cy="368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Адаптация и интеграция Европейских образовательных технологий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628800"/>
            <a:ext cx="8915400" cy="438194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2015 году запущена вторая версия </a:t>
            </a:r>
            <a:r>
              <a:rPr lang="en-US" sz="2800" dirty="0" err="1" smtClean="0"/>
              <a:t>ESCel</a:t>
            </a:r>
            <a:r>
              <a:rPr lang="en-US" sz="2800" dirty="0" smtClean="0"/>
              <a:t> </a:t>
            </a:r>
            <a:r>
              <a:rPr lang="ru-RU" sz="2800" dirty="0" smtClean="0"/>
              <a:t>с возможностью перевода на другие языки 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2708920"/>
            <a:ext cx="6500858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119953" y="2786058"/>
            <a:ext cx="2553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Планируется перевод</a:t>
            </a:r>
          </a:p>
          <a:p>
            <a:r>
              <a:rPr lang="ru-RU" dirty="0" smtClean="0"/>
              <a:t>на русский  язык наиболее востребованных и актуальных курсов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Ожидается размещения окончательных версий и старт их перевода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Субтитры на русском языке в </a:t>
            </a:r>
            <a:r>
              <a:rPr lang="ru-RU" dirty="0" err="1" smtClean="0"/>
              <a:t>вебинарам</a:t>
            </a:r>
            <a:r>
              <a:rPr lang="ru-RU" dirty="0" smtClean="0"/>
              <a:t> </a:t>
            </a:r>
            <a:r>
              <a:rPr lang="en-US" dirty="0" smtClean="0"/>
              <a:t>ESC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201472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обсуждению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Будут ли пользоваться спросом </a:t>
            </a:r>
            <a:r>
              <a:rPr lang="ru-RU" dirty="0" err="1" smtClean="0"/>
              <a:t>вебинару</a:t>
            </a:r>
            <a:r>
              <a:rPr lang="ru-RU" dirty="0" smtClean="0"/>
              <a:t> </a:t>
            </a:r>
            <a:r>
              <a:rPr lang="en-US" dirty="0" smtClean="0"/>
              <a:t>ESC </a:t>
            </a:r>
            <a:r>
              <a:rPr lang="ru-RU" dirty="0" smtClean="0"/>
              <a:t>с субтитрами на русском языке?</a:t>
            </a:r>
          </a:p>
          <a:p>
            <a:r>
              <a:rPr lang="ru-RU" dirty="0" smtClean="0"/>
              <a:t>Какие еще возможные направления сотрудничества с Европейским обществом?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Расширение сотрудничества </a:t>
            </a:r>
            <a:br>
              <a:rPr lang="ru-RU" dirty="0" smtClean="0"/>
            </a:br>
            <a:r>
              <a:rPr lang="ru-RU" dirty="0" smtClean="0"/>
              <a:t>с ВУЗами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Заключение меморандумов о сотрудничестве с ВУЗами</a:t>
            </a:r>
          </a:p>
          <a:p>
            <a:endParaRPr lang="ru-RU" dirty="0" smtClean="0"/>
          </a:p>
          <a:p>
            <a:r>
              <a:rPr lang="ru-RU" dirty="0" smtClean="0"/>
              <a:t>Содержание:</a:t>
            </a:r>
          </a:p>
          <a:p>
            <a:pPr lvl="1"/>
            <a:r>
              <a:rPr lang="ru-RU" dirty="0"/>
              <a:t>Развитие постдипломного образования врачей по модели непрерывного медицинского образования в Российской Федерации;</a:t>
            </a:r>
            <a:endParaRPr lang="ru-RU" sz="2400" dirty="0"/>
          </a:p>
          <a:p>
            <a:pPr lvl="1"/>
            <a:r>
              <a:rPr lang="ru-RU" dirty="0"/>
              <a:t>Реализация совместных научных исследований  в области медицины и их продвижение на международный уровень;</a:t>
            </a:r>
            <a:endParaRPr lang="ru-RU" sz="2400" dirty="0"/>
          </a:p>
          <a:p>
            <a:pPr lvl="1"/>
            <a:r>
              <a:rPr lang="ru-RU" dirty="0"/>
              <a:t>Экспертная поддержка разработки научных исследований в ВУЗе</a:t>
            </a:r>
            <a:endParaRPr lang="ru-RU" sz="2400" dirty="0"/>
          </a:p>
          <a:p>
            <a:pPr lvl="1"/>
            <a:r>
              <a:rPr lang="ru-RU" dirty="0"/>
              <a:t>Карьерное развитие для молодых ученых.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37074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Процесс заключения меморандумов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Заключены договора:</a:t>
            </a:r>
          </a:p>
          <a:p>
            <a:pPr marL="0" indent="0">
              <a:buNone/>
            </a:pPr>
            <a:r>
              <a:rPr lang="ru-RU" dirty="0" smtClean="0"/>
              <a:t>Российский государственный медицинский университет (Москва)</a:t>
            </a:r>
          </a:p>
          <a:p>
            <a:pPr marL="0" indent="0">
              <a:buNone/>
            </a:pPr>
            <a:r>
              <a:rPr lang="ru-RU" dirty="0" smtClean="0"/>
              <a:t>Уральская медицинская академия (Екатеринбург)</a:t>
            </a:r>
          </a:p>
          <a:p>
            <a:pPr marL="0" indent="0">
              <a:buNone/>
            </a:pPr>
            <a:r>
              <a:rPr lang="ru-RU" dirty="0" smtClean="0"/>
              <a:t>Воронежская медицинская академия (Воронеж)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Отправлено предложение</a:t>
            </a:r>
            <a:r>
              <a:rPr lang="ru-RU" dirty="0" smtClean="0"/>
              <a:t>: Санкт-Петербург, Казань, Краснодар, Ставрополь, Тюмень, Самара, Пермь, Красноярск, Иркутск, Ростов-на-Дону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0618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обсуждению: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Помощь  членов Экспертного совета в заключении меморандумов</a:t>
            </a:r>
          </a:p>
          <a:p>
            <a:r>
              <a:rPr lang="ru-RU" dirty="0" smtClean="0"/>
              <a:t>Направления сотрудничества, которые могли бы быть интересны ВУЗам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6248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0592" y="1916832"/>
            <a:ext cx="7930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Приглашаем к сотрудничеству!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0712" y="3501008"/>
            <a:ext cx="5758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pko.education@gmail.com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1283</Words>
  <Application>Microsoft Office PowerPoint</Application>
  <PresentationFormat>Лист A4 (210x297 мм)</PresentationFormat>
  <Paragraphs>247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Образовательная деятельность РКО: структурно-функциональные аспекты</vt:lpstr>
      <vt:lpstr>Экспертный совет дирекции образовательных программ</vt:lpstr>
      <vt:lpstr>Содержание работы Экспертного совета и Дирекции образовательных программ</vt:lpstr>
      <vt:lpstr>Вопросы для обсуждения</vt:lpstr>
      <vt:lpstr>Схема НМО, применения в настоящее время во всех регионах </vt:lpstr>
      <vt:lpstr>Изменения по сравнению с пилотным проектом</vt:lpstr>
      <vt:lpstr>Личный кабинет на сайте Координационного совета МЗ</vt:lpstr>
      <vt:lpstr>Аккредитация образовательных мероприятий для целей НМО</vt:lpstr>
      <vt:lpstr>Слайд 10</vt:lpstr>
      <vt:lpstr>Образовательные мероприятия РКО 2014-2015 гг, аккредитованные для целей НМО</vt:lpstr>
      <vt:lpstr>Охват и интенсивность, образовательных мероприятий РКО, аккредитованных для целей НМО</vt:lpstr>
      <vt:lpstr>Вопросы к обсуждению</vt:lpstr>
      <vt:lpstr>Школы РКО</vt:lpstr>
      <vt:lpstr>Школы РКО</vt:lpstr>
      <vt:lpstr>Вопросы для обсуждения</vt:lpstr>
      <vt:lpstr>Совместный проект РКО и Всероссийской образовательной интернет-программы для врачей «Интернист» </vt:lpstr>
      <vt:lpstr>РКО-онлайн (Интернет-образование) совместно с Всероссийской образовательной Интернет-программой для врачей</vt:lpstr>
      <vt:lpstr>Цикл передач «Эпидемиология и профилактика сердечно-сосудистых заболеваний:  очевидное  и невероятное»</vt:lpstr>
      <vt:lpstr>Вопросы к обсуждению</vt:lpstr>
      <vt:lpstr>Разработка модулей дистанционного обучения  для Координационного совета НМО</vt:lpstr>
      <vt:lpstr>Разработка модулей для дистанционного обучения: результаты работы</vt:lpstr>
      <vt:lpstr>Модуль дистанционного обучения для целей НМО</vt:lpstr>
      <vt:lpstr>Модули</vt:lpstr>
      <vt:lpstr>Возможность опубликовать сокращенные модули в журнале «Кардиология: новости, мнение, обучение» </vt:lpstr>
      <vt:lpstr>Вопросы для обсуждения</vt:lpstr>
      <vt:lpstr>Образовательные материалы  на сайте РКО</vt:lpstr>
      <vt:lpstr>Образовательный раздел сайта</vt:lpstr>
      <vt:lpstr>Перевод рекомендаций ESC</vt:lpstr>
      <vt:lpstr>Карманные рекомендации</vt:lpstr>
      <vt:lpstr>Адаптация и интеграция Европейских образовательных технологий</vt:lpstr>
      <vt:lpstr>Субтитры на русском языке в вебинарам ESC</vt:lpstr>
      <vt:lpstr>Вопросы к обсуждению</vt:lpstr>
      <vt:lpstr>Расширение сотрудничества  с ВУЗами</vt:lpstr>
      <vt:lpstr>Процесс заключения меморандумов</vt:lpstr>
      <vt:lpstr>Вопросы к обсуждению: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jbalanova</cp:lastModifiedBy>
  <cp:revision>79</cp:revision>
  <dcterms:created xsi:type="dcterms:W3CDTF">2013-04-22T13:30:55Z</dcterms:created>
  <dcterms:modified xsi:type="dcterms:W3CDTF">2015-09-21T12:42:21Z</dcterms:modified>
</cp:coreProperties>
</file>