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309" r:id="rId2"/>
    <p:sldId id="298" r:id="rId3"/>
    <p:sldId id="299" r:id="rId4"/>
    <p:sldId id="300" r:id="rId5"/>
    <p:sldId id="301" r:id="rId6"/>
    <p:sldId id="308" r:id="rId7"/>
    <p:sldId id="302" r:id="rId8"/>
    <p:sldId id="303" r:id="rId9"/>
    <p:sldId id="304" r:id="rId10"/>
    <p:sldId id="305" r:id="rId11"/>
    <p:sldId id="306" r:id="rId12"/>
    <p:sldId id="307" r:id="rId13"/>
    <p:sldId id="256" r:id="rId14"/>
    <p:sldId id="258" r:id="rId15"/>
    <p:sldId id="259" r:id="rId16"/>
    <p:sldId id="282" r:id="rId17"/>
    <p:sldId id="268" r:id="rId18"/>
    <p:sldId id="296" r:id="rId19"/>
    <p:sldId id="285" r:id="rId20"/>
    <p:sldId id="295" r:id="rId21"/>
    <p:sldId id="29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3B38B-2B02-4322-BFBD-ADEB18975C4B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30A24-7FC5-467A-9CC5-EEC6967E67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402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037-1DE1-4E72-900F-CBF55497CA4F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E128-5FD4-4A6B-A9E3-0D83EBEE62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222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037-1DE1-4E72-900F-CBF55497CA4F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E128-5FD4-4A6B-A9E3-0D83EBEE62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867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037-1DE1-4E72-900F-CBF55497CA4F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E128-5FD4-4A6B-A9E3-0D83EBEE62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90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037-1DE1-4E72-900F-CBF55497CA4F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E128-5FD4-4A6B-A9E3-0D83EBEE62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917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037-1DE1-4E72-900F-CBF55497CA4F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E128-5FD4-4A6B-A9E3-0D83EBEE62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171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037-1DE1-4E72-900F-CBF55497CA4F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E128-5FD4-4A6B-A9E3-0D83EBEE62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706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037-1DE1-4E72-900F-CBF55497CA4F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E128-5FD4-4A6B-A9E3-0D83EBEE62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364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037-1DE1-4E72-900F-CBF55497CA4F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E128-5FD4-4A6B-A9E3-0D83EBEE62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395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037-1DE1-4E72-900F-CBF55497CA4F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E128-5FD4-4A6B-A9E3-0D83EBEE62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615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037-1DE1-4E72-900F-CBF55497CA4F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E128-5FD4-4A6B-A9E3-0D83EBEE62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028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037-1DE1-4E72-900F-CBF55497CA4F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AE128-5FD4-4A6B-A9E3-0D83EBEE62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028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037-1DE1-4E72-900F-CBF55497CA4F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AE128-5FD4-4A6B-A9E3-0D83EBEE62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913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rnist.ru/" TargetMode="External"/><Relationship Id="rId2" Type="http://schemas.openxmlformats.org/officeDocument/2006/relationships/hyperlink" Target="http://www.scardio.ru/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848872" cy="18002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 ходе подготовки к мероприятиям РКО 2016 года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581128"/>
            <a:ext cx="6400800" cy="1752600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Конради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А.О.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Пленум Правления РКО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11.04.2016</a:t>
            </a:r>
          </a:p>
        </p:txBody>
      </p:sp>
    </p:spTree>
    <p:extLst>
      <p:ext uri="{BB962C8B-B14F-4D97-AF65-F5344CB8AC3E}">
        <p14:creationId xmlns:p14="http://schemas.microsoft.com/office/powerpoint/2010/main" val="4202466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436510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Место проведения: </a:t>
            </a:r>
            <a:br>
              <a:rPr lang="ru-RU" sz="3600" dirty="0" smtClean="0"/>
            </a:br>
            <a:r>
              <a:rPr lang="ru-RU" sz="3600" dirty="0" smtClean="0"/>
              <a:t>ФСФМИЦ им </a:t>
            </a:r>
            <a:r>
              <a:rPr lang="ru-RU" sz="3600" dirty="0" err="1" smtClean="0"/>
              <a:t>В.А.Алмазова</a:t>
            </a:r>
            <a:r>
              <a:rPr lang="ru-RU" sz="3600" dirty="0" smtClean="0"/>
              <a:t>, ул. </a:t>
            </a:r>
            <a:r>
              <a:rPr lang="ru-RU" sz="3600" dirty="0" err="1" smtClean="0"/>
              <a:t>Аккуратов</a:t>
            </a:r>
            <a:r>
              <a:rPr lang="ru-RU" sz="3600" dirty="0"/>
              <a:t> д.2</a:t>
            </a:r>
            <a:br>
              <a:rPr lang="ru-RU" sz="3600" dirty="0"/>
            </a:br>
            <a:r>
              <a:rPr lang="ru-RU" sz="3600" dirty="0"/>
              <a:t>Сопредседатели Научного комитета форума: Профессор M. </a:t>
            </a:r>
            <a:r>
              <a:rPr lang="ru-RU" sz="3600" dirty="0" err="1"/>
              <a:t>Komajda</a:t>
            </a:r>
            <a:r>
              <a:rPr lang="ru-RU" sz="3600" dirty="0"/>
              <a:t> (Франция) Профессор Е. </a:t>
            </a:r>
            <a:r>
              <a:rPr lang="ru-RU" sz="3600" dirty="0" err="1"/>
              <a:t>Шляхто</a:t>
            </a:r>
            <a:r>
              <a:rPr lang="ru-RU" sz="3600" dirty="0"/>
              <a:t> (Россия)</a:t>
            </a:r>
          </a:p>
        </p:txBody>
      </p:sp>
      <p:pic>
        <p:nvPicPr>
          <p:cNvPr id="2050" name="Picture 2" descr="http://scardio.ru/content/activities/2016/21042016_Russian_cardiovascular_day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435993" cy="282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72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7672" y="476672"/>
            <a:ext cx="7421448" cy="98566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Подготовка к форуму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628800"/>
            <a:ext cx="7694240" cy="4680520"/>
          </a:xfrm>
        </p:spPr>
        <p:txBody>
          <a:bodyPr>
            <a:normAutofit fontScale="85000" lnSpcReduction="2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Получено </a:t>
            </a:r>
            <a:r>
              <a:rPr lang="ru-RU" b="1" dirty="0" smtClean="0">
                <a:solidFill>
                  <a:srgbClr val="FF0000"/>
                </a:solidFill>
              </a:rPr>
              <a:t>213 тезисов</a:t>
            </a:r>
            <a:r>
              <a:rPr lang="ru-RU" dirty="0" smtClean="0"/>
              <a:t>. 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Выделено </a:t>
            </a:r>
            <a:r>
              <a:rPr lang="ru-RU" b="1" dirty="0" smtClean="0">
                <a:solidFill>
                  <a:srgbClr val="FF0000"/>
                </a:solidFill>
              </a:rPr>
              <a:t>42 трэвел-гранта  </a:t>
            </a:r>
            <a:r>
              <a:rPr lang="ru-RU" dirty="0" smtClean="0"/>
              <a:t>молодым ученым из Иркутска, Братска, Тамбова, Томска, Пензы, Москвы, Алагира, Самары, Красноярска, Барнаула, Новосибирска, Йошкар-Олы, Челябинска, Саратова, Омска, Махачкалы, Смоленска, Тольятти, Астрахани, Ульяновска, Краснодара, Уфы, Воронежа, Ангарска, Саянска.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Статистика за прошлые годы: </a:t>
            </a:r>
            <a:r>
              <a:rPr lang="en-US" dirty="0" smtClean="0">
                <a:solidFill>
                  <a:schemeClr val="tx2"/>
                </a:solidFill>
              </a:rPr>
              <a:t>I </a:t>
            </a:r>
            <a:r>
              <a:rPr lang="ru-RU" dirty="0" smtClean="0">
                <a:solidFill>
                  <a:schemeClr val="tx2"/>
                </a:solidFill>
              </a:rPr>
              <a:t>форум – 65 трэвел-грантов, </a:t>
            </a:r>
            <a:r>
              <a:rPr lang="en-US" dirty="0" smtClean="0">
                <a:solidFill>
                  <a:schemeClr val="tx2"/>
                </a:solidFill>
              </a:rPr>
              <a:t>II</a:t>
            </a:r>
            <a:r>
              <a:rPr lang="ru-RU" dirty="0" smtClean="0">
                <a:solidFill>
                  <a:schemeClr val="tx2"/>
                </a:solidFill>
              </a:rPr>
              <a:t> форум – 34 трэвел-гранта, </a:t>
            </a:r>
            <a:r>
              <a:rPr lang="en-US" dirty="0" smtClean="0">
                <a:solidFill>
                  <a:schemeClr val="tx2"/>
                </a:solidFill>
              </a:rPr>
              <a:t>III </a:t>
            </a:r>
            <a:r>
              <a:rPr lang="ru-RU" dirty="0" smtClean="0">
                <a:solidFill>
                  <a:schemeClr val="tx2"/>
                </a:solidFill>
              </a:rPr>
              <a:t>форум – 35 трэвел-грантов.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453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052736"/>
            <a:ext cx="7619184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/>
                </a:solidFill>
              </a:rPr>
              <a:t>Подготовка к </a:t>
            </a:r>
            <a:r>
              <a:rPr lang="ru-RU" dirty="0" smtClean="0">
                <a:solidFill>
                  <a:schemeClr val="tx2"/>
                </a:solidFill>
              </a:rPr>
              <a:t>форуму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2704664"/>
            <a:ext cx="7848872" cy="3388632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/>
              <a:t>4-й Международный образовательный форум «Российские дни сердца»</a:t>
            </a:r>
            <a:r>
              <a:rPr lang="fr-FR" sz="2800" dirty="0"/>
              <a:t> аккредитован в системе непрерывного медицинского образования</a:t>
            </a:r>
            <a:r>
              <a:rPr lang="ru-RU" sz="2800" dirty="0" smtClean="0"/>
              <a:t>. </a:t>
            </a:r>
          </a:p>
          <a:p>
            <a:r>
              <a:rPr lang="fr-FR" sz="2800" dirty="0" smtClean="0"/>
              <a:t>За </a:t>
            </a:r>
            <a:r>
              <a:rPr lang="fr-FR" sz="2800" dirty="0"/>
              <a:t>участие в работе форума </a:t>
            </a:r>
            <a:r>
              <a:rPr lang="ru-RU" sz="2800" dirty="0" smtClean="0"/>
              <a:t>врачам</a:t>
            </a:r>
            <a:r>
              <a:rPr lang="fr-FR" sz="2800" dirty="0" smtClean="0"/>
              <a:t> </a:t>
            </a:r>
            <a:r>
              <a:rPr lang="fr-FR" sz="2800" dirty="0"/>
              <a:t>начислят</a:t>
            </a:r>
            <a:r>
              <a:rPr lang="fr-FR" sz="4300" dirty="0">
                <a:solidFill>
                  <a:srgbClr val="FF0000"/>
                </a:solidFill>
              </a:rPr>
              <a:t> </a:t>
            </a:r>
            <a:r>
              <a:rPr lang="ru-RU" sz="4300" dirty="0" smtClean="0">
                <a:solidFill>
                  <a:srgbClr val="FF0000"/>
                </a:solidFill>
              </a:rPr>
              <a:t>12 </a:t>
            </a:r>
            <a:r>
              <a:rPr lang="ru-RU" sz="2800" dirty="0" smtClean="0"/>
              <a:t>образовательных кредитов</a:t>
            </a:r>
            <a:r>
              <a:rPr lang="fr-FR" sz="2800" dirty="0" smtClean="0"/>
              <a:t> </a:t>
            </a:r>
            <a:r>
              <a:rPr lang="fr-FR" sz="2800" dirty="0"/>
              <a:t>(при условии посещения форума на протяжении всей его работы), которые </a:t>
            </a:r>
            <a:r>
              <a:rPr lang="ru-RU" sz="2800" dirty="0"/>
              <a:t>могут быть</a:t>
            </a:r>
            <a:r>
              <a:rPr lang="fr-FR" sz="2800" dirty="0"/>
              <a:t> засчитаны как учебные часы при очередном повышении квалификации.</a:t>
            </a:r>
            <a:endParaRPr lang="ru-RU" sz="2800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526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7763200" cy="864096"/>
          </a:xfrm>
        </p:spPr>
        <p:txBody>
          <a:bodyPr/>
          <a:lstStyle/>
          <a:p>
            <a:r>
              <a:rPr lang="ru-RU" dirty="0" smtClean="0"/>
              <a:t>Программа форума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484784"/>
            <a:ext cx="8136904" cy="489654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FF0000"/>
                </a:solidFill>
              </a:rPr>
              <a:t>21 </a:t>
            </a:r>
            <a:r>
              <a:rPr lang="ru-RU" sz="2400" b="1" dirty="0" smtClean="0">
                <a:solidFill>
                  <a:srgbClr val="FF0000"/>
                </a:solidFill>
              </a:rPr>
              <a:t>апреля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Научные симпозиумы (13 симпозиумов)</a:t>
            </a:r>
          </a:p>
          <a:p>
            <a:pPr>
              <a:spcBef>
                <a:spcPts val="0"/>
              </a:spcBef>
            </a:pPr>
            <a:r>
              <a:rPr lang="ru-RU" sz="2400" dirty="0" err="1" smtClean="0"/>
              <a:t>Постерная</a:t>
            </a:r>
            <a:r>
              <a:rPr lang="ru-RU" sz="2400" dirty="0" smtClean="0"/>
              <a:t> сессия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Торжественное открытие форума</a:t>
            </a: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FF0000"/>
                </a:solidFill>
              </a:rPr>
              <a:t>22 апреля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Пленарные заседания</a:t>
            </a: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FF0000"/>
                </a:solidFill>
              </a:rPr>
              <a:t>23 апреля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Пленарные заседания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Закрытие форума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Выдача сертификатов НМО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55880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Тематика основных заседаний и клинических разборов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Кардиомиопатии</a:t>
            </a:r>
            <a:endParaRPr lang="ru-RU" dirty="0" smtClean="0"/>
          </a:p>
          <a:p>
            <a:r>
              <a:rPr lang="ru-RU" dirty="0" err="1" smtClean="0"/>
              <a:t>Катетерная</a:t>
            </a:r>
            <a:r>
              <a:rPr lang="ru-RU" dirty="0" smtClean="0"/>
              <a:t> </a:t>
            </a:r>
            <a:r>
              <a:rPr lang="ru-RU" dirty="0"/>
              <a:t>имплантация аортального клапана: Где мы сейчас и куда мы идем</a:t>
            </a:r>
            <a:r>
              <a:rPr lang="ru-RU" dirty="0" smtClean="0"/>
              <a:t>?</a:t>
            </a:r>
          </a:p>
          <a:p>
            <a:r>
              <a:rPr lang="ru-RU" dirty="0" smtClean="0"/>
              <a:t>Внезапная смерть и желудочковые нарушения ритма</a:t>
            </a:r>
          </a:p>
          <a:p>
            <a:r>
              <a:rPr lang="ru-RU" dirty="0"/>
              <a:t>Новости Европейского кардиологического </a:t>
            </a:r>
            <a:r>
              <a:rPr lang="ru-RU" dirty="0" smtClean="0"/>
              <a:t>конгресса</a:t>
            </a:r>
          </a:p>
          <a:p>
            <a:r>
              <a:rPr lang="ru-RU" dirty="0" smtClean="0"/>
              <a:t>Лечение больного с инфекционным эндокардитом</a:t>
            </a:r>
          </a:p>
          <a:p>
            <a:r>
              <a:rPr lang="ru-RU" dirty="0" smtClean="0"/>
              <a:t>Визуализация в кардиологии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5821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7619184" cy="792088"/>
          </a:xfrm>
        </p:spPr>
        <p:txBody>
          <a:bodyPr/>
          <a:lstStyle/>
          <a:p>
            <a:pPr algn="ctr"/>
            <a:r>
              <a:rPr lang="ru-RU" dirty="0" smtClean="0"/>
              <a:t>Общая информация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4411" y="3140968"/>
            <a:ext cx="7835208" cy="4608512"/>
          </a:xfrm>
        </p:spPr>
        <p:txBody>
          <a:bodyPr>
            <a:normAutofit/>
          </a:bodyPr>
          <a:lstStyle/>
          <a:p>
            <a:pPr algn="ctr"/>
            <a:endParaRPr lang="ru-RU" b="1" dirty="0"/>
          </a:p>
          <a:p>
            <a:r>
              <a:rPr lang="ru-RU" b="1" dirty="0" smtClean="0"/>
              <a:t>Все Пленарные заседания, а также </a:t>
            </a:r>
            <a:r>
              <a:rPr lang="ru-RU" b="1" dirty="0"/>
              <a:t> </a:t>
            </a:r>
            <a:r>
              <a:rPr lang="ru-RU" b="1" dirty="0" smtClean="0"/>
              <a:t>8 научных симпозиумов будут транслироваться в режиме </a:t>
            </a:r>
            <a:r>
              <a:rPr lang="en-US" b="1" dirty="0" smtClean="0"/>
              <a:t>on-line </a:t>
            </a:r>
            <a:r>
              <a:rPr lang="ru-RU" b="1" dirty="0" smtClean="0"/>
              <a:t> на сайтах</a:t>
            </a:r>
            <a:r>
              <a:rPr lang="ru-RU" b="1" dirty="0"/>
              <a:t> </a:t>
            </a:r>
            <a:r>
              <a:rPr lang="en-US" b="1" dirty="0" smtClean="0">
                <a:hlinkClick r:id="rId2"/>
              </a:rPr>
              <a:t>www.scardio.ru</a:t>
            </a:r>
            <a:r>
              <a:rPr lang="en-US" b="1" dirty="0" smtClean="0"/>
              <a:t>  </a:t>
            </a:r>
            <a:r>
              <a:rPr lang="ru-RU" b="1" dirty="0" smtClean="0"/>
              <a:t>и </a:t>
            </a:r>
            <a:r>
              <a:rPr lang="en-US" b="1" dirty="0" smtClean="0">
                <a:solidFill>
                  <a:srgbClr val="FFFF00"/>
                </a:solidFill>
                <a:hlinkClick r:id="rId3"/>
              </a:rPr>
              <a:t>www.internist.ru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/>
              <a:t>Во время Пленарных заседаний будет организован синхронный перевод.</a:t>
            </a:r>
          </a:p>
          <a:p>
            <a:r>
              <a:rPr lang="ru-RU" b="1" dirty="0" smtClean="0"/>
              <a:t>В форуме принимают участие 12 партнеров и участников выставки, 13 информационных партнеров.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На 08.04.2016 </a:t>
            </a:r>
            <a:r>
              <a:rPr lang="ru-RU" b="1" dirty="0" smtClean="0"/>
              <a:t>на форум зарегистрировалось </a:t>
            </a:r>
            <a:r>
              <a:rPr lang="ru-RU" sz="2400" b="1" dirty="0" smtClean="0">
                <a:solidFill>
                  <a:srgbClr val="FF0000"/>
                </a:solidFill>
              </a:rPr>
              <a:t>357 человек.</a:t>
            </a:r>
          </a:p>
          <a:p>
            <a:r>
              <a:rPr lang="en-US" b="1" dirty="0" smtClean="0"/>
              <a:t>On-line </a:t>
            </a:r>
            <a:r>
              <a:rPr lang="ru-RU" b="1" dirty="0" smtClean="0"/>
              <a:t>регистрация продолжается.</a:t>
            </a:r>
          </a:p>
          <a:p>
            <a:r>
              <a:rPr lang="ru-RU" b="1" dirty="0" smtClean="0"/>
              <a:t>Статистика по регистрации за прошлые годы: </a:t>
            </a:r>
            <a:r>
              <a:rPr lang="en-US" b="1" dirty="0">
                <a:solidFill>
                  <a:schemeClr val="tx2"/>
                </a:solidFill>
              </a:rPr>
              <a:t>I </a:t>
            </a:r>
            <a:r>
              <a:rPr lang="ru-RU" b="1" dirty="0">
                <a:solidFill>
                  <a:schemeClr val="tx2"/>
                </a:solidFill>
              </a:rPr>
              <a:t>форум </a:t>
            </a:r>
            <a:r>
              <a:rPr lang="ru-RU" b="1" dirty="0" smtClean="0">
                <a:solidFill>
                  <a:schemeClr val="tx2"/>
                </a:solidFill>
              </a:rPr>
              <a:t>(Москва) – 1098 участников, </a:t>
            </a:r>
            <a:r>
              <a:rPr lang="en-US" b="1" dirty="0">
                <a:solidFill>
                  <a:schemeClr val="tx2"/>
                </a:solidFill>
              </a:rPr>
              <a:t>II</a:t>
            </a:r>
            <a:r>
              <a:rPr lang="ru-RU" b="1" dirty="0">
                <a:solidFill>
                  <a:schemeClr val="tx2"/>
                </a:solidFill>
              </a:rPr>
              <a:t> форум </a:t>
            </a:r>
            <a:r>
              <a:rPr lang="ru-RU" b="1" dirty="0" smtClean="0">
                <a:solidFill>
                  <a:schemeClr val="tx2"/>
                </a:solidFill>
              </a:rPr>
              <a:t>(Санкт-Петербург)– 674 участника, </a:t>
            </a:r>
            <a:r>
              <a:rPr lang="en-US" b="1" dirty="0">
                <a:solidFill>
                  <a:schemeClr val="tx2"/>
                </a:solidFill>
              </a:rPr>
              <a:t>III </a:t>
            </a:r>
            <a:r>
              <a:rPr lang="ru-RU" b="1" dirty="0">
                <a:solidFill>
                  <a:schemeClr val="tx2"/>
                </a:solidFill>
              </a:rPr>
              <a:t>форум </a:t>
            </a:r>
            <a:r>
              <a:rPr lang="ru-RU" b="1" dirty="0" smtClean="0">
                <a:solidFill>
                  <a:schemeClr val="tx2"/>
                </a:solidFill>
              </a:rPr>
              <a:t>(Москва)– 866 участников.</a:t>
            </a:r>
            <a:endParaRPr lang="ru-RU" b="1" dirty="0">
              <a:solidFill>
                <a:schemeClr val="tx2"/>
              </a:solidFill>
            </a:endParaRP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/>
          </a:p>
          <a:p>
            <a:endParaRPr lang="en-US" b="1" dirty="0" smtClean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53935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as-petersburg.org/img/illust/illustration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0" y="2852936"/>
            <a:ext cx="8905875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ack to homep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7" y="116632"/>
            <a:ext cx="9334500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577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4365104"/>
            <a:ext cx="7772400" cy="1500187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Место проведения: Отель «Азимут»</a:t>
            </a:r>
          </a:p>
          <a:p>
            <a:r>
              <a:rPr lang="ru-RU" dirty="0" smtClean="0"/>
              <a:t>Санкт-Петербург. </a:t>
            </a:r>
            <a:r>
              <a:rPr lang="ru-RU" dirty="0" err="1" smtClean="0"/>
              <a:t>Лермонтовский</a:t>
            </a:r>
            <a:r>
              <a:rPr lang="ru-RU" dirty="0" smtClean="0"/>
              <a:t> проспект 41/1</a:t>
            </a:r>
          </a:p>
          <a:p>
            <a:r>
              <a:rPr lang="ru-RU" dirty="0" smtClean="0"/>
              <a:t>Сервис-агент – Гарант-</a:t>
            </a:r>
            <a:r>
              <a:rPr lang="ru-RU" dirty="0" err="1" smtClean="0"/>
              <a:t>интернейшнал</a:t>
            </a:r>
            <a:r>
              <a:rPr lang="ru-RU" dirty="0" smtClean="0"/>
              <a:t> (международный специализированный конгресс-менеджер)</a:t>
            </a:r>
          </a:p>
          <a:p>
            <a:r>
              <a:rPr lang="ru-RU" dirty="0" smtClean="0"/>
              <a:t>Сопредседатели научного комитета: </a:t>
            </a:r>
            <a:r>
              <a:rPr lang="ru-RU" dirty="0" err="1" smtClean="0"/>
              <a:t>Ф.Бартер</a:t>
            </a:r>
            <a:r>
              <a:rPr lang="ru-RU" dirty="0" smtClean="0"/>
              <a:t>, </a:t>
            </a:r>
            <a:r>
              <a:rPr lang="ru-RU" dirty="0" err="1" smtClean="0"/>
              <a:t>Е.Шляхто</a:t>
            </a:r>
            <a:r>
              <a:rPr lang="ru-RU" dirty="0" smtClean="0"/>
              <a:t>, </a:t>
            </a:r>
            <a:r>
              <a:rPr lang="ru-RU" dirty="0" err="1" smtClean="0"/>
              <a:t>М.Ежов</a:t>
            </a:r>
            <a:r>
              <a:rPr lang="ru-RU" dirty="0" smtClean="0"/>
              <a:t>, </a:t>
            </a:r>
            <a:r>
              <a:rPr lang="ru-RU" dirty="0" err="1" smtClean="0"/>
              <a:t>Р.Чешка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60648"/>
            <a:ext cx="57912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04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Общая информация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Мероприятие аккредитовано в </a:t>
            </a:r>
            <a:r>
              <a:rPr lang="en-US" dirty="0" smtClean="0"/>
              <a:t>EACCME</a:t>
            </a:r>
            <a:r>
              <a:rPr lang="en-US" dirty="0"/>
              <a:t>® </a:t>
            </a:r>
            <a:r>
              <a:rPr lang="ru-RU" dirty="0" smtClean="0"/>
              <a:t>для получение кредитов </a:t>
            </a:r>
            <a:r>
              <a:rPr lang="en-US" dirty="0" smtClean="0"/>
              <a:t>CME</a:t>
            </a:r>
            <a:endParaRPr lang="ru-RU" dirty="0" smtClean="0"/>
          </a:p>
          <a:p>
            <a:r>
              <a:rPr lang="ru-RU" dirty="0"/>
              <a:t>Подано 356 </a:t>
            </a:r>
            <a:r>
              <a:rPr lang="ru-RU" dirty="0" smtClean="0"/>
              <a:t>тезисов, из </a:t>
            </a:r>
            <a:r>
              <a:rPr lang="ru-RU" dirty="0"/>
              <a:t>них - 204 от авторов из </a:t>
            </a:r>
            <a:r>
              <a:rPr lang="ru-RU" dirty="0" smtClean="0"/>
              <a:t>России. Приято к докладам 187</a:t>
            </a:r>
            <a:endParaRPr lang="ru-RU" dirty="0"/>
          </a:p>
          <a:p>
            <a:r>
              <a:rPr lang="ru-RU" dirty="0" smtClean="0"/>
              <a:t>47 приглашенных лекций </a:t>
            </a:r>
          </a:p>
          <a:p>
            <a:r>
              <a:rPr lang="ru-RU" dirty="0" smtClean="0"/>
              <a:t>Рабочий язык – английский. Планируется </a:t>
            </a:r>
            <a:r>
              <a:rPr lang="ru-RU" dirty="0" smtClean="0"/>
              <a:t>6 </a:t>
            </a:r>
            <a:r>
              <a:rPr lang="ru-RU" dirty="0" err="1" smtClean="0"/>
              <a:t>сателлитных</a:t>
            </a:r>
            <a:r>
              <a:rPr lang="ru-RU" dirty="0" smtClean="0"/>
              <a:t> </a:t>
            </a:r>
            <a:r>
              <a:rPr lang="ru-RU" dirty="0" smtClean="0"/>
              <a:t>мероприятий </a:t>
            </a:r>
            <a:r>
              <a:rPr lang="ru-RU" dirty="0" smtClean="0"/>
              <a:t>на русском языке</a:t>
            </a:r>
          </a:p>
          <a:p>
            <a:r>
              <a:rPr lang="ru-RU" dirty="0" smtClean="0"/>
              <a:t>РКО берет на себя оплату регистрационного взноса для всех российских участников, которое представляют устные или </a:t>
            </a:r>
            <a:r>
              <a:rPr lang="ru-RU" dirty="0" err="1" smtClean="0"/>
              <a:t>постерные</a:t>
            </a:r>
            <a:r>
              <a:rPr lang="ru-RU" dirty="0" smtClean="0"/>
              <a:t> доклады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0482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Научный комитет (</a:t>
            </a:r>
            <a:r>
              <a:rPr lang="en-US" dirty="0" smtClean="0"/>
              <a:t>faculty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Khalid Al-</a:t>
            </a:r>
            <a:r>
              <a:rPr lang="en-US" dirty="0" err="1"/>
              <a:t>Rasadi</a:t>
            </a:r>
            <a:r>
              <a:rPr lang="en-US" dirty="0"/>
              <a:t> (Oman)</a:t>
            </a:r>
          </a:p>
          <a:p>
            <a:r>
              <a:rPr lang="en-US" dirty="0"/>
              <a:t>Christie Mitchell Ballantyne (USA)</a:t>
            </a:r>
          </a:p>
          <a:p>
            <a:r>
              <a:rPr lang="en-US" dirty="0" err="1"/>
              <a:t>Maciej</a:t>
            </a:r>
            <a:r>
              <a:rPr lang="en-US" dirty="0"/>
              <a:t> </a:t>
            </a:r>
            <a:r>
              <a:rPr lang="en-US" dirty="0" err="1"/>
              <a:t>Banach</a:t>
            </a:r>
            <a:r>
              <a:rPr lang="en-US" dirty="0"/>
              <a:t> (Poland)</a:t>
            </a:r>
          </a:p>
          <a:p>
            <a:r>
              <a:rPr lang="en-US" dirty="0"/>
              <a:t>Philip Barter (Australia)</a:t>
            </a:r>
          </a:p>
          <a:p>
            <a:r>
              <a:rPr lang="en-US" dirty="0"/>
              <a:t>Eric </a:t>
            </a:r>
            <a:r>
              <a:rPr lang="en-US" dirty="0" err="1"/>
              <a:t>Bruckert</a:t>
            </a:r>
            <a:r>
              <a:rPr lang="en-US" dirty="0"/>
              <a:t> (France)</a:t>
            </a:r>
          </a:p>
          <a:p>
            <a:r>
              <a:rPr lang="en-US" dirty="0"/>
              <a:t>Rafael </a:t>
            </a:r>
            <a:r>
              <a:rPr lang="en-US" dirty="0" err="1"/>
              <a:t>Carmena</a:t>
            </a:r>
            <a:r>
              <a:rPr lang="en-US" dirty="0"/>
              <a:t> (Spain)</a:t>
            </a:r>
          </a:p>
          <a:p>
            <a:r>
              <a:rPr lang="en-US" dirty="0"/>
              <a:t>Richard </a:t>
            </a:r>
            <a:r>
              <a:rPr lang="en-US" dirty="0" err="1"/>
              <a:t>Ceska</a:t>
            </a:r>
            <a:r>
              <a:rPr lang="en-US" dirty="0"/>
              <a:t> (Czech Republic)</a:t>
            </a:r>
          </a:p>
          <a:p>
            <a:r>
              <a:rPr lang="en-US" dirty="0"/>
              <a:t>Renata </a:t>
            </a:r>
            <a:r>
              <a:rPr lang="en-US" dirty="0" err="1"/>
              <a:t>Cifkova</a:t>
            </a:r>
            <a:r>
              <a:rPr lang="en-US" dirty="0"/>
              <a:t> (Czech Republic)</a:t>
            </a:r>
          </a:p>
          <a:p>
            <a:r>
              <a:rPr lang="en-US" dirty="0"/>
              <a:t>Ada Cuevas (Chile)</a:t>
            </a:r>
          </a:p>
          <a:p>
            <a:r>
              <a:rPr lang="en-US" dirty="0"/>
              <a:t>Marat </a:t>
            </a:r>
            <a:r>
              <a:rPr lang="en-US" dirty="0" err="1"/>
              <a:t>Ezhov</a:t>
            </a:r>
            <a:r>
              <a:rPr lang="en-US" dirty="0"/>
              <a:t> (Russia)</a:t>
            </a:r>
          </a:p>
          <a:p>
            <a:r>
              <a:rPr lang="en-US" dirty="0"/>
              <a:t>Zlatko Fras (Slovenia)</a:t>
            </a:r>
          </a:p>
          <a:p>
            <a:r>
              <a:rPr lang="en-US" dirty="0"/>
              <a:t>Jean-Charles </a:t>
            </a:r>
            <a:r>
              <a:rPr lang="en-US" dirty="0" err="1"/>
              <a:t>Fruchart</a:t>
            </a:r>
            <a:r>
              <a:rPr lang="en-US" dirty="0"/>
              <a:t> (France)</a:t>
            </a:r>
          </a:p>
          <a:p>
            <a:r>
              <a:rPr lang="en-US" dirty="0"/>
              <a:t>Henry N. Ginsberg (USA)</a:t>
            </a:r>
          </a:p>
          <a:p>
            <a:r>
              <a:rPr lang="en-US" dirty="0" err="1"/>
              <a:t>Meral</a:t>
            </a:r>
            <a:r>
              <a:rPr lang="en-US" dirty="0"/>
              <a:t> </a:t>
            </a:r>
            <a:r>
              <a:rPr lang="en-US" dirty="0" err="1"/>
              <a:t>Kayikcioglu</a:t>
            </a:r>
            <a:r>
              <a:rPr lang="en-US" dirty="0"/>
              <a:t> (Turkey)</a:t>
            </a:r>
          </a:p>
          <a:p>
            <a:r>
              <a:rPr lang="en-US" dirty="0"/>
              <a:t>John J.P. </a:t>
            </a:r>
            <a:r>
              <a:rPr lang="en-US" dirty="0" err="1"/>
              <a:t>Kastelein</a:t>
            </a:r>
            <a:r>
              <a:rPr lang="en-US" dirty="0"/>
              <a:t> (The Netherlands)</a:t>
            </a:r>
          </a:p>
          <a:p>
            <a:r>
              <a:rPr lang="en-US" dirty="0"/>
              <a:t>Alexandra </a:t>
            </a:r>
            <a:r>
              <a:rPr lang="en-US" dirty="0" err="1"/>
              <a:t>Konradi</a:t>
            </a:r>
            <a:r>
              <a:rPr lang="en-US" dirty="0"/>
              <a:t> (Russia)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Eva </a:t>
            </a:r>
            <a:r>
              <a:rPr lang="en-US" dirty="0" err="1"/>
              <a:t>Kralikova</a:t>
            </a:r>
            <a:r>
              <a:rPr lang="en-US" dirty="0"/>
              <a:t> (Czech Republic)</a:t>
            </a:r>
          </a:p>
          <a:p>
            <a:r>
              <a:rPr lang="en-US" dirty="0"/>
              <a:t>Yuji Matsuzawa (Japan)</a:t>
            </a:r>
          </a:p>
          <a:p>
            <a:r>
              <a:rPr lang="en-US" dirty="0"/>
              <a:t>Peter M. Nilsson (Sweden)</a:t>
            </a:r>
          </a:p>
          <a:p>
            <a:r>
              <a:rPr lang="en-US" dirty="0" err="1"/>
              <a:t>Gyorgy</a:t>
            </a:r>
            <a:r>
              <a:rPr lang="en-US" dirty="0"/>
              <a:t> </a:t>
            </a:r>
            <a:r>
              <a:rPr lang="en-US" dirty="0" err="1"/>
              <a:t>Paragh</a:t>
            </a:r>
            <a:r>
              <a:rPr lang="en-US" dirty="0"/>
              <a:t> (Hungary)</a:t>
            </a:r>
          </a:p>
          <a:p>
            <a:r>
              <a:rPr lang="en-US" dirty="0"/>
              <a:t>Klaus </a:t>
            </a:r>
            <a:r>
              <a:rPr lang="en-US" dirty="0" err="1"/>
              <a:t>Parhofer</a:t>
            </a:r>
            <a:r>
              <a:rPr lang="en-US" dirty="0"/>
              <a:t> (Germany)</a:t>
            </a:r>
          </a:p>
          <a:p>
            <a:r>
              <a:rPr lang="en-US" dirty="0" err="1"/>
              <a:t>Terje</a:t>
            </a:r>
            <a:r>
              <a:rPr lang="en-US" dirty="0"/>
              <a:t> R. Pedersen (Norway)</a:t>
            </a:r>
          </a:p>
          <a:p>
            <a:r>
              <a:rPr lang="en-US" dirty="0"/>
              <a:t>Martin </a:t>
            </a:r>
            <a:r>
              <a:rPr lang="en-US" dirty="0" err="1"/>
              <a:t>Prazny</a:t>
            </a:r>
            <a:r>
              <a:rPr lang="en-US" dirty="0"/>
              <a:t> (Czech Republic)</a:t>
            </a:r>
          </a:p>
          <a:p>
            <a:r>
              <a:rPr lang="en-US" dirty="0"/>
              <a:t>Katarina </a:t>
            </a:r>
            <a:r>
              <a:rPr lang="en-US" dirty="0" err="1"/>
              <a:t>Raslova</a:t>
            </a:r>
            <a:r>
              <a:rPr lang="en-US" dirty="0"/>
              <a:t> (Slovakia)</a:t>
            </a:r>
          </a:p>
          <a:p>
            <a:r>
              <a:rPr lang="en-US" dirty="0"/>
              <a:t>Andrzej </a:t>
            </a:r>
            <a:r>
              <a:rPr lang="en-US" dirty="0" err="1"/>
              <a:t>Rynkiewicz</a:t>
            </a:r>
            <a:r>
              <a:rPr lang="en-US" dirty="0"/>
              <a:t> (Poland)</a:t>
            </a:r>
          </a:p>
          <a:p>
            <a:r>
              <a:rPr lang="en-US" dirty="0"/>
              <a:t>Raul D. Santos (Brazil)</a:t>
            </a:r>
          </a:p>
          <a:p>
            <a:r>
              <a:rPr lang="en-US" dirty="0"/>
              <a:t>Tomas </a:t>
            </a:r>
            <a:r>
              <a:rPr lang="en-US" dirty="0" err="1"/>
              <a:t>Stulc</a:t>
            </a:r>
            <a:r>
              <a:rPr lang="en-US" dirty="0"/>
              <a:t> (Czech Republic)</a:t>
            </a:r>
          </a:p>
          <a:p>
            <a:r>
              <a:rPr lang="en-US" dirty="0"/>
              <a:t>Andrey V. </a:t>
            </a:r>
            <a:r>
              <a:rPr lang="en-US" dirty="0" err="1"/>
              <a:t>Susekov</a:t>
            </a:r>
            <a:r>
              <a:rPr lang="en-US" dirty="0"/>
              <a:t> (Russia)</a:t>
            </a:r>
          </a:p>
          <a:p>
            <a:r>
              <a:rPr lang="en-US" dirty="0"/>
              <a:t>S. </a:t>
            </a:r>
            <a:r>
              <a:rPr lang="en-US" dirty="0" err="1"/>
              <a:t>Lale</a:t>
            </a:r>
            <a:r>
              <a:rPr lang="en-US" dirty="0"/>
              <a:t> </a:t>
            </a:r>
            <a:r>
              <a:rPr lang="en-US" dirty="0" err="1"/>
              <a:t>Tokgozöglu</a:t>
            </a:r>
            <a:r>
              <a:rPr lang="en-US" dirty="0"/>
              <a:t> (Turkey)</a:t>
            </a:r>
          </a:p>
          <a:p>
            <a:r>
              <a:rPr lang="en-US" dirty="0"/>
              <a:t>Alexandros </a:t>
            </a:r>
            <a:r>
              <a:rPr lang="en-US" dirty="0" err="1"/>
              <a:t>Tselepis</a:t>
            </a:r>
            <a:r>
              <a:rPr lang="en-US" dirty="0"/>
              <a:t> (Greece)</a:t>
            </a:r>
          </a:p>
          <a:p>
            <a:r>
              <a:rPr lang="en-US" dirty="0"/>
              <a:t>Michal </a:t>
            </a:r>
            <a:r>
              <a:rPr lang="en-US" dirty="0" err="1"/>
              <a:t>Vrablik</a:t>
            </a:r>
            <a:r>
              <a:rPr lang="en-US" dirty="0"/>
              <a:t> (Czech Republic)</a:t>
            </a:r>
          </a:p>
          <a:p>
            <a:r>
              <a:rPr lang="en-US" dirty="0"/>
              <a:t>Gerald Watts (Australia)</a:t>
            </a:r>
          </a:p>
          <a:p>
            <a:r>
              <a:rPr lang="en-US" dirty="0"/>
              <a:t>Alberto </a:t>
            </a:r>
            <a:r>
              <a:rPr lang="en-US" dirty="0" err="1"/>
              <a:t>Zambon</a:t>
            </a:r>
            <a:r>
              <a:rPr lang="en-US" dirty="0"/>
              <a:t> (Italy)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8132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Тематика основных заседаний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Современные рекомендации по </a:t>
            </a:r>
            <a:r>
              <a:rPr lang="ru-RU" dirty="0" err="1" smtClean="0"/>
              <a:t>дислипидемии</a:t>
            </a:r>
            <a:endParaRPr lang="ru-RU" dirty="0" smtClean="0"/>
          </a:p>
          <a:p>
            <a:r>
              <a:rPr lang="ru-RU" dirty="0" err="1" smtClean="0"/>
              <a:t>Дислипидемия</a:t>
            </a:r>
            <a:r>
              <a:rPr lang="ru-RU" dirty="0" smtClean="0"/>
              <a:t> при метаболическом синдроме</a:t>
            </a:r>
          </a:p>
          <a:p>
            <a:r>
              <a:rPr lang="ru-RU" dirty="0" smtClean="0"/>
              <a:t>Семейная </a:t>
            </a:r>
            <a:r>
              <a:rPr lang="ru-RU" dirty="0" err="1" smtClean="0"/>
              <a:t>гиперлипидемия</a:t>
            </a:r>
            <a:endParaRPr lang="ru-RU" dirty="0" smtClean="0"/>
          </a:p>
          <a:p>
            <a:r>
              <a:rPr lang="ru-RU" dirty="0" smtClean="0"/>
              <a:t>Непереносимость </a:t>
            </a:r>
            <a:r>
              <a:rPr lang="ru-RU" dirty="0" err="1" smtClean="0"/>
              <a:t>статинов</a:t>
            </a:r>
            <a:endParaRPr lang="ru-RU" dirty="0" smtClean="0"/>
          </a:p>
          <a:p>
            <a:r>
              <a:rPr lang="ru-RU" dirty="0" smtClean="0"/>
              <a:t>Эпидемиология</a:t>
            </a:r>
          </a:p>
          <a:p>
            <a:r>
              <a:rPr lang="ru-RU" dirty="0" smtClean="0"/>
              <a:t>Артериальная гипертензия и </a:t>
            </a:r>
            <a:r>
              <a:rPr lang="ru-RU" dirty="0" err="1" smtClean="0"/>
              <a:t>дислипидемия</a:t>
            </a:r>
            <a:endParaRPr lang="ru-RU" dirty="0" smtClean="0"/>
          </a:p>
          <a:p>
            <a:r>
              <a:rPr lang="ru-RU" dirty="0" smtClean="0"/>
              <a:t>Диабет и липиды</a:t>
            </a:r>
          </a:p>
          <a:p>
            <a:r>
              <a:rPr lang="ru-RU" dirty="0" smtClean="0"/>
              <a:t>клиническая </a:t>
            </a:r>
            <a:r>
              <a:rPr lang="ru-RU" dirty="0" err="1" smtClean="0"/>
              <a:t>липидология</a:t>
            </a:r>
            <a:endParaRPr lang="ru-RU" dirty="0" smtClean="0"/>
          </a:p>
          <a:p>
            <a:r>
              <a:rPr lang="ru-RU" dirty="0" smtClean="0"/>
              <a:t>Педиатрические аспекты </a:t>
            </a:r>
            <a:r>
              <a:rPr lang="ru-RU" dirty="0" err="1" smtClean="0"/>
              <a:t>дислипидемий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216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581128"/>
            <a:ext cx="6400800" cy="1752600"/>
          </a:xfrm>
        </p:spPr>
        <p:txBody>
          <a:bodyPr>
            <a:normAutofit fontScale="92500" lnSpcReduction="20000"/>
          </a:bodyPr>
          <a:lstStyle/>
          <a:p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Екатеринбург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Международный выставочный центр «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Екатеринбург-Экспо»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795902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2004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Программный комитет форума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Формирование порядка подачи заявок на проведение научных мероприятий</a:t>
            </a:r>
          </a:p>
          <a:p>
            <a:r>
              <a:rPr lang="ru-RU" dirty="0" smtClean="0"/>
              <a:t>Прием заявок на научные мероприятия в рамках конгресса, их сортировка по направлениям, </a:t>
            </a:r>
          </a:p>
          <a:p>
            <a:r>
              <a:rPr lang="ru-RU" dirty="0" smtClean="0"/>
              <a:t>Экспертная оценка заявок и отбор заявок для включение в программу</a:t>
            </a:r>
          </a:p>
          <a:p>
            <a:r>
              <a:rPr lang="ru-RU" dirty="0" smtClean="0"/>
              <a:t>Формирование итоговой научной программы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259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57606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/>
                </a:solidFill>
              </a:rPr>
              <a:t>Структура Программного комитета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908720"/>
            <a:ext cx="712879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Председатель Программного комитета конгресса– Президент РКО</a:t>
            </a:r>
          </a:p>
          <a:p>
            <a:pPr algn="ctr"/>
            <a:r>
              <a:rPr lang="ru-RU" dirty="0" smtClean="0"/>
              <a:t>Академик Шляхто Е.В.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3429000"/>
            <a:ext cx="712879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Председатель локального оргкомитета </a:t>
            </a:r>
            <a:r>
              <a:rPr lang="ru-RU" dirty="0" smtClean="0"/>
              <a:t>конгресса- </a:t>
            </a:r>
          </a:p>
          <a:p>
            <a:pPr algn="ctr"/>
            <a:r>
              <a:rPr lang="ru-RU" dirty="0" smtClean="0"/>
              <a:t>член </a:t>
            </a:r>
            <a:r>
              <a:rPr lang="ru-RU" dirty="0"/>
              <a:t>Президиума Правления </a:t>
            </a:r>
            <a:r>
              <a:rPr lang="ru-RU" dirty="0" smtClean="0"/>
              <a:t>РКО</a:t>
            </a:r>
            <a:endParaRPr lang="ru-RU" dirty="0"/>
          </a:p>
          <a:p>
            <a:pPr algn="ctr"/>
            <a:r>
              <a:rPr lang="ru-RU" dirty="0"/>
              <a:t>профессор </a:t>
            </a:r>
            <a:r>
              <a:rPr lang="ru-RU" dirty="0" err="1"/>
              <a:t>Габинский</a:t>
            </a:r>
            <a:r>
              <a:rPr lang="ru-RU" dirty="0"/>
              <a:t> </a:t>
            </a:r>
            <a:r>
              <a:rPr lang="ru-RU" dirty="0" smtClean="0"/>
              <a:t>Я.Л.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043608" y="2276872"/>
            <a:ext cx="712879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Ответственный секретарь Программного комитета конгресса - </a:t>
            </a:r>
          </a:p>
          <a:p>
            <a:pPr algn="ctr"/>
            <a:r>
              <a:rPr lang="ru-RU" dirty="0" smtClean="0"/>
              <a:t>член Президиума Правления РКО профессор Лопатин Ю.М.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4765340"/>
            <a:ext cx="7128792" cy="11839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Секретариат Программного комитета</a:t>
            </a:r>
          </a:p>
        </p:txBody>
      </p:sp>
    </p:spTree>
    <p:extLst>
      <p:ext uri="{BB962C8B-B14F-4D97-AF65-F5344CB8AC3E}">
        <p14:creationId xmlns:p14="http://schemas.microsoft.com/office/powerpoint/2010/main" val="147112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493786"/>
              </p:ext>
            </p:extLst>
          </p:nvPr>
        </p:nvGraphicFramePr>
        <p:xfrm>
          <a:off x="1043608" y="0"/>
          <a:ext cx="7776865" cy="66506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457"/>
                <a:gridCol w="3925465"/>
                <a:gridCol w="3332943"/>
              </a:tblGrid>
              <a:tr h="20221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Сопредседатели рабочих групп Программного комитета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2219"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Эпидемиология, профилактика и реабилитация. Спортивная медицина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Бойцов Сергей Анатольевич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Шальнова Светлана Анатольевна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Смоленский Андрей Вадимович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rowSpan="4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Артериальная гипертензия, метаболический синдром, сахарный диабет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Чазова Ирина Евгеньевна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Баранова Елена Ивановна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Недогода</a:t>
                      </a:r>
                      <a:r>
                        <a:rPr lang="ru-RU" sz="1100" dirty="0">
                          <a:effectLst/>
                        </a:rPr>
                        <a:t> Сергей Владимирович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Чумакова Галина Александровна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rowSpan="4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ИБС, липиды и атеросклероз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Оганов</a:t>
                      </a:r>
                      <a:r>
                        <a:rPr lang="ru-RU" sz="1100" dirty="0">
                          <a:effectLst/>
                        </a:rPr>
                        <a:t> Рафаэль </a:t>
                      </a:r>
                      <a:r>
                        <a:rPr lang="ru-RU" sz="1100" dirty="0" err="1">
                          <a:effectLst/>
                        </a:rPr>
                        <a:t>Гегамович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Карпов Юрий Александрович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Кухарчук Валерий Владимирович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Ежов Марат Владиславович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Неотложная кардиология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Руда Михаил Яковлевич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Явелов</a:t>
                      </a:r>
                      <a:r>
                        <a:rPr lang="ru-RU" sz="1100" dirty="0">
                          <a:effectLst/>
                        </a:rPr>
                        <a:t> Игорь Семенович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rowSpan="4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Сердечная недостаточность/левожелудочковая дисфункция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Беленков Юрий Никитич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Терещенко Сергей Николаевич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Лопатин Юрий Михайлович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Мареев Вячеслав Юрьевич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Аритмология</a:t>
                      </a:r>
                      <a:r>
                        <a:rPr lang="ru-RU" sz="1050" dirty="0">
                          <a:effectLst/>
                        </a:rPr>
                        <a:t>, стимуляция, ресинхронизация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Ревишвили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Амиран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Шотаевич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Голицын Сергей Павлович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Попов Сергей Валентинович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rowSpan="4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Визуализация в кардиологии, компьютерные технологии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Васюк</a:t>
                      </a:r>
                      <a:r>
                        <a:rPr lang="ru-RU" sz="1100" dirty="0">
                          <a:effectLst/>
                        </a:rPr>
                        <a:t> Юрий Александрович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Мацкеплишвили</a:t>
                      </a:r>
                      <a:r>
                        <a:rPr lang="ru-RU" sz="1100" dirty="0">
                          <a:effectLst/>
                        </a:rPr>
                        <a:t>  Симон </a:t>
                      </a:r>
                      <a:r>
                        <a:rPr lang="ru-RU" sz="1100" dirty="0" err="1">
                          <a:effectLst/>
                        </a:rPr>
                        <a:t>Теймуразович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Терновой Сергей Константинович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Кузнецов Вадим Анатольевич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8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Некоронарогенные заболевания, клапанная патология, врожденные заболевания, детская кардиология, легочная гипертензия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Дземешкевич</a:t>
                      </a:r>
                      <a:r>
                        <a:rPr lang="ru-RU" sz="1100" dirty="0">
                          <a:effectLst/>
                        </a:rPr>
                        <a:t> Сергей Леонидович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2488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Карпов Ростислав Сергеевич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287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Палеев</a:t>
                      </a:r>
                      <a:r>
                        <a:rPr lang="ru-RU" sz="1100" dirty="0">
                          <a:effectLst/>
                        </a:rPr>
                        <a:t> Филипп Николаевич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9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Фундаментальные исследования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Ткачук Всеволод Арсеньевич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Затейщиков Дмитрий Александрович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Галагудза</a:t>
                      </a:r>
                      <a:r>
                        <a:rPr lang="ru-RU" sz="1100" dirty="0">
                          <a:effectLst/>
                        </a:rPr>
                        <a:t> Михаил Михайлович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Сердечно-сосудистая хирургия 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Бокерия</a:t>
                      </a:r>
                      <a:r>
                        <a:rPr lang="ru-RU" sz="1100" dirty="0">
                          <a:effectLst/>
                        </a:rPr>
                        <a:t> Лео Антонович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Караськов</a:t>
                      </a:r>
                      <a:r>
                        <a:rPr lang="ru-RU" sz="1100" dirty="0">
                          <a:effectLst/>
                        </a:rPr>
                        <a:t> Александр Михайлович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Голухова</a:t>
                      </a:r>
                      <a:r>
                        <a:rPr lang="ru-RU" sz="1100" dirty="0">
                          <a:effectLst/>
                        </a:rPr>
                        <a:t> Елена </a:t>
                      </a:r>
                      <a:r>
                        <a:rPr lang="ru-RU" sz="1100" dirty="0" err="1">
                          <a:effectLst/>
                        </a:rPr>
                        <a:t>Зеликовна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11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Гибридная хирургия и интервенционная кардиология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Акчурин</a:t>
                      </a:r>
                      <a:r>
                        <a:rPr lang="ru-RU" sz="1100" dirty="0">
                          <a:effectLst/>
                        </a:rPr>
                        <a:t> Ренат </a:t>
                      </a:r>
                      <a:r>
                        <a:rPr lang="ru-RU" sz="1100" dirty="0" err="1">
                          <a:effectLst/>
                        </a:rPr>
                        <a:t>Сулейманович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  <a:tr h="176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Алекян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Баграт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Гегамович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65" marR="42765" marT="0" marB="0" anchor="b"/>
                </a:tc>
              </a:tr>
            </a:tbl>
          </a:graphicData>
        </a:graphic>
      </p:graphicFrame>
      <p:sp>
        <p:nvSpPr>
          <p:cNvPr id="6" name="Rectangle 32"/>
          <p:cNvSpPr>
            <a:spLocks noChangeArrowheads="1"/>
          </p:cNvSpPr>
          <p:nvPr/>
        </p:nvSpPr>
        <p:spPr bwMode="auto">
          <a:xfrm>
            <a:off x="2192338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54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/>
                </a:solidFill>
              </a:rPr>
              <a:t>Г</a:t>
            </a:r>
            <a:r>
              <a:rPr lang="ru-RU" dirty="0" smtClean="0">
                <a:solidFill>
                  <a:schemeClr val="accent1"/>
                </a:solidFill>
              </a:rPr>
              <a:t>рафик работы над научной программой</a:t>
            </a:r>
            <a:endParaRPr lang="ru-RU" dirty="0">
              <a:solidFill>
                <a:schemeClr val="accent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229921"/>
              </p:ext>
            </p:extLst>
          </p:nvPr>
        </p:nvGraphicFramePr>
        <p:xfrm>
          <a:off x="1043608" y="1844826"/>
          <a:ext cx="7200800" cy="35283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22051"/>
                <a:gridCol w="2278749"/>
              </a:tblGrid>
              <a:tr h="582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Мероприятие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Сроки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2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Подача заявок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01.05.2016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2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Экспертиза и формирование блоков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01.06.2016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2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Прием тезисов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01.06.2016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00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Формирование полной научной программы и размещение ее на сайте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15.07.2016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604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Работа сайта конгресса- анализ на 11.04.2016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8054850"/>
              </p:ext>
            </p:extLst>
          </p:nvPr>
        </p:nvGraphicFramePr>
        <p:xfrm>
          <a:off x="457200" y="1398179"/>
          <a:ext cx="8054712" cy="5353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3476992"/>
                <a:gridCol w="128588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секции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заявок на мероприятие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Подано тезисов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Эпидемиология, профилактика и реабилитация. Спортивная медицина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Артериальная гипертензия, метаболический синдром, сахарный диабет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ИБС, липиды и атеросклероз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Неотложная кардиология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Сердечная недостаточность/левожелудочковая дисфункция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Аритмология, стимуляция, ресинхронизация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Визуализация в кардиологии, компьютерные технологии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Некоронарогенные заболевания, клапанная патология, врожденные заболевания, детская кардиология, легочная гипертензия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Фундаментальные исследования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Сердечно-сосудистая хирургия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Гибридная хирургия и интервенционная кардиология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Тезисы (без раздела)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6368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Залы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91264" cy="478539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Залы в 4 </a:t>
            </a:r>
            <a:r>
              <a:rPr lang="ru-RU" b="1" dirty="0" err="1" smtClean="0"/>
              <a:t>форумном</a:t>
            </a:r>
            <a:r>
              <a:rPr lang="ru-RU" b="1" dirty="0" smtClean="0"/>
              <a:t> павильоне</a:t>
            </a:r>
          </a:p>
          <a:p>
            <a:pPr marL="0" indent="0">
              <a:buNone/>
            </a:pPr>
            <a:endParaRPr lang="ru-RU" b="1" dirty="0"/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Зал Пленарных заседаний (1200 </a:t>
            </a:r>
            <a:r>
              <a:rPr lang="ru-RU" dirty="0"/>
              <a:t>мест</a:t>
            </a:r>
            <a:r>
              <a:rPr lang="ru-RU" dirty="0" smtClean="0"/>
              <a:t>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Конференц-зал №1 (200 мест)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Конференц-зал </a:t>
            </a:r>
            <a:r>
              <a:rPr lang="ru-RU" dirty="0" smtClean="0"/>
              <a:t>№2 </a:t>
            </a:r>
            <a:r>
              <a:rPr lang="ru-RU" dirty="0"/>
              <a:t>(200 мест</a:t>
            </a:r>
            <a:r>
              <a:rPr lang="ru-RU" dirty="0" smtClean="0"/>
              <a:t>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Конференц-зал </a:t>
            </a:r>
            <a:r>
              <a:rPr lang="ru-RU" dirty="0" smtClean="0"/>
              <a:t>№3 </a:t>
            </a:r>
            <a:r>
              <a:rPr lang="ru-RU" dirty="0"/>
              <a:t>(200 мест</a:t>
            </a:r>
            <a:r>
              <a:rPr lang="ru-RU" dirty="0" smtClean="0"/>
              <a:t>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Конференц-зал </a:t>
            </a:r>
            <a:r>
              <a:rPr lang="ru-RU" dirty="0" smtClean="0"/>
              <a:t>№4 </a:t>
            </a:r>
            <a:r>
              <a:rPr lang="ru-RU" dirty="0"/>
              <a:t>(200 мест</a:t>
            </a:r>
            <a:r>
              <a:rPr lang="ru-RU" dirty="0" smtClean="0"/>
              <a:t>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Конференц-зал </a:t>
            </a:r>
            <a:r>
              <a:rPr lang="ru-RU" dirty="0" smtClean="0"/>
              <a:t>№5 </a:t>
            </a:r>
            <a:r>
              <a:rPr lang="ru-RU" dirty="0"/>
              <a:t>(200 мест</a:t>
            </a:r>
            <a:r>
              <a:rPr lang="ru-RU" dirty="0" smtClean="0"/>
              <a:t>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Зал Официальных делегаций  (при театральной рассадке) №1 (250 мест)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Зал Официальных делегаций  (при театральной рассадке) </a:t>
            </a:r>
            <a:r>
              <a:rPr lang="ru-RU" dirty="0" smtClean="0"/>
              <a:t>№2 </a:t>
            </a:r>
            <a:r>
              <a:rPr lang="ru-RU" dirty="0"/>
              <a:t>(250 мест</a:t>
            </a:r>
            <a:r>
              <a:rPr lang="ru-RU" dirty="0" smtClean="0"/>
              <a:t>)</a:t>
            </a:r>
          </a:p>
          <a:p>
            <a:pPr marL="0" lvl="0" indent="0">
              <a:buNone/>
            </a:pPr>
            <a:r>
              <a:rPr lang="ru-RU" dirty="0" smtClean="0"/>
              <a:t>9. Переговорная комната  (№11) – 30 мест</a:t>
            </a:r>
          </a:p>
          <a:p>
            <a:pPr marL="0" lvl="0" indent="0">
              <a:buNone/>
            </a:pPr>
            <a:r>
              <a:rPr lang="ru-RU" dirty="0" smtClean="0"/>
              <a:t>10. Переговорная комната (№12) – 30 мест</a:t>
            </a:r>
          </a:p>
          <a:p>
            <a:pPr marL="0" lvl="0" indent="0">
              <a:buNone/>
            </a:pPr>
            <a:r>
              <a:rPr lang="ru-RU" dirty="0" smtClean="0"/>
              <a:t>Возможна застройка 3-х дополнительных залов (200 мест) в 3-м вставочном павильоне.</a:t>
            </a:r>
          </a:p>
          <a:p>
            <a:pPr marL="0" lvl="0" indent="0">
              <a:buNone/>
            </a:pPr>
            <a:endParaRPr lang="ru-RU" dirty="0"/>
          </a:p>
          <a:p>
            <a:pPr marL="0" lvl="0" indent="0">
              <a:buNone/>
            </a:pPr>
            <a:r>
              <a:rPr lang="ru-RU" b="1" dirty="0" smtClean="0"/>
              <a:t>Максимальное количество залов: 13</a:t>
            </a:r>
            <a:endParaRPr lang="ru-RU" b="1" dirty="0"/>
          </a:p>
          <a:p>
            <a:pPr marL="514350" lvl="0" indent="-514350">
              <a:buFont typeface="+mj-lt"/>
              <a:buAutoNum type="arabicPeriod"/>
            </a:pPr>
            <a:endParaRPr lang="ru-RU" dirty="0"/>
          </a:p>
          <a:p>
            <a:pPr marL="514350" lvl="0" indent="-514350">
              <a:buFont typeface="+mj-lt"/>
              <a:buAutoNum type="arabicPeriod"/>
            </a:pPr>
            <a:endParaRPr lang="ru-RU" dirty="0"/>
          </a:p>
          <a:p>
            <a:pPr marL="514350" lvl="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478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Возможное распределение залов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47853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Начало заседаний 20.09 в 11.00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Закрытие конгресса 23.09 в 15.00</a:t>
            </a:r>
          </a:p>
          <a:p>
            <a:r>
              <a:rPr lang="ru-RU" dirty="0" smtClean="0"/>
              <a:t>Зал пленарных заседаний – пленарные заседания, симпозиумы генеральных партнеров, торжественное открытие </a:t>
            </a:r>
          </a:p>
          <a:p>
            <a:pPr marL="0" indent="0">
              <a:buNone/>
            </a:pPr>
            <a:r>
              <a:rPr lang="ru-RU" dirty="0" smtClean="0"/>
              <a:t>– всего 16 заседаний</a:t>
            </a:r>
          </a:p>
          <a:p>
            <a:r>
              <a:rPr lang="ru-RU" dirty="0" smtClean="0"/>
              <a:t>Остальные залы – 170 заседаний</a:t>
            </a:r>
            <a:endParaRPr lang="ru-RU" dirty="0"/>
          </a:p>
          <a:p>
            <a:r>
              <a:rPr lang="ru-RU" dirty="0" smtClean="0"/>
              <a:t>Итого 186 заседаний максимально за 4 дня конгресса.</a:t>
            </a:r>
          </a:p>
        </p:txBody>
      </p:sp>
    </p:spTree>
    <p:extLst>
      <p:ext uri="{BB962C8B-B14F-4D97-AF65-F5344CB8AC3E}">
        <p14:creationId xmlns:p14="http://schemas.microsoft.com/office/powerpoint/2010/main" val="2072669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Дополнительные возможности и предложения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Модерируемые</a:t>
            </a:r>
            <a:r>
              <a:rPr lang="ru-RU" dirty="0" smtClean="0"/>
              <a:t> сессии электронных постеров в зоне выставочного стенда РКО (7)</a:t>
            </a:r>
          </a:p>
          <a:p>
            <a:r>
              <a:rPr lang="ru-RU" dirty="0" smtClean="0"/>
              <a:t>Мастер-классы и мероприятия молодых ученых. Сессии – «проверь себя» - также в выставочной зоне</a:t>
            </a:r>
          </a:p>
          <a:p>
            <a:r>
              <a:rPr lang="ru-RU" dirty="0" smtClean="0"/>
              <a:t>Мероприятия для сестер и пациентов – специальная зона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11754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1441</TotalTime>
  <Words>1226</Words>
  <Application>Microsoft Office PowerPoint</Application>
  <PresentationFormat>Экран (4:3)</PresentationFormat>
  <Paragraphs>266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О ходе подготовки к мероприятиям РКО 2016 года</vt:lpstr>
      <vt:lpstr>Место проведения:  ФСФМИЦ им В.А.Алмазова, ул. Аккуратов д.2 Сопредседатели Научного комитета форума: Профессор M. Komajda (Франция) Профессор Е. Шляхто (Россия)</vt:lpstr>
      <vt:lpstr>Подготовка к форуму</vt:lpstr>
      <vt:lpstr>Подготовка к форуму</vt:lpstr>
      <vt:lpstr>Программа форума</vt:lpstr>
      <vt:lpstr>Тематика основных заседаний и клинических разборов</vt:lpstr>
      <vt:lpstr>Общая информация</vt:lpstr>
      <vt:lpstr>Презентация PowerPoint</vt:lpstr>
      <vt:lpstr>Презентация PowerPoint</vt:lpstr>
      <vt:lpstr>Общая информация</vt:lpstr>
      <vt:lpstr>Научный комитет (faculty)</vt:lpstr>
      <vt:lpstr>Тематика основных заседаний</vt:lpstr>
      <vt:lpstr>Презентация PowerPoint</vt:lpstr>
      <vt:lpstr>Программный комитет форума</vt:lpstr>
      <vt:lpstr>Структура Программного комитета</vt:lpstr>
      <vt:lpstr>Презентация PowerPoint</vt:lpstr>
      <vt:lpstr>График работы над научной программой</vt:lpstr>
      <vt:lpstr>Работа сайта конгресса- анализ на 11.04.2016</vt:lpstr>
      <vt:lpstr>Залы</vt:lpstr>
      <vt:lpstr>Возможное распределение залов</vt:lpstr>
      <vt:lpstr>Дополнительные возможности и предложения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формировании Программного комитета и порядке формирования конгресса РКО 2014 года</dc:title>
  <dc:creator>Пользователь Windows</dc:creator>
  <cp:lastModifiedBy>Конради Александра Олеговна</cp:lastModifiedBy>
  <cp:revision>125</cp:revision>
  <cp:lastPrinted>2014-12-12T10:16:42Z</cp:lastPrinted>
  <dcterms:created xsi:type="dcterms:W3CDTF">2013-11-22T09:33:13Z</dcterms:created>
  <dcterms:modified xsi:type="dcterms:W3CDTF">2016-04-11T07:10:02Z</dcterms:modified>
</cp:coreProperties>
</file>