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70" r:id="rId6"/>
    <p:sldId id="263" r:id="rId7"/>
    <p:sldId id="262" r:id="rId8"/>
    <p:sldId id="264" r:id="rId9"/>
    <p:sldId id="265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3399"/>
    <a:srgbClr val="FF33CC"/>
    <a:srgbClr val="008D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2864" y="-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824D-94B1-4228-9831-EBAEE2C90360}" type="datetimeFigureOut">
              <a:rPr lang="ru-RU" smtClean="0"/>
              <a:pPr/>
              <a:t>08.04.16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556792"/>
            <a:ext cx="864096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8DD2"/>
                </a:solidFill>
                <a:latin typeface="Cambria" pitchFamily="18" charset="0"/>
              </a:rPr>
              <a:t>Работа региональных отделений РКО</a:t>
            </a:r>
          </a:p>
          <a:p>
            <a:pPr algn="ctr"/>
            <a:endParaRPr lang="ru-RU" sz="60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pPr algn="ctr"/>
            <a:endParaRPr lang="ru-RU" sz="6000" b="1" dirty="0">
              <a:solidFill>
                <a:srgbClr val="008DD2"/>
              </a:solidFill>
              <a:latin typeface="Cambria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8DD2"/>
                </a:solidFill>
                <a:latin typeface="Cambria" pitchFamily="18" charset="0"/>
              </a:rPr>
              <a:t>А.А. Таничева, 2016</a:t>
            </a:r>
            <a:endParaRPr lang="ru-RU" sz="24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5689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r>
              <a:rPr lang="ru-RU" sz="5400" b="1" dirty="0" smtClean="0">
                <a:solidFill>
                  <a:srgbClr val="008DD2"/>
                </a:solidFill>
                <a:latin typeface="Cambria" pitchFamily="18" charset="0"/>
              </a:rPr>
              <a:t>Основные направления:</a:t>
            </a:r>
            <a:endParaRPr lang="ru-RU" sz="54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988840"/>
            <a:ext cx="76328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- членство</a:t>
            </a:r>
          </a:p>
          <a:p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- регистры</a:t>
            </a:r>
          </a:p>
          <a:p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- проведение мероприятий </a:t>
            </a:r>
          </a:p>
          <a:p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- </a:t>
            </a:r>
            <a:r>
              <a:rPr lang="ru-RU" sz="4000" b="1" dirty="0">
                <a:solidFill>
                  <a:srgbClr val="008DD2"/>
                </a:solidFill>
                <a:latin typeface="Cambria" pitchFamily="18" charset="0"/>
              </a:rPr>
              <a:t>о</a:t>
            </a:r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бразовательные проекты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2"/>
            <a:ext cx="8028384" cy="48672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692696"/>
            <a:ext cx="7560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По состоянию на 11.04.2016г.  в обществе</a:t>
            </a:r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:</a:t>
            </a:r>
          </a:p>
          <a:p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- 61 </a:t>
            </a:r>
            <a:r>
              <a:rPr lang="ru-RU" sz="3200" b="1" dirty="0">
                <a:solidFill>
                  <a:srgbClr val="008DD2"/>
                </a:solidFill>
                <a:latin typeface="Cambria" pitchFamily="18" charset="0"/>
              </a:rPr>
              <a:t>региональное </a:t>
            </a:r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отделение</a:t>
            </a:r>
            <a:endParaRPr lang="ru-RU" sz="3200" b="1" dirty="0">
              <a:solidFill>
                <a:srgbClr val="008DD2"/>
              </a:solidFill>
              <a:latin typeface="Cambria" pitchFamily="18" charset="0"/>
            </a:endParaRPr>
          </a:p>
          <a:p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- 6800 </a:t>
            </a:r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членов</a:t>
            </a:r>
          </a:p>
          <a:p>
            <a:endParaRPr lang="ru-RU" sz="32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endParaRPr lang="ru-RU" sz="32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882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3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Нет региональных отделений в 24 субъектах РФ:</a:t>
            </a:r>
          </a:p>
          <a:p>
            <a:endParaRPr lang="ru-RU" sz="32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pPr marL="457200" indent="-457200">
              <a:buFontTx/>
              <a:buChar char="-"/>
            </a:pPr>
            <a:endParaRPr lang="ru-RU" sz="32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pPr marL="457200" indent="-457200">
              <a:buFontTx/>
              <a:buChar char="-"/>
            </a:pPr>
            <a:endParaRPr lang="ru-RU" sz="32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033390"/>
              </p:ext>
            </p:extLst>
          </p:nvPr>
        </p:nvGraphicFramePr>
        <p:xfrm>
          <a:off x="251520" y="1556792"/>
          <a:ext cx="8892480" cy="5212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6240"/>
                <a:gridCol w="4446240"/>
              </a:tblGrid>
              <a:tr h="4782304"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Республика Адыгея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Республика Алтайский край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Белгородская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Вологодская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Еврейская АО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Ингушетия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Калмыкия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Камчатский край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Карачаево-Черкесия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Костромская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Крым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Курганская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endParaRPr lang="ru-RU" sz="2400" b="0" dirty="0" smtClean="0">
                        <a:solidFill>
                          <a:srgbClr val="008DD2"/>
                        </a:solidFill>
                        <a:latin typeface="Cambria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Магаданская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Ненецкий АО 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Орловская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Сахалинская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Севастополь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Северная Осетия – Алания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Тульская область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Тыва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Хакасия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Чечня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Чукотский АО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ru-RU" sz="2400" b="0" dirty="0" smtClean="0">
                          <a:solidFill>
                            <a:srgbClr val="008DD2"/>
                          </a:solidFill>
                          <a:latin typeface="Cambria" pitchFamily="18" charset="0"/>
                        </a:rPr>
                        <a:t>Ямало-Ненецкий АО</a:t>
                      </a:r>
                    </a:p>
                    <a:p>
                      <a:endParaRPr lang="ru-RU" sz="2400" b="0" dirty="0" smtClean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239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5689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Повышение </a:t>
            </a:r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привлекательности членства в РКО для врачей кардиологов,  а также специалистов смежных специальностей</a:t>
            </a:r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:</a:t>
            </a:r>
            <a:endParaRPr lang="ru-RU" sz="32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rgbClr val="008DD2"/>
                </a:solidFill>
                <a:latin typeface="Cambria" pitchFamily="18" charset="0"/>
              </a:rPr>
              <a:t>создание удобного и полезного инструмента для практикующего врача;</a:t>
            </a:r>
          </a:p>
          <a:p>
            <a:pPr marL="457200" indent="-457200">
              <a:buFontTx/>
              <a:buChar char="-"/>
            </a:pPr>
            <a:r>
              <a:rPr lang="ru-RU" sz="3200" dirty="0">
                <a:solidFill>
                  <a:srgbClr val="008DD2"/>
                </a:solidFill>
                <a:latin typeface="Cambria" pitchFamily="18" charset="0"/>
              </a:rPr>
              <a:t>а</a:t>
            </a:r>
            <a:r>
              <a:rPr lang="ru-RU" sz="3200" dirty="0" smtClean="0">
                <a:solidFill>
                  <a:srgbClr val="008DD2"/>
                </a:solidFill>
                <a:latin typeface="Cambria" pitchFamily="18" charset="0"/>
              </a:rPr>
              <a:t>ктивное вовлечение в образовательные проекты;</a:t>
            </a:r>
          </a:p>
          <a:p>
            <a:pPr marL="457200" indent="-457200">
              <a:buFontTx/>
              <a:buChar char="-"/>
            </a:pPr>
            <a:r>
              <a:rPr lang="ru-RU" sz="3200" dirty="0">
                <a:solidFill>
                  <a:srgbClr val="008DD2"/>
                </a:solidFill>
                <a:latin typeface="Cambria" pitchFamily="18" charset="0"/>
              </a:rPr>
              <a:t>б</a:t>
            </a:r>
            <a:r>
              <a:rPr lang="ru-RU" sz="3200" dirty="0" smtClean="0">
                <a:solidFill>
                  <a:srgbClr val="008DD2"/>
                </a:solidFill>
                <a:latin typeface="Cambria" pitchFamily="18" charset="0"/>
              </a:rPr>
              <a:t>есплатные для членов РКО карманные рекомендации </a:t>
            </a:r>
          </a:p>
          <a:p>
            <a:pPr marL="457200" indent="-457200">
              <a:buFontTx/>
              <a:buChar char="-"/>
            </a:pPr>
            <a:r>
              <a:rPr lang="ru-RU" sz="3200" dirty="0">
                <a:solidFill>
                  <a:srgbClr val="008DD2"/>
                </a:solidFill>
                <a:latin typeface="Cambria" pitchFamily="18" charset="0"/>
              </a:rPr>
              <a:t>и</a:t>
            </a:r>
            <a:r>
              <a:rPr lang="ru-RU" sz="3200" dirty="0" smtClean="0">
                <a:solidFill>
                  <a:srgbClr val="008DD2"/>
                </a:solidFill>
                <a:latin typeface="Cambria" pitchFamily="18" charset="0"/>
              </a:rPr>
              <a:t> многое другое…</a:t>
            </a:r>
            <a:endParaRPr lang="ru-RU" sz="3200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429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7632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Разработка мобильного приложения:</a:t>
            </a:r>
            <a:endParaRPr lang="ru-RU" sz="32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5" y="980728"/>
            <a:ext cx="3981174" cy="56338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07904" y="1268760"/>
            <a:ext cx="518457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ru-RU" sz="3000" dirty="0">
                <a:solidFill>
                  <a:srgbClr val="008DD2"/>
                </a:solidFill>
                <a:latin typeface="Cambria" pitchFamily="18" charset="0"/>
              </a:rPr>
              <a:t>р</a:t>
            </a:r>
            <a:r>
              <a:rPr lang="ru-RU" sz="3000" dirty="0" smtClean="0">
                <a:solidFill>
                  <a:srgbClr val="008DD2"/>
                </a:solidFill>
                <a:latin typeface="Cambria" pitchFamily="18" charset="0"/>
              </a:rPr>
              <a:t>екомендации (быстрый перевод и размещение всех актуальных рекомендаций);</a:t>
            </a:r>
          </a:p>
          <a:p>
            <a:pPr marL="571500" indent="-571500">
              <a:buFontTx/>
              <a:buChar char="-"/>
            </a:pPr>
            <a:r>
              <a:rPr lang="ru-RU" sz="3000" dirty="0">
                <a:solidFill>
                  <a:srgbClr val="008DD2"/>
                </a:solidFill>
                <a:latin typeface="Cambria" pitchFamily="18" charset="0"/>
              </a:rPr>
              <a:t>м</a:t>
            </a:r>
            <a:r>
              <a:rPr lang="ru-RU" sz="3000" dirty="0" smtClean="0">
                <a:solidFill>
                  <a:srgbClr val="008DD2"/>
                </a:solidFill>
                <a:latin typeface="Cambria" pitchFamily="18" charset="0"/>
              </a:rPr>
              <a:t>атериалы серии «В помощь практикующему </a:t>
            </a:r>
            <a:r>
              <a:rPr lang="ru-RU" sz="3000" dirty="0" smtClean="0">
                <a:solidFill>
                  <a:srgbClr val="008DD2"/>
                </a:solidFill>
                <a:latin typeface="Cambria" pitchFamily="18" charset="0"/>
              </a:rPr>
              <a:t>врачу»;</a:t>
            </a:r>
            <a:endParaRPr lang="ru-RU" sz="3000" dirty="0" smtClean="0">
              <a:solidFill>
                <a:srgbClr val="008DD2"/>
              </a:solidFill>
              <a:latin typeface="Cambria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000" dirty="0" smtClean="0">
                <a:solidFill>
                  <a:srgbClr val="008DD2"/>
                </a:solidFill>
                <a:latin typeface="Cambria" pitchFamily="18" charset="0"/>
              </a:rPr>
              <a:t>образовательные блоки;</a:t>
            </a:r>
          </a:p>
          <a:p>
            <a:pPr marL="571500" indent="-571500">
              <a:buFontTx/>
              <a:buChar char="-"/>
            </a:pPr>
            <a:r>
              <a:rPr lang="ru-RU" sz="3000" dirty="0">
                <a:solidFill>
                  <a:srgbClr val="008DD2"/>
                </a:solidFill>
                <a:latin typeface="Cambria" pitchFamily="18" charset="0"/>
              </a:rPr>
              <a:t>и</a:t>
            </a:r>
            <a:r>
              <a:rPr lang="ru-RU" sz="3000" dirty="0" smtClean="0">
                <a:solidFill>
                  <a:srgbClr val="008DD2"/>
                </a:solidFill>
                <a:latin typeface="Cambria" pitchFamily="18" charset="0"/>
              </a:rPr>
              <a:t> многое другое..</a:t>
            </a:r>
          </a:p>
          <a:p>
            <a:pPr marL="571500" indent="-571500">
              <a:buFontTx/>
              <a:buChar char="-"/>
            </a:pPr>
            <a:endParaRPr lang="ru-RU" sz="4000" b="1" dirty="0" smtClean="0">
              <a:solidFill>
                <a:srgbClr val="008DD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1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620688"/>
            <a:ext cx="7632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8DD2"/>
                </a:solidFill>
                <a:latin typeface="Cambria" pitchFamily="18" charset="0"/>
              </a:rPr>
              <a:t>Участие в международных регистрах:</a:t>
            </a:r>
            <a:endParaRPr lang="ru-RU" sz="32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556792"/>
            <a:ext cx="84249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8DD2"/>
                </a:solidFill>
                <a:latin typeface="Cambria"/>
                <a:cs typeface="Cambria"/>
              </a:rPr>
              <a:t>Регистр 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Острого Коронарного Синдрома (ОКС) и Инфаркта Миокарда с Подъёмом Сегмента </a:t>
            </a:r>
            <a:r>
              <a:rPr lang="ru-RU" sz="3200" dirty="0" smtClean="0">
                <a:solidFill>
                  <a:srgbClr val="008DD2"/>
                </a:solidFill>
                <a:latin typeface="Cambria"/>
                <a:cs typeface="Cambria"/>
              </a:rPr>
              <a:t>ST 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(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Acute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Coronary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Syndrome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(ACS) STEMI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Registry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) </a:t>
            </a:r>
            <a:endParaRPr lang="ru-RU" sz="3200" dirty="0" smtClean="0">
              <a:solidFill>
                <a:srgbClr val="008DD2"/>
              </a:solidFill>
              <a:latin typeface="Cambria"/>
              <a:cs typeface="Cambria"/>
            </a:endParaRP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8DD2"/>
                </a:solidFill>
                <a:latin typeface="Cambria"/>
                <a:cs typeface="Cambria"/>
              </a:rPr>
              <a:t>Долгосрочный 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регистр сердечно-сосудистых </a:t>
            </a:r>
            <a:r>
              <a:rPr lang="ru-RU" sz="3200" dirty="0" smtClean="0">
                <a:solidFill>
                  <a:srgbClr val="008DD2"/>
                </a:solidFill>
                <a:latin typeface="Cambria"/>
                <a:cs typeface="Cambria"/>
              </a:rPr>
              <a:t>заболеваний 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(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Chronic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Ischemic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Cardiovascular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Disease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(CICD)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Long-Term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 </a:t>
            </a:r>
            <a:r>
              <a:rPr lang="ru-RU" sz="3200" dirty="0" err="1">
                <a:solidFill>
                  <a:srgbClr val="008DD2"/>
                </a:solidFill>
                <a:latin typeface="Cambria"/>
                <a:cs typeface="Cambria"/>
              </a:rPr>
              <a:t>Registry</a:t>
            </a:r>
            <a:r>
              <a:rPr lang="ru-RU" sz="3200" dirty="0">
                <a:solidFill>
                  <a:srgbClr val="008DD2"/>
                </a:solidFill>
                <a:latin typeface="Cambria"/>
                <a:cs typeface="Cambria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13545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7118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Проведение региональных мероприятий: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97" y="2492896"/>
            <a:ext cx="89027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20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3" y="476672"/>
            <a:ext cx="86409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Образовательные проекты в регионах: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653136"/>
            <a:ext cx="3485187" cy="1584176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772816"/>
            <a:ext cx="2413000" cy="288290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916832"/>
            <a:ext cx="26543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31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3801" y="2721114"/>
            <a:ext cx="55964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Спасибо </a:t>
            </a:r>
            <a:r>
              <a:rPr lang="ru-RU" sz="4000" b="1" smtClean="0">
                <a:solidFill>
                  <a:srgbClr val="008DD2"/>
                </a:solidFill>
                <a:latin typeface="Cambria" pitchFamily="18" charset="0"/>
              </a:rPr>
              <a:t>за внимание</a:t>
            </a:r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!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78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6700</TotalTime>
  <Words>226</Words>
  <Application>Microsoft Macintosh PowerPoint</Application>
  <PresentationFormat>Экран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101</dc:creator>
  <cp:lastModifiedBy>Таничева Анастасия Александровна</cp:lastModifiedBy>
  <cp:revision>23</cp:revision>
  <cp:lastPrinted>2016-04-08T17:49:00Z</cp:lastPrinted>
  <dcterms:created xsi:type="dcterms:W3CDTF">2013-04-22T13:30:55Z</dcterms:created>
  <dcterms:modified xsi:type="dcterms:W3CDTF">2016-04-13T06:58:40Z</dcterms:modified>
</cp:coreProperties>
</file>