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2" r:id="rId2"/>
    <p:sldId id="271" r:id="rId3"/>
    <p:sldId id="259" r:id="rId4"/>
    <p:sldId id="281" r:id="rId5"/>
    <p:sldId id="278" r:id="rId6"/>
    <p:sldId id="279" r:id="rId7"/>
    <p:sldId id="280" r:id="rId8"/>
    <p:sldId id="270" r:id="rId9"/>
    <p:sldId id="257" r:id="rId10"/>
    <p:sldId id="275" r:id="rId11"/>
    <p:sldId id="276" r:id="rId12"/>
    <p:sldId id="277" r:id="rId13"/>
    <p:sldId id="258" r:id="rId14"/>
    <p:sldId id="267" r:id="rId15"/>
    <p:sldId id="260" r:id="rId16"/>
    <p:sldId id="268" r:id="rId17"/>
    <p:sldId id="269" r:id="rId18"/>
    <p:sldId id="273" r:id="rId19"/>
    <p:sldId id="274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0148" autoAdjust="0"/>
  </p:normalViewPr>
  <p:slideViewPr>
    <p:cSldViewPr snapToGrid="0">
      <p:cViewPr>
        <p:scale>
          <a:sx n="100" d="100"/>
          <a:sy n="100" d="100"/>
        </p:scale>
        <p:origin x="960" y="24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4D467A-3218-4A1F-A790-C5DE5B76A67C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D9E0D0-1DBF-4A89-99BC-70E2E0F75C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7176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roman.tarasov@mail.ru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4" Type="http://schemas.openxmlformats.org/officeDocument/2006/relationships/hyperlink" Target="mailto:sergei_mamchur@mail.ru" TargetMode="Externa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9E0D0-1DBF-4A89-99BC-70E2E0F75C4C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рамках </a:t>
            </a:r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Симпозиума "Инфаркт миокарда - 2016" профессор </a:t>
            </a:r>
            <a:r>
              <a:rPr lang="ru-RU" dirty="0"/>
              <a:t>Ольга Леонидовна </a:t>
            </a:r>
            <a:r>
              <a:rPr lang="ru-RU" dirty="0" err="1"/>
              <a:t>Барбараш</a:t>
            </a:r>
            <a:r>
              <a:rPr lang="ru-RU" dirty="0"/>
              <a:t> осветила новые</a:t>
            </a:r>
            <a:r>
              <a:rPr lang="ru-RU" baseline="0" dirty="0"/>
              <a:t> позиции рекомендаций по ведению больных с </a:t>
            </a:r>
            <a:r>
              <a:rPr lang="ru-RU" baseline="0" dirty="0" err="1"/>
              <a:t>ОКСбп</a:t>
            </a:r>
            <a:r>
              <a:rPr lang="en-US" baseline="0" dirty="0"/>
              <a:t>ST </a:t>
            </a:r>
            <a:r>
              <a:rPr lang="ru-RU" baseline="0" dirty="0"/>
              <a:t>в европейских рекомендациях 2015 г, а также сложности при реализации их положений. Доклад вызвал большое внимание аудитории и множество вопросов практикующих врачей.</a:t>
            </a:r>
          </a:p>
          <a:p>
            <a:r>
              <a:rPr lang="ru-RU" baseline="0" dirty="0"/>
              <a:t>Огромное внимание вызвали доклады и других участников:</a:t>
            </a:r>
          </a:p>
          <a:p>
            <a:r>
              <a:rPr lang="ru-RU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Явелов</a:t>
            </a:r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И.С. (Москва). 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Гипергликемия при ОКС: влияние на прогноз и особенности тактики лечения. </a:t>
            </a:r>
          </a:p>
          <a:p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Аверков О.В. (Москва). 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Инфаркт миокарда с подъемом сегмента ST на ЭКГ – 2016. </a:t>
            </a:r>
          </a:p>
          <a:p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заключении симпозиума профессор Михаил Яковлевич Руда анонсировал выход отечественных рекомендаций по ведению пациентов с </a:t>
            </a:r>
            <a:r>
              <a:rPr lang="ru-RU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ОКСбп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разработанных Российским обществом неотложной кардиологии под грифом Минздрава России.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9E0D0-1DBF-4A89-99BC-70E2E0F75C4C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9050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9E0D0-1DBF-4A89-99BC-70E2E0F75C4C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Председатели симпозиума: академик РАН </a:t>
            </a:r>
            <a:r>
              <a:rPr lang="ru-RU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Баграт</a:t>
            </a:r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Гегамович</a:t>
            </a:r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Алекян</a:t>
            </a:r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(Москва), профессор Ольга Леонидовна </a:t>
            </a:r>
            <a:r>
              <a:rPr lang="ru-RU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Барбараш</a:t>
            </a:r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(Кемерово).</a:t>
            </a:r>
          </a:p>
          <a:p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рамках междисциплинарного (кардиологи+ кардиохирурги) симпозиума были представлены доклады: </a:t>
            </a:r>
          </a:p>
          <a:p>
            <a:r>
              <a:rPr lang="ru-RU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Алекян</a:t>
            </a:r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Б.Г. (Москва). 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Современные тенденции </a:t>
            </a:r>
            <a:r>
              <a:rPr lang="ru-RU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эндоваскулярного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лечения некоторых сердечно-сосудистых заболеваний. </a:t>
            </a:r>
          </a:p>
          <a:p>
            <a:r>
              <a:rPr lang="ru-RU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Барбараш</a:t>
            </a:r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О.Л. (Кемерово). </a:t>
            </a:r>
            <a:r>
              <a:rPr lang="ru-RU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Стентирование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коронарных артерий при ИБС: взгляд кардиолога. </a:t>
            </a:r>
          </a:p>
          <a:p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Устюгов С.А. (Красноярск). 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Тяжелый аортальный стеноз в практике клинициста: можно ли помочь? </a:t>
            </a:r>
          </a:p>
          <a:p>
            <a:r>
              <a:rPr lang="ru-RU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Неминущий</a:t>
            </a:r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Н.М. (Москва). 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Хорошее качество жизни у пациентов с ИКД: миф или реальность? Технология </a:t>
            </a:r>
            <a:r>
              <a:rPr lang="ru-RU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SmartShock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устройствах компании </a:t>
            </a:r>
            <a:r>
              <a:rPr lang="ru-RU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Медтроник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Чернявская Т.К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(Москва). 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Портрет пациента с заболеванием аорты и периферических артерий: комплексный подход. </a:t>
            </a:r>
          </a:p>
          <a:p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Докладчики уделили большое внимание необходимости слаженного подхода к своевременности и объему определения хирургической помощи у пациентов с атеросклерозом и ассоциированных с ним заболеваний. В этом смысле ведущую роль продолжает играть практикующий кардиолог, который на современном этапе должен обладать универсальными знаниями в том числе в области сосудистой, </a:t>
            </a:r>
            <a:r>
              <a:rPr lang="ru-RU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эндоваскулярной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 кардиохирургии. Это требует организации специальных образовательных программ и семинаров, в том числе при реализации программ Минздрава России по непрерывному медицинскому образованию.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9E0D0-1DBF-4A89-99BC-70E2E0F75C4C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34865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рамках симпозиума д.м.н., главный кардиолог г. Кемерово Евгения Валерьевна </a:t>
            </a:r>
            <a:r>
              <a:rPr lang="ru-RU" dirty="0" err="1"/>
              <a:t>Тавлуева</a:t>
            </a:r>
            <a:r>
              <a:rPr lang="ru-RU" dirty="0"/>
              <a:t> и д.м.н. Василий</a:t>
            </a:r>
            <a:r>
              <a:rPr lang="ru-RU" baseline="0" dirty="0"/>
              <a:t> Васильевич </a:t>
            </a:r>
            <a:r>
              <a:rPr lang="ru-RU" baseline="0" dirty="0" err="1"/>
              <a:t>Кашталап</a:t>
            </a:r>
            <a:r>
              <a:rPr lang="ru-RU" baseline="0" dirty="0"/>
              <a:t> представили доклады с опытом реализации сосудистой программы в Кузбассе на основе статистических данных и реального клинического случая: </a:t>
            </a:r>
          </a:p>
          <a:p>
            <a:r>
              <a:rPr lang="ru-RU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Тавлуева</a:t>
            </a:r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Е.В. (Кемерово). 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Результаты взаимодействия в рамках сердечно - сосудистой программы скорой помощи Кузбасса и Регионального Сосудистого Центра за 2015 год. </a:t>
            </a:r>
          </a:p>
          <a:p>
            <a:r>
              <a:rPr lang="ru-RU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Кашталап</a:t>
            </a:r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В.В. (Кемерово). 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Клинический случай "Пациент с подъемом сегмента ST, </a:t>
            </a:r>
            <a:r>
              <a:rPr lang="ru-RU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догоспитальным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тромболизисом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 многососудистым </a:t>
            </a:r>
            <a:r>
              <a:rPr lang="ru-RU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стентированием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9E0D0-1DBF-4A89-99BC-70E2E0F75C4C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340621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Председатели научной сессии: профессор Ольга Леонидовна </a:t>
            </a:r>
            <a:r>
              <a:rPr lang="ru-RU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Барбараш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(Кемерово),профессор Алексей Дмитриевич Эрлих (Москва)</a:t>
            </a:r>
          </a:p>
          <a:p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Кемеровская делегация представила доклады, посвященные аналитической оценке особенностей оказания помощи пациентам с ОКС по материалам регистра РЕКОРД-3.</a:t>
            </a:r>
          </a:p>
          <a:p>
            <a:r>
              <a:rPr lang="ru-RU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Барбараш</a:t>
            </a:r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О.Л. (Кемерово). 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Особенности лечения пациентов с ОКС без подъёмов ST в российских стационарах. </a:t>
            </a:r>
          </a:p>
          <a:p>
            <a:r>
              <a:rPr lang="ru-RU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Кашталап</a:t>
            </a:r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В.В. (Кемерово). 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Гендерные и возрастные аспекты ведения пациентов с ОКС с подъёмами ST. </a:t>
            </a:r>
          </a:p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Также были представлены доклады из других регионов России: </a:t>
            </a:r>
          </a:p>
          <a:p>
            <a:r>
              <a:rPr lang="ru-RU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Рафф</a:t>
            </a:r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С.А. (Краснодар). 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Особенности лечения ОКС в Краснодарском крае. </a:t>
            </a:r>
          </a:p>
          <a:p>
            <a:r>
              <a:rPr lang="ru-RU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Сыромятникова</a:t>
            </a:r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Л.И. (Пермь). 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Проблема точности диагностики ОКС и </a:t>
            </a:r>
            <a:r>
              <a:rPr lang="ru-RU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гемодинамически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незначимый стеноз коронарных артерий. </a:t>
            </a:r>
          </a:p>
          <a:p>
            <a:r>
              <a:rPr lang="ru-RU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Дупляков</a:t>
            </a:r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Д.В. (Самара). 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Особенности лечения и исходов у пациентов с ОКС и полной блокадой левой ножки пучка Гиса на </a:t>
            </a:r>
          </a:p>
          <a:p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Профессор Эрлих А.Д. (Москва). Представил результаты наблюдения за пациентами с ОКС на этапе 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 месяцев после коронарного события, обозначив впервые данные по исходам и приверженности к лечению. </a:t>
            </a:r>
          </a:p>
          <a:p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Научная сессия вызвала огромное внимание практикующих кардиологов, выступления докладчиков сопровождались множеством вопросов и дискуссиями. В заключение председательствующие обозначили необходимость дальнейшего анализа уникальных для России результатов регистра реальной клинической практики стационаров и поликлинической сети (этапы 6 и 12 месяцев наблюдения) и сравнения результатов РЕКОРДА-3 с данными ранее проведенных регистров.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9E0D0-1DBF-4A89-99BC-70E2E0F75C4C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69652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Очный этап конкурса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проводился среди победителей, прошедших предварительный отбор по результатам рецензирования. Конкурс проходил в атмосфере неподдельного интереса и живой дискуссии, были отмечен хороший уровень докладов и разнообразие научных направлений конкурсантов. Победителями стали трое участников: </a:t>
            </a:r>
            <a:r>
              <a:rPr lang="ru-R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Алиева И.Н. (Москва) с докладом о возможности МСКТ в диагностике миокардита, Гладких Н.Н. (Томск) с результатами оценки деформации левого желудочка в режиме 4D STRAIN при </a:t>
            </a:r>
            <a:r>
              <a:rPr lang="ru-RU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стресс-эхокардиографии</a:t>
            </a:r>
            <a:r>
              <a:rPr lang="ru-R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ru-RU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Скибицкий</a:t>
            </a:r>
            <a:r>
              <a:rPr lang="ru-R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А.В. (Краснодар)  с докладом  об использовании антидепрессантов при </a:t>
            </a:r>
            <a:r>
              <a:rPr lang="ru-RU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антигипертензивной</a:t>
            </a:r>
            <a:r>
              <a:rPr lang="ru-R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терапии. </a:t>
            </a:r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9E0D0-1DBF-4A89-99BC-70E2E0F75C4C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/>
              <a:t>Предпосылки проекта: </a:t>
            </a:r>
            <a:r>
              <a:rPr lang="ru-RU" b="1" dirty="0" err="1"/>
              <a:t>аритмология</a:t>
            </a:r>
            <a:r>
              <a:rPr lang="ru-RU" b="1" dirty="0"/>
              <a:t>, рентгенодиагностика и </a:t>
            </a:r>
            <a:r>
              <a:rPr lang="ru-RU" b="1" dirty="0" err="1"/>
              <a:t>эндоваскулярная</a:t>
            </a:r>
            <a:r>
              <a:rPr lang="ru-RU" b="1" dirty="0"/>
              <a:t> хирургия </a:t>
            </a:r>
            <a:r>
              <a:rPr lang="ru-RU" dirty="0"/>
              <a:t>– сложные разделы современной кардиологии, вызывающие определенные затруднения у молодых специалистов. Один из эффективных способов повышения квалификации молодого врача – </a:t>
            </a:r>
            <a:r>
              <a:rPr lang="ru-RU" b="1" dirty="0"/>
              <a:t>разбор сложных клинических случаев под руководством опытного наставника. 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Рабочая группа «Молодые кардиологи» в сентябре 2016 запустила новый интерактивный проект представления и обсуждения клинических случаев  «Сложные клинические ситуации в интервенционной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кардиоангиологии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».</a:t>
            </a:r>
            <a:endParaRPr lang="ru-RU" dirty="0">
              <a:effectLst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Проект предусматривает возможность размещения на сайте Российского кардиологического общества интересных клинических случаев в формате презентации и авторских вопросов с последующим их обсуждением и дискуссией с модераторами для зарегистрированных пользователей. К участию в представлении клинических случаев и их последующему обсуждению приглашаются все зарегистрированные пользователи сайта scardio.ru.</a:t>
            </a:r>
            <a:endParaRPr lang="ru-RU" dirty="0">
              <a:effectLst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Участие в обсуждении каждого клинического случая учитывается при формировании индивидуального рейтинга кардиолога (2 балла).</a:t>
            </a:r>
            <a:endParaRPr lang="ru-RU" dirty="0">
              <a:effectLst/>
            </a:endParaRPr>
          </a:p>
          <a:p>
            <a:endParaRPr lang="ru-RU" dirty="0"/>
          </a:p>
          <a:p>
            <a:r>
              <a:rPr lang="ru-RU" dirty="0"/>
              <a:t>Модераторы проекта:</a:t>
            </a:r>
          </a:p>
          <a:p>
            <a:r>
              <a:rPr lang="ru-RU" b="1" dirty="0"/>
              <a:t>Роман Сергеевич Тарасов </a:t>
            </a:r>
            <a:r>
              <a:rPr lang="ru-RU" dirty="0"/>
              <a:t>(</a:t>
            </a:r>
            <a:r>
              <a:rPr lang="ru-RU" dirty="0">
                <a:hlinkClick r:id="rId3"/>
              </a:rPr>
              <a:t>roman.tarasov@mail.ru</a:t>
            </a:r>
            <a:r>
              <a:rPr lang="ru-RU" dirty="0"/>
              <a:t>) по разделу «Интервенционная кардиология», доктор медицинских наук, врач по специальности «</a:t>
            </a:r>
            <a:r>
              <a:rPr lang="ru-RU" dirty="0" err="1"/>
              <a:t>рентгеноэндоваскулярная</a:t>
            </a:r>
            <a:r>
              <a:rPr lang="ru-RU" dirty="0"/>
              <a:t> диагностика и лечение», заведующий лабораторией реконструктивной хирургии мультифокального атеросклероза Научно-исследовательского института комплексных проблем сердечно-сосудистых заболеваний (г. Кемерово). </a:t>
            </a:r>
          </a:p>
          <a:p>
            <a:r>
              <a:rPr lang="ru-RU" b="1" dirty="0"/>
              <a:t>Сергей Евгеньевич </a:t>
            </a:r>
            <a:r>
              <a:rPr lang="ru-RU" b="1" dirty="0" err="1"/>
              <a:t>Мамчур</a:t>
            </a:r>
            <a:r>
              <a:rPr lang="ru-RU" dirty="0"/>
              <a:t> (</a:t>
            </a:r>
            <a:r>
              <a:rPr lang="ru-RU" dirty="0">
                <a:hlinkClick r:id="rId4"/>
              </a:rPr>
              <a:t>sergei_mamchur@mail.ru</a:t>
            </a:r>
            <a:r>
              <a:rPr lang="ru-RU" dirty="0"/>
              <a:t>) по разделу «Интервенционная </a:t>
            </a:r>
            <a:r>
              <a:rPr lang="ru-RU" dirty="0" err="1"/>
              <a:t>аритмология</a:t>
            </a:r>
            <a:r>
              <a:rPr lang="ru-RU" dirty="0"/>
              <a:t>», доктор медицинских наук, профессор, врач-</a:t>
            </a:r>
            <a:r>
              <a:rPr lang="ru-RU" dirty="0" err="1"/>
              <a:t>аритмолог</a:t>
            </a:r>
            <a:r>
              <a:rPr lang="ru-RU" dirty="0"/>
              <a:t>, заведующий отделом диагностики сердечно-сосудистых заболеваний Научно-исследовательского института комплексных проблем сердечно-сосудистых заболеваний (г. Кемерово)</a:t>
            </a:r>
          </a:p>
          <a:p>
            <a:endParaRPr lang="ru-RU" dirty="0"/>
          </a:p>
          <a:p>
            <a:r>
              <a:rPr lang="ru-RU" dirty="0"/>
              <a:t>Условия успешной</a:t>
            </a:r>
            <a:r>
              <a:rPr lang="ru-RU" baseline="0" dirty="0"/>
              <a:t> реализации проекта: </a:t>
            </a:r>
          </a:p>
          <a:p>
            <a:r>
              <a:rPr lang="ru-RU" dirty="0"/>
              <a:t>Проект интерактивный,</a:t>
            </a:r>
            <a:r>
              <a:rPr lang="ru-RU" baseline="0" dirty="0"/>
              <a:t> н</a:t>
            </a:r>
            <a:r>
              <a:rPr lang="ru-RU" dirty="0"/>
              <a:t>еобходима высокая активность целевой аудитории молодых специалистов (вопросы, комментарии, ответы)</a:t>
            </a:r>
          </a:p>
          <a:p>
            <a:r>
              <a:rPr lang="ru-RU" dirty="0"/>
              <a:t>Учет активности молодого специалиста при разборе клинических случаев на страничке в «Рейтинге молодого кардиолога» (2 балла)</a:t>
            </a:r>
          </a:p>
          <a:p>
            <a:r>
              <a:rPr lang="ru-RU" dirty="0"/>
              <a:t>Коллегиально рассматриваются все предложения по наполнению контента (новые случаи, </a:t>
            </a:r>
            <a:r>
              <a:rPr lang="ru-RU" dirty="0" err="1"/>
              <a:t>модераторство</a:t>
            </a:r>
            <a:r>
              <a:rPr lang="ru-RU" dirty="0"/>
              <a:t>)</a:t>
            </a:r>
          </a:p>
          <a:p>
            <a:r>
              <a:rPr lang="ru-RU" dirty="0"/>
              <a:t>Непременное условие – чтобы случай был действительно интересный и отражал </a:t>
            </a:r>
            <a:r>
              <a:rPr lang="ru-RU" b="1" dirty="0"/>
              <a:t>современные возможности высоких лечебно-диагностических технологий помощи пациентам.</a:t>
            </a:r>
          </a:p>
          <a:p>
            <a:endParaRPr lang="ru-RU" b="1" dirty="0"/>
          </a:p>
          <a:p>
            <a:r>
              <a:rPr lang="ru-RU" b="1" dirty="0"/>
              <a:t>Благодарность за поддержку и помощь в реализации проекта:</a:t>
            </a:r>
          </a:p>
          <a:p>
            <a:endParaRPr lang="ru-RU" dirty="0"/>
          </a:p>
          <a:p>
            <a:r>
              <a:rPr lang="ru-RU" dirty="0"/>
              <a:t>Руководству РКО в лице Анастасии Таничевой (исполнительный директор)</a:t>
            </a:r>
          </a:p>
          <a:p>
            <a:endParaRPr lang="ru-RU" dirty="0"/>
          </a:p>
          <a:p>
            <a:r>
              <a:rPr lang="ru-RU" dirty="0"/>
              <a:t>Руководству Рабочей группы «Молодые кардиологи» (Анна Чернова, Руслан </a:t>
            </a:r>
            <a:r>
              <a:rPr lang="ru-RU" dirty="0" err="1"/>
              <a:t>Шепель</a:t>
            </a:r>
            <a:r>
              <a:rPr lang="ru-RU" dirty="0"/>
              <a:t>, Светлана </a:t>
            </a:r>
            <a:r>
              <a:rPr lang="ru-RU" dirty="0" err="1"/>
              <a:t>Гарькина</a:t>
            </a:r>
            <a:r>
              <a:rPr lang="ru-RU" dirty="0"/>
              <a:t>)</a:t>
            </a:r>
          </a:p>
          <a:p>
            <a:endParaRPr lang="ru-RU" dirty="0"/>
          </a:p>
          <a:p>
            <a:r>
              <a:rPr lang="ru-RU" dirty="0"/>
              <a:t>Модераторам</a:t>
            </a:r>
          </a:p>
          <a:p>
            <a:endParaRPr lang="ru-RU" dirty="0"/>
          </a:p>
          <a:p>
            <a:r>
              <a:rPr lang="ru-RU" dirty="0"/>
              <a:t>Активной аудитории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9E0D0-1DBF-4A89-99BC-70E2E0F75C4C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11324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/>
              <a:t>Модератор</a:t>
            </a:r>
            <a:r>
              <a:rPr lang="ru-RU" dirty="0"/>
              <a:t> </a:t>
            </a:r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Интерактивного познавательно-юмористического конкурса по сердечно-сосудистой визуализации «Своя (</a:t>
            </a:r>
            <a:r>
              <a:rPr lang="ru-RU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Кардио</a:t>
            </a:r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Игра» профессор Симон </a:t>
            </a:r>
            <a:r>
              <a:rPr lang="ru-RU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Теймуразович</a:t>
            </a:r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Мацкеплишвили</a:t>
            </a:r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представил 23 сентября 2016 г. для трех команд, состоящих из молодых кардиологов, специально отобранные ведущими европейскими кардиологами сложные клинические случаи и вопросы из области визуализации, лучевой и компьютерной диагностики. Конкурс вызвал живейшее участие аудитории и команд. В упорной борьбе победу одержала команда «Знатоки» в составе Василия </a:t>
            </a:r>
            <a:r>
              <a:rPr lang="ru-RU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Кашталапа</a:t>
            </a:r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Василия Чулкова, Ильи Мельникова, Веры </a:t>
            </a:r>
            <a:r>
              <a:rPr lang="ru-RU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Грохотовой</a:t>
            </a:r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Татьяны </a:t>
            </a:r>
            <a:r>
              <a:rPr lang="ru-RU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Ватолиной</a:t>
            </a:r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 Анатолия </a:t>
            </a:r>
            <a:r>
              <a:rPr lang="ru-RU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Рубаненко</a:t>
            </a:r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ru-RU" sz="1200" b="1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Участники конкурса и аудитория горячо поддержали предложение профессора С.Т. </a:t>
            </a:r>
            <a:r>
              <a:rPr lang="ru-RU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Мацкеплишвили</a:t>
            </a:r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провести такой конкурс и в 2017 году и поблагодарили Симона </a:t>
            </a:r>
            <a:r>
              <a:rPr lang="ru-RU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Теймуразовича</a:t>
            </a:r>
            <a:r>
              <a:rPr lang="ru-RU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за организацию такой формы обучения молодых специалистов.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9E0D0-1DBF-4A89-99BC-70E2E0F75C4C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3639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9E0D0-1DBF-4A89-99BC-70E2E0F75C4C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="0" dirty="0" smtClean="0"/>
              <a:t>22.09.2016 г В с</a:t>
            </a:r>
            <a:r>
              <a:rPr lang="ru-R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екционном заседании «</a:t>
            </a:r>
            <a:r>
              <a:rPr lang="ru-RU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Сердечно-сосудистая</a:t>
            </a:r>
            <a:r>
              <a:rPr lang="ru-R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хирургия»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председательствовал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главный врач ФГБУ «ФЦ ВМТ» Минздрава России (Калининград), д.м.н., профессор</a:t>
            </a:r>
            <a:r>
              <a:rPr lang="ru-R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b="0" dirty="0" smtClean="0"/>
              <a:t> </a:t>
            </a:r>
            <a:r>
              <a:rPr lang="ru-R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Шнейдер Ю.А.</a:t>
            </a:r>
          </a:p>
          <a:p>
            <a:r>
              <a:rPr lang="ru-R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секции были представлены доклады касающиеся различных аспектов открытой хирургии ИБС. Все доклады вызвали большое внимание аудитории, показавшей большую осведомленность и глубину понимания обсуждаемой тематики. Интерес вызвал доклад </a:t>
            </a:r>
            <a:r>
              <a:rPr lang="ru-RU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Примайченко</a:t>
            </a:r>
            <a:r>
              <a:rPr lang="ru-R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М.В.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ru-R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Дортмунд, Германия) об опыте своей клиники при 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полной коронарной реваскуляризации на работающем сердце у пожилых пациентов. </a:t>
            </a:r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9E0D0-1DBF-4A89-99BC-70E2E0F75C4C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9E0D0-1DBF-4A89-99BC-70E2E0F75C4C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530C7-E1D9-4CDA-A741-255092E349C6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67269-1AAA-4FCF-B207-E61593951D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24461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530C7-E1D9-4CDA-A741-255092E349C6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67269-1AAA-4FCF-B207-E61593951D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05728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530C7-E1D9-4CDA-A741-255092E349C6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67269-1AAA-4FCF-B207-E61593951D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0152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530C7-E1D9-4CDA-A741-255092E349C6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67269-1AAA-4FCF-B207-E61593951D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9275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530C7-E1D9-4CDA-A741-255092E349C6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67269-1AAA-4FCF-B207-E61593951D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55791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530C7-E1D9-4CDA-A741-255092E349C6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67269-1AAA-4FCF-B207-E61593951D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317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530C7-E1D9-4CDA-A741-255092E349C6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67269-1AAA-4FCF-B207-E61593951D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9024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530C7-E1D9-4CDA-A741-255092E349C6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67269-1AAA-4FCF-B207-E61593951D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49452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530C7-E1D9-4CDA-A741-255092E349C6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67269-1AAA-4FCF-B207-E61593951D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0747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530C7-E1D9-4CDA-A741-255092E349C6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67269-1AAA-4FCF-B207-E61593951D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6134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530C7-E1D9-4CDA-A741-255092E349C6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67269-1AAA-4FCF-B207-E61593951D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322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530C7-E1D9-4CDA-A741-255092E349C6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67269-1AAA-4FCF-B207-E61593951D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35467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2166" y="1810341"/>
            <a:ext cx="11106614" cy="2387600"/>
          </a:xfrm>
        </p:spPr>
        <p:txBody>
          <a:bodyPr>
            <a:normAutofit fontScale="90000"/>
          </a:bodyPr>
          <a:lstStyle/>
          <a:p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Федеральное государственное бюджетное научное учреждение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«Научно-исследовательский институт комплексных проблем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сердечно-сосудистых заболеваний» г Кемерово</a:t>
            </a:r>
            <a:b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Рабочая группа «Молодые кардиологи» Российского кардиологического общества</a:t>
            </a:r>
            <a:b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sz="4000" b="1" dirty="0">
                <a:solidFill>
                  <a:srgbClr val="0070C0"/>
                </a:solidFill>
              </a:rPr>
              <a:t>РОССИЙСКИЙ НАЦИОНАЛЬНЫЙ КОНГРЕСС КАРДИОЛОГОВ 20-23 сентября 2016 г.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«</a:t>
            </a:r>
            <a:r>
              <a:rPr lang="ru-RU" sz="4900" b="1" dirty="0">
                <a:solidFill>
                  <a:srgbClr val="FF0000"/>
                </a:solidFill>
              </a:rPr>
              <a:t>Кардиология-2016: вызовы и пути решения» </a:t>
            </a:r>
            <a:endParaRPr lang="ru-RU" sz="49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4537" y="4359684"/>
            <a:ext cx="11641873" cy="165576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Фотоотчет об участии делегации Научно-исследовательского института комплексных проблем сердечно-сосудистых заболеваний (г. Кемерово) </a:t>
            </a:r>
          </a:p>
          <a:p>
            <a:r>
              <a:rPr lang="ru-RU" dirty="0"/>
              <a:t>в работе конгресса</a:t>
            </a:r>
          </a:p>
          <a:p>
            <a:r>
              <a:rPr lang="ru-RU" dirty="0"/>
              <a:t>Авторы: Безденежных Н.А., </a:t>
            </a:r>
            <a:r>
              <a:rPr lang="ru-RU" dirty="0" err="1"/>
              <a:t>Кашталап</a:t>
            </a:r>
            <a:r>
              <a:rPr lang="ru-RU" dirty="0"/>
              <a:t> В.В., </a:t>
            </a:r>
            <a:r>
              <a:rPr lang="ru-RU" dirty="0" err="1"/>
              <a:t>Барбараш</a:t>
            </a:r>
            <a:r>
              <a:rPr lang="ru-RU" dirty="0"/>
              <a:t> О.Л.</a:t>
            </a:r>
          </a:p>
        </p:txBody>
      </p:sp>
    </p:spTree>
    <p:extLst>
      <p:ext uri="{BB962C8B-B14F-4D97-AF65-F5344CB8AC3E}">
        <p14:creationId xmlns:p14="http://schemas.microsoft.com/office/powerpoint/2010/main" xmlns="" val="2958857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85760" y="209006"/>
            <a:ext cx="3923742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900" dirty="0"/>
              <a:t>Делегация НИИ КПССЗ в Екатеринбурге была достаточно представительной – 15 делегатов, которые принимали участие в работе конгресса в самых разных формах . Всего нашими учеными в рамках конгресса было представлено 28 устных и 17 </a:t>
            </a:r>
            <a:r>
              <a:rPr lang="ru-RU" sz="1900" dirty="0" err="1"/>
              <a:t>постерных</a:t>
            </a:r>
            <a:r>
              <a:rPr lang="ru-RU" sz="1900" dirty="0"/>
              <a:t> докладов. Также сотрудники НИИ КПССЗ выступали в качестве председателей секционных заседаний и симпозиумов, в составе жюри конкурсов. </a:t>
            </a:r>
            <a:r>
              <a:rPr lang="ru-RU" sz="1900" dirty="0" smtClean="0"/>
              <a:t>9 </a:t>
            </a:r>
            <a:r>
              <a:rPr lang="ru-RU" sz="1900" dirty="0"/>
              <a:t>молодых кардиологов НИИ КПССЗ получили </a:t>
            </a:r>
            <a:r>
              <a:rPr lang="ru-RU" sz="1900" dirty="0" err="1"/>
              <a:t>тревел-гранты</a:t>
            </a:r>
            <a:r>
              <a:rPr lang="ru-RU" sz="1900" dirty="0"/>
              <a:t> для посещения Конгресса от Российского кардиологического общества (Корок Е.В., Безденежных А.В., Безденежных Н.А., </a:t>
            </a:r>
            <a:r>
              <a:rPr lang="ru-RU" sz="1900" dirty="0" err="1"/>
              <a:t>Малева</a:t>
            </a:r>
            <a:r>
              <a:rPr lang="ru-RU" sz="1900" dirty="0"/>
              <a:t> О.В., </a:t>
            </a:r>
            <a:r>
              <a:rPr lang="ru-RU" sz="1900" dirty="0" err="1"/>
              <a:t>Печерина</a:t>
            </a:r>
            <a:r>
              <a:rPr lang="ru-RU" sz="1900" dirty="0"/>
              <a:t> Т.Б., Федорова Н.В., </a:t>
            </a:r>
            <a:r>
              <a:rPr lang="ru-RU" sz="1900" dirty="0" err="1"/>
              <a:t>Аргунова</a:t>
            </a:r>
            <a:r>
              <a:rPr lang="ru-RU" sz="1900" dirty="0"/>
              <a:t> Ю.А., </a:t>
            </a:r>
            <a:r>
              <a:rPr lang="ru-RU" sz="1900" dirty="0" err="1"/>
              <a:t>Иноземцева</a:t>
            </a:r>
            <a:r>
              <a:rPr lang="ru-RU" sz="1900" dirty="0"/>
              <a:t> А.А., </a:t>
            </a:r>
            <a:r>
              <a:rPr lang="ru-RU" sz="1900" dirty="0" err="1" smtClean="0"/>
              <a:t>Чичкова</a:t>
            </a:r>
            <a:r>
              <a:rPr lang="ru-RU" sz="1900" dirty="0" smtClean="0"/>
              <a:t> Т. Ю.)</a:t>
            </a:r>
            <a:endParaRPr lang="ru-RU" sz="1900" dirty="0"/>
          </a:p>
          <a:p>
            <a:pPr algn="just"/>
            <a:r>
              <a:rPr lang="ru-RU" sz="2000" dirty="0"/>
              <a:t> </a:t>
            </a:r>
          </a:p>
        </p:txBody>
      </p:sp>
      <p:pic>
        <p:nvPicPr>
          <p:cNvPr id="2050" name="Picture 2" descr="http://scardio.ru/content/activities/2016/Congress_2016_bann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089" y="318634"/>
            <a:ext cx="6985454" cy="524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86802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1418" y="235132"/>
            <a:ext cx="4924130" cy="60601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0" y="235132"/>
            <a:ext cx="5787875" cy="43409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92972" y="4922153"/>
            <a:ext cx="55909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Директор НИИ КПССЗ, д.м.н., профессор О.Л. </a:t>
            </a:r>
            <a:r>
              <a:rPr lang="ru-RU" b="1" dirty="0" err="1"/>
              <a:t>Барбараш</a:t>
            </a:r>
            <a:r>
              <a:rPr lang="ru-RU" b="1" dirty="0"/>
              <a:t>. Выступление с докладом «Острый коронарный синдром без подъема сегмента ST на ЭКГ — 2016».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3971047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12313" y="2207941"/>
            <a:ext cx="5174592" cy="431060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" y="487679"/>
            <a:ext cx="5921828" cy="444137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40227" y="5304929"/>
            <a:ext cx="41539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О.Л. </a:t>
            </a:r>
            <a:r>
              <a:rPr lang="ru-RU" b="1" dirty="0" err="1"/>
              <a:t>Барбараш</a:t>
            </a:r>
            <a:r>
              <a:rPr lang="ru-RU" b="1" dirty="0"/>
              <a:t>, М.Я. Руда, И.С. </a:t>
            </a:r>
            <a:r>
              <a:rPr lang="ru-RU" b="1" dirty="0" err="1"/>
              <a:t>Явелов</a:t>
            </a:r>
            <a:r>
              <a:rPr lang="ru-RU" b="1" dirty="0"/>
              <a:t>,  О.В. Аверков. Обсуждение симпозиума «Инфаркт миокарда 2016»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57852" y="827314"/>
            <a:ext cx="4929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«Горячая» дискуссия на симпозиуме «Инфаркт миокарда 2016»</a:t>
            </a:r>
          </a:p>
        </p:txBody>
      </p:sp>
    </p:spTree>
    <p:extLst>
      <p:ext uri="{BB962C8B-B14F-4D97-AF65-F5344CB8AC3E}">
        <p14:creationId xmlns:p14="http://schemas.microsoft.com/office/powerpoint/2010/main" xmlns="" val="2742605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/>
              <a:t>Симпозиум 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b="1" dirty="0"/>
              <a:t>«Время для инноваций: чем еще мы можем помочь пациенту?» 21.09.16  </a:t>
            </a:r>
            <a:endParaRPr lang="ru-RU" sz="36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3476" y="1401318"/>
            <a:ext cx="8865047" cy="4986589"/>
          </a:xfrm>
          <a:prstGeom prst="rect">
            <a:avLst/>
          </a:prstGeom>
        </p:spPr>
      </p:pic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1245185" y="1708693"/>
            <a:ext cx="10515600" cy="4351338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9189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8268" y="18670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Симпозиум «Трудности и достижения в лечении ОКС и ТЭЛА» 20.09.16 </a:t>
            </a:r>
            <a:endParaRPr lang="ru-RU" sz="3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6319" y="1974075"/>
            <a:ext cx="7735712" cy="43513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95232" y="1974075"/>
            <a:ext cx="743359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0290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28273" y="1489967"/>
            <a:ext cx="7592741" cy="51896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931" y="164403"/>
            <a:ext cx="12087922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Научная сессия «Материалы Российского регистра ОКС РЕКОРД-3» 22.09.2016 г.</a:t>
            </a:r>
            <a:endParaRPr lang="ru-RU" sz="3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489965"/>
            <a:ext cx="8541834" cy="5189615"/>
          </a:xfrm>
        </p:spPr>
      </p:pic>
    </p:spTree>
    <p:extLst>
      <p:ext uri="{BB962C8B-B14F-4D97-AF65-F5344CB8AC3E}">
        <p14:creationId xmlns:p14="http://schemas.microsoft.com/office/powerpoint/2010/main" xmlns="" val="1836992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6271" y="261258"/>
            <a:ext cx="3683843" cy="139089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1600" b="1" dirty="0"/>
              <a:t>Директор НИИ КПССЗ д.м.н., профессор О.Л. </a:t>
            </a:r>
            <a:r>
              <a:rPr lang="ru-RU" sz="1600" b="1" dirty="0" err="1"/>
              <a:t>Барбараш</a:t>
            </a:r>
            <a:r>
              <a:rPr lang="ru-RU" sz="1600" b="1" dirty="0"/>
              <a:t> с докладом «Пациент пожилого возраста с инфарктом миокарда, осложненным сердечной недостаточностью, и консервативной тактикой ведения. Возможности улучшения прогноза»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44" y="1945050"/>
            <a:ext cx="3561761" cy="47702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47696" y="3476147"/>
            <a:ext cx="6667064" cy="315068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033228" y="1721821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Г.П. Арутюнов, О.Н. Ткачева, О.Л. </a:t>
            </a:r>
            <a:r>
              <a:rPr lang="ru-RU" b="1" dirty="0" err="1"/>
              <a:t>Барбараш</a:t>
            </a:r>
            <a:r>
              <a:rPr lang="ru-RU" b="1" dirty="0"/>
              <a:t> - обсуждение в нестандартном формате – открытый разговор в рамках симпозиума «Хроническая сердечная недостаточность: захват инициативы в борьбе за прогноз» </a:t>
            </a:r>
          </a:p>
        </p:txBody>
      </p:sp>
    </p:spTree>
    <p:extLst>
      <p:ext uri="{BB962C8B-B14F-4D97-AF65-F5344CB8AC3E}">
        <p14:creationId xmlns:p14="http://schemas.microsoft.com/office/powerpoint/2010/main" xmlns="" val="2752354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07086" y="2269763"/>
            <a:ext cx="5801784" cy="43513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200" y="362970"/>
            <a:ext cx="3394166" cy="45224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0263" y="5277395"/>
            <a:ext cx="4632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А.Н. Сумин, д.м.н., заведующий отделом мультифокального атеросклероза НИИ КПССЗ в составе жюри конкурса молодых ученых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07085" y="801189"/>
            <a:ext cx="6009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А.Н. Сумин, Ю.И. </a:t>
            </a:r>
            <a:r>
              <a:rPr lang="ru-RU" b="1" dirty="0" err="1"/>
              <a:t>Гринштейн</a:t>
            </a:r>
            <a:r>
              <a:rPr lang="ru-RU" b="1" dirty="0"/>
              <a:t>, А.В Концевая обсуждают доклады победителей конкурса молодых ученых</a:t>
            </a:r>
          </a:p>
        </p:txBody>
      </p:sp>
    </p:spTree>
    <p:extLst>
      <p:ext uri="{BB962C8B-B14F-4D97-AF65-F5344CB8AC3E}">
        <p14:creationId xmlns:p14="http://schemas.microsoft.com/office/powerpoint/2010/main" xmlns="" val="636127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28343" y="3321540"/>
            <a:ext cx="7008249" cy="376161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0163"/>
            <a:ext cx="12436592" cy="1325563"/>
          </a:xfrm>
        </p:spPr>
        <p:txBody>
          <a:bodyPr>
            <a:noAutofit/>
          </a:bodyPr>
          <a:lstStyle/>
          <a:p>
            <a:pPr algn="ctr"/>
            <a:r>
              <a:rPr lang="ru-RU" sz="2300" b="1" dirty="0">
                <a:latin typeface="Arial" panose="020B0604020202020204" pitchFamily="34" charset="0"/>
                <a:cs typeface="Arial" panose="020B0604020202020204" pitchFamily="34" charset="0"/>
              </a:rPr>
              <a:t>Доклад </a:t>
            </a:r>
            <a:r>
              <a:rPr lang="ru-RU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Кашталапа</a:t>
            </a:r>
            <a:r>
              <a:rPr lang="ru-RU" sz="2300" b="1" dirty="0">
                <a:latin typeface="Arial" panose="020B0604020202020204" pitchFamily="34" charset="0"/>
                <a:cs typeface="Arial" panose="020B0604020202020204" pitchFamily="34" charset="0"/>
              </a:rPr>
              <a:t> В.В. «Клинические случаи, как инструмент повышения квалификации молодых врачей – фокус на </a:t>
            </a:r>
            <a:r>
              <a:rPr lang="ru-RU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рентгенохирургию</a:t>
            </a:r>
            <a:r>
              <a:rPr lang="ru-RU" sz="2300" b="1" dirty="0">
                <a:latin typeface="Arial" panose="020B0604020202020204" pitchFamily="34" charset="0"/>
                <a:cs typeface="Arial" panose="020B0604020202020204" pitchFamily="34" charset="0"/>
              </a:rPr>
              <a:t> (интерактивный проект) на симпозиуме</a:t>
            </a:r>
            <a:r>
              <a:rPr lang="ru-RU" sz="23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3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300" b="1" dirty="0">
                <a:latin typeface="Arial" panose="020B0604020202020204" pitchFamily="34" charset="0"/>
                <a:cs typeface="Arial" panose="020B0604020202020204" pitchFamily="34" charset="0"/>
              </a:rPr>
              <a:t>«Возможности и перспективы развития рабочей группы «Молодые кардиологи»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6945" y="1669143"/>
            <a:ext cx="5765798" cy="3962400"/>
          </a:xfrm>
        </p:spPr>
      </p:pic>
      <p:sp>
        <p:nvSpPr>
          <p:cNvPr id="6" name="Прямоугольник 5"/>
          <p:cNvSpPr/>
          <p:nvPr/>
        </p:nvSpPr>
        <p:spPr>
          <a:xfrm>
            <a:off x="0" y="5852433"/>
            <a:ext cx="651691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http://scardio.ru/proekty/obrazovatelnyy_proekt/obrazovatelnye_materialy/intervencionnaya_kardiologiya_i_angiologiya__otkrytaya_diskussiya/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521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43670" y="1100374"/>
            <a:ext cx="5532500" cy="3112031"/>
          </a:xfrm>
          <a:prstGeom prst="rect">
            <a:avLst/>
          </a:prstGeom>
        </p:spPr>
      </p:pic>
      <p:pic>
        <p:nvPicPr>
          <p:cNvPr id="7" name="Picture 2" descr="https://scontent.xx.fbcdn.net/v/t1.0-9/14446104_1441310779219375_1816517534052201342_n.jpg?oh=476b331d51c9b33c1683cc79172ea056&amp;oe=58742CF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732"/>
            <a:ext cx="5817180" cy="467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7180" y="-110893"/>
            <a:ext cx="6439758" cy="1325563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Интерактивный познавательно-юмористический конкурс по сердечно-сосудистой визуализации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b="1" dirty="0"/>
              <a:t>«Своя (</a:t>
            </a:r>
            <a:r>
              <a:rPr lang="ru-RU" sz="2400" b="1" dirty="0" err="1"/>
              <a:t>Кардио</a:t>
            </a:r>
            <a:r>
              <a:rPr lang="ru-RU" sz="2400" b="1" dirty="0"/>
              <a:t>) Игра» 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13550" y="3399905"/>
            <a:ext cx="5220393" cy="345809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56423" y="4013366"/>
            <a:ext cx="5057127" cy="2844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436774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700" y="492369"/>
            <a:ext cx="4257722" cy="6119447"/>
          </a:xfrm>
        </p:spPr>
      </p:pic>
      <p:sp>
        <p:nvSpPr>
          <p:cNvPr id="5" name="TextBox 4"/>
          <p:cNvSpPr txBox="1"/>
          <p:nvPr/>
        </p:nvSpPr>
        <p:spPr>
          <a:xfrm>
            <a:off x="5111162" y="688766"/>
            <a:ext cx="647113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err="1"/>
              <a:t>Кашталап</a:t>
            </a:r>
            <a:r>
              <a:rPr lang="ru-RU" b="1" dirty="0"/>
              <a:t> В.В., заведующий лабораторией патофизиологии мультифокального атеросклероза НИИ КПССЗ с </a:t>
            </a:r>
            <a:r>
              <a:rPr lang="ru-RU" b="1" dirty="0" err="1"/>
              <a:t>постерным</a:t>
            </a:r>
            <a:r>
              <a:rPr lang="ru-RU" b="1" dirty="0"/>
              <a:t> докладом </a:t>
            </a:r>
            <a:r>
              <a:rPr lang="ru-RU" b="1" dirty="0" err="1"/>
              <a:t>Кашталап</a:t>
            </a:r>
            <a:r>
              <a:rPr lang="ru-RU" b="1" dirty="0"/>
              <a:t> В.В., </a:t>
            </a:r>
            <a:r>
              <a:rPr lang="ru-RU" b="1" dirty="0" err="1"/>
              <a:t>Барбараш</a:t>
            </a:r>
            <a:r>
              <a:rPr lang="ru-RU" b="1" dirty="0"/>
              <a:t> О.Л., Зыков М.В., Новицкая А.А., </a:t>
            </a:r>
            <a:r>
              <a:rPr lang="ru-RU" b="1" dirty="0" err="1"/>
              <a:t>Хрячкова</a:t>
            </a:r>
            <a:r>
              <a:rPr lang="ru-RU" b="1" dirty="0"/>
              <a:t> О.Н., Коков А.Н., Шибанова И.А. (Кемерово) «Возможности применения </a:t>
            </a:r>
            <a:r>
              <a:rPr lang="ru-RU" b="1" dirty="0" err="1"/>
              <a:t>остеопонтина</a:t>
            </a:r>
            <a:r>
              <a:rPr lang="ru-RU" b="1" dirty="0"/>
              <a:t> в оценке тяжести коронарного атеросклероза и </a:t>
            </a:r>
            <a:r>
              <a:rPr lang="ru-RU" b="1" dirty="0" err="1"/>
              <a:t>остеопенического</a:t>
            </a:r>
            <a:r>
              <a:rPr lang="ru-RU" b="1" dirty="0"/>
              <a:t> синдрома у пациентов-мужчин с ишемической болезнью сердца».</a:t>
            </a:r>
          </a:p>
          <a:p>
            <a:pPr algn="just"/>
            <a:endParaRPr lang="ru-RU" b="1" dirty="0"/>
          </a:p>
          <a:p>
            <a:pPr algn="just"/>
            <a:r>
              <a:rPr lang="ru-RU" b="1" dirty="0"/>
              <a:t>Доклад посвящен дополнительным возможностям </a:t>
            </a:r>
            <a:r>
              <a:rPr lang="ru-RU" b="1" dirty="0" smtClean="0"/>
              <a:t>применения </a:t>
            </a:r>
            <a:r>
              <a:rPr lang="ru-RU" b="1" dirty="0" err="1"/>
              <a:t>остеопонтина</a:t>
            </a:r>
            <a:r>
              <a:rPr lang="ru-RU" b="1" dirty="0"/>
              <a:t> у пациентов с хронической ИБС для выявления </a:t>
            </a:r>
            <a:r>
              <a:rPr lang="ru-RU" b="1" dirty="0" err="1" smtClean="0"/>
              <a:t>остеопенического</a:t>
            </a:r>
            <a:r>
              <a:rPr lang="ru-RU" b="1" dirty="0" smtClean="0"/>
              <a:t> </a:t>
            </a:r>
            <a:r>
              <a:rPr lang="ru-RU" b="1" dirty="0"/>
              <a:t>синдрома, тяжести коронарного атеросклероза и ишемического </a:t>
            </a:r>
            <a:r>
              <a:rPr lang="ru-RU" b="1" dirty="0" err="1"/>
              <a:t>ремоделирования</a:t>
            </a:r>
            <a:r>
              <a:rPr lang="ru-RU" b="1" dirty="0"/>
              <a:t> миокарда левого желудочка. </a:t>
            </a:r>
          </a:p>
          <a:p>
            <a:pPr algn="just"/>
            <a:r>
              <a:rPr lang="ru-RU" b="1" dirty="0"/>
              <a:t>Материалы исследования были с большим вниманием встречены экспертной группой и аудиторией </a:t>
            </a:r>
          </a:p>
        </p:txBody>
      </p:sp>
    </p:spTree>
    <p:extLst>
      <p:ext uri="{BB962C8B-B14F-4D97-AF65-F5344CB8AC3E}">
        <p14:creationId xmlns:p14="http://schemas.microsoft.com/office/powerpoint/2010/main" xmlns="" val="4121092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0794" cy="16507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59580" y="745368"/>
            <a:ext cx="3405051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Безденежных А.В., к.м.н., </a:t>
            </a:r>
          </a:p>
          <a:p>
            <a:r>
              <a:rPr lang="ru-RU" b="1" dirty="0"/>
              <a:t>старший научный сотрудник лаборатории реконструктивной хирургии МФА НИИ КПССЗ с докладом «Прогрессирование некоронарного атеросклероза у больных через год после коронарного шунтирования: сравнительная оценка критериев</a:t>
            </a:r>
            <a:r>
              <a:rPr lang="ru-RU" b="1" dirty="0" smtClean="0"/>
              <a:t>»</a:t>
            </a:r>
          </a:p>
          <a:p>
            <a:r>
              <a:rPr lang="ru-RU" sz="1400" b="1" dirty="0" smtClean="0"/>
              <a:t>В докладе обсуждаются результаты обследования более чем 500 пациентов через год после коронарного шунтирования в аспекте прогрессирования некоронарного  атеросклероза с учетом различных подходов к критериям прогрессирования. Интерес аудитории к результатам исследования касался как методик выявления атеросклероза так и  факторов, ассоциированных с отдаленными исходами КШ.</a:t>
            </a:r>
            <a:endParaRPr lang="ru-RU" sz="1400" b="1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789" y="1123405"/>
            <a:ext cx="3992951" cy="525523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53722" y="1123405"/>
            <a:ext cx="3604974" cy="514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192670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15818" y="478682"/>
            <a:ext cx="3236548" cy="5748913"/>
          </a:xfrm>
        </p:spPr>
      </p:pic>
      <p:sp>
        <p:nvSpPr>
          <p:cNvPr id="5" name="AutoShape 2" descr="https://apf.mail.ru/cgi-bin/readmsg?id=14752102650000000300;0;1&amp;af_preview=1&amp;exif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513" y="552736"/>
            <a:ext cx="3675017" cy="58604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352925" y="2211977"/>
            <a:ext cx="404213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/>
              <a:t>Аргунова</a:t>
            </a:r>
            <a:r>
              <a:rPr lang="ru-RU" sz="1600" b="1" dirty="0"/>
              <a:t> Ю.А., мл. научный сотрудник лаборатории реабилитации НИИ КПССЗ с докладом «</a:t>
            </a:r>
            <a:r>
              <a:rPr lang="ru-RU" sz="1600" b="1" dirty="0" err="1"/>
              <a:t>Церебропротективные</a:t>
            </a:r>
            <a:r>
              <a:rPr lang="ru-RU" sz="1600" b="1" dirty="0"/>
              <a:t> эффекты физических тренировок у пациентов, перенесших коронарное шунтирование</a:t>
            </a:r>
            <a:r>
              <a:rPr lang="ru-RU" sz="1600" b="1" dirty="0" smtClean="0"/>
              <a:t>».</a:t>
            </a:r>
          </a:p>
          <a:p>
            <a:r>
              <a:rPr lang="ru-RU" sz="1600" b="1" dirty="0" smtClean="0"/>
              <a:t>Полученные авторами результаты свидетельствовали, что включение курса </a:t>
            </a:r>
            <a:r>
              <a:rPr lang="ru-RU" sz="1600" b="1" dirty="0" err="1" smtClean="0"/>
              <a:t>велотренировок</a:t>
            </a:r>
            <a:r>
              <a:rPr lang="ru-RU" sz="1600" b="1" dirty="0" smtClean="0"/>
              <a:t> в программу 2-го этапа стационарной реабилитации является эффективной мерой профилактики когнитивной дисфункции после КШ за счет восстановления показателей </a:t>
            </a:r>
            <a:r>
              <a:rPr lang="ru-RU" sz="1600" b="1" dirty="0" err="1" smtClean="0"/>
              <a:t>нейродинамики</a:t>
            </a:r>
            <a:r>
              <a:rPr lang="ru-RU" sz="1600" b="1" dirty="0" smtClean="0"/>
              <a:t> и внимания.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xmlns="" val="3482431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58790" y="1750423"/>
            <a:ext cx="2856410" cy="26125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b="1" dirty="0"/>
              <a:t>Безденежных Н.А., к.м.н., научный </a:t>
            </a:r>
            <a:r>
              <a:rPr lang="ru-RU" sz="1400" b="1" dirty="0" smtClean="0"/>
              <a:t>сотрудник лаборатории кровообращения  </a:t>
            </a:r>
            <a:r>
              <a:rPr lang="ru-RU" sz="1400" b="1" dirty="0"/>
              <a:t>НИИ КПССЗ с докладом «Влияние </a:t>
            </a:r>
            <a:r>
              <a:rPr lang="ru-RU" sz="1400" b="1" dirty="0" err="1" smtClean="0"/>
              <a:t>предиабета</a:t>
            </a:r>
            <a:r>
              <a:rPr lang="ru-RU" sz="1400" b="1" dirty="0" smtClean="0"/>
              <a:t> </a:t>
            </a:r>
            <a:r>
              <a:rPr lang="ru-RU" sz="1400" b="1" dirty="0"/>
              <a:t>и сахарного диабета 2 типа на частоту отдаленных больших сердечно-сосудистых событий у пациентов, перенесших коронарное шунтирование» </a:t>
            </a:r>
            <a:endParaRPr lang="ru-RU" sz="1400" b="1" dirty="0" smtClean="0"/>
          </a:p>
          <a:p>
            <a:pPr marL="0" indent="0">
              <a:buNone/>
            </a:pPr>
            <a:r>
              <a:rPr lang="ru-RU" sz="1400" b="1" dirty="0" smtClean="0"/>
              <a:t>Представлены данные, доказывающие что не только сахарный диабет, но и </a:t>
            </a:r>
            <a:r>
              <a:rPr lang="ru-RU" sz="1400" b="1" dirty="0" err="1" smtClean="0"/>
              <a:t>предиабет</a:t>
            </a:r>
            <a:r>
              <a:rPr lang="ru-RU" sz="1400" b="1" dirty="0" smtClean="0"/>
              <a:t>  ухудшает отдаленные результаты коронарного шунтирования. Результаты исследования доказывают необходимость пристального внимания в </a:t>
            </a:r>
            <a:r>
              <a:rPr lang="ru-RU" sz="1400" b="1" dirty="0" err="1" smtClean="0"/>
              <a:t>предиабету</a:t>
            </a:r>
            <a:r>
              <a:rPr lang="ru-RU" sz="1400" b="1" dirty="0" smtClean="0"/>
              <a:t>, неблагоприятное влияние которого не стоит недооценивать у пациентов с ИБС. </a:t>
            </a:r>
          </a:p>
          <a:p>
            <a:pPr marL="0" indent="0">
              <a:buNone/>
            </a:pPr>
            <a:r>
              <a:rPr lang="ru-RU" sz="1400" b="1" dirty="0" smtClean="0"/>
              <a:t>Доклад вызвал живую дискуссию и интерес аудитории и председателей. </a:t>
            </a:r>
            <a:endParaRPr lang="ru-RU" sz="14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0787" y="1184366"/>
            <a:ext cx="3680460" cy="49072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82743" y="1071153"/>
            <a:ext cx="3685631" cy="491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271212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9701" y="1303110"/>
            <a:ext cx="3087065" cy="4351338"/>
          </a:xfrm>
        </p:spPr>
      </p:pic>
      <p:sp>
        <p:nvSpPr>
          <p:cNvPr id="7" name="Прямоугольник 6"/>
          <p:cNvSpPr/>
          <p:nvPr/>
        </p:nvSpPr>
        <p:spPr>
          <a:xfrm>
            <a:off x="4467498" y="1438276"/>
            <a:ext cx="450505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Century Gothic" pitchFamily="34" charset="0"/>
              </a:rPr>
              <a:t>22.09.2016 г в секционном заседании «</a:t>
            </a:r>
            <a:r>
              <a:rPr lang="ru-RU" sz="1400" b="1" dirty="0" err="1" smtClean="0">
                <a:latin typeface="Century Gothic" pitchFamily="34" charset="0"/>
              </a:rPr>
              <a:t>Сердечно-сосудистая</a:t>
            </a:r>
            <a:r>
              <a:rPr lang="ru-RU" sz="1400" b="1" dirty="0" smtClean="0">
                <a:latin typeface="Century Gothic" pitchFamily="34" charset="0"/>
              </a:rPr>
              <a:t> хирургия» был представлен еще один доклад НИИ КПССЗ. </a:t>
            </a:r>
            <a:r>
              <a:rPr lang="ru-RU" sz="1400" b="1" i="0" u="none" strike="noStrike" baseline="0" dirty="0" smtClean="0">
                <a:solidFill>
                  <a:srgbClr val="000000"/>
                </a:solidFill>
                <a:latin typeface="Century Gothic" pitchFamily="34" charset="0"/>
              </a:rPr>
              <a:t>Груздева </a:t>
            </a:r>
            <a:r>
              <a:rPr lang="ru-RU" sz="1400" b="1" i="0" u="none" strike="noStrike" baseline="0" dirty="0">
                <a:solidFill>
                  <a:srgbClr val="000000"/>
                </a:solidFill>
                <a:latin typeface="Century Gothic" pitchFamily="34" charset="0"/>
              </a:rPr>
              <a:t>О.В., д.м.н., заведующая </a:t>
            </a:r>
            <a:r>
              <a:rPr lang="ru-RU" sz="1400" b="1" dirty="0">
                <a:latin typeface="Century Gothic" pitchFamily="34" charset="0"/>
              </a:rPr>
              <a:t>лабораторией исследований гомеостаза</a:t>
            </a:r>
            <a:r>
              <a:rPr lang="ru-RU" sz="1400" b="1" i="0" u="none" strike="noStrike" baseline="0" dirty="0">
                <a:solidFill>
                  <a:srgbClr val="000000"/>
                </a:solidFill>
                <a:latin typeface="Century Gothic" pitchFamily="34" charset="0"/>
              </a:rPr>
              <a:t> с докладом «Возможности использования теста генерации тромбина в оценке </a:t>
            </a:r>
            <a:r>
              <a:rPr lang="ru-RU" sz="1400" b="1" i="0" u="none" strike="noStrike" baseline="0" dirty="0" err="1">
                <a:solidFill>
                  <a:srgbClr val="000000"/>
                </a:solidFill>
                <a:latin typeface="Century Gothic" pitchFamily="34" charset="0"/>
              </a:rPr>
              <a:t>гемостатического</a:t>
            </a:r>
            <a:r>
              <a:rPr lang="ru-RU" sz="1400" b="1" i="0" u="none" strike="noStrike" baseline="0" dirty="0">
                <a:solidFill>
                  <a:srgbClr val="000000"/>
                </a:solidFill>
                <a:latin typeface="Century Gothic" pitchFamily="34" charset="0"/>
              </a:rPr>
              <a:t> потенциала при операциях коронарного шунтирования» </a:t>
            </a:r>
            <a:endParaRPr lang="en-US" sz="1400" b="1" i="0" u="none" strike="noStrike" baseline="0" dirty="0" smtClean="0">
              <a:solidFill>
                <a:srgbClr val="000000"/>
              </a:solidFill>
              <a:latin typeface="Century Gothic" pitchFamily="34" charset="0"/>
            </a:endParaRPr>
          </a:p>
          <a:p>
            <a:r>
              <a:rPr lang="ru-RU" sz="1400" b="1" dirty="0" smtClean="0">
                <a:latin typeface="Century Gothic" pitchFamily="34" charset="0"/>
              </a:rPr>
              <a:t>Авторами были изучены параметры теста генерации тромбина у пациентов с ишемической болезнью сердца при аортокоронарном шунтировании в условиях искусственного кровообращения после трансфузии донорского </a:t>
            </a:r>
            <a:r>
              <a:rPr lang="ru-RU" sz="1400" b="1" dirty="0" err="1" smtClean="0">
                <a:latin typeface="Century Gothic" pitchFamily="34" charset="0"/>
              </a:rPr>
              <a:t>тромбоцитарного</a:t>
            </a:r>
            <a:r>
              <a:rPr lang="ru-RU" sz="1400" b="1" dirty="0" smtClean="0">
                <a:latin typeface="Century Gothic" pitchFamily="34" charset="0"/>
              </a:rPr>
              <a:t> концентрата на фоне длительной терапии аспирином.</a:t>
            </a:r>
            <a:endParaRPr lang="ru-RU" sz="1400" b="1" i="0" u="none" strike="noStrike" baseline="0" dirty="0" smtClean="0">
              <a:solidFill>
                <a:srgbClr val="000000"/>
              </a:solidFill>
              <a:latin typeface="Century Gothic" pitchFamily="34" charset="0"/>
            </a:endParaRPr>
          </a:p>
          <a:p>
            <a:r>
              <a:rPr lang="ru-RU" sz="1400" b="1" dirty="0" smtClean="0">
                <a:solidFill>
                  <a:srgbClr val="000000"/>
                </a:solidFill>
                <a:latin typeface="Century Gothic" pitchFamily="34" charset="0"/>
              </a:rPr>
              <a:t>Выступление  вызвал неподдельный интерес кардиохирургов, представлявших большую часть аудитории данной секции.</a:t>
            </a:r>
            <a:endParaRPr lang="ru-RU" sz="1400" b="1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84336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200" y="402094"/>
            <a:ext cx="4038600" cy="5705201"/>
          </a:xfrm>
        </p:spPr>
      </p:pic>
      <p:sp>
        <p:nvSpPr>
          <p:cNvPr id="5" name="TextBox 4"/>
          <p:cNvSpPr txBox="1"/>
          <p:nvPr/>
        </p:nvSpPr>
        <p:spPr>
          <a:xfrm>
            <a:off x="6479177" y="1288869"/>
            <a:ext cx="393627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>
                <a:latin typeface="Century Gothic" pitchFamily="34" charset="0"/>
              </a:rPr>
              <a:t>Иноземцева</a:t>
            </a:r>
            <a:r>
              <a:rPr lang="ru-RU" sz="1400" b="1" dirty="0">
                <a:latin typeface="Century Gothic" pitchFamily="34" charset="0"/>
              </a:rPr>
              <a:t> А.А., научный сотрудник НИИ КПССЗ с </a:t>
            </a:r>
            <a:r>
              <a:rPr lang="ru-RU" sz="1400" b="1" dirty="0" err="1">
                <a:latin typeface="Century Gothic" pitchFamily="34" charset="0"/>
              </a:rPr>
              <a:t>постерным</a:t>
            </a:r>
            <a:r>
              <a:rPr lang="ru-RU" sz="1400" b="1" dirty="0">
                <a:latin typeface="Century Gothic" pitchFamily="34" charset="0"/>
              </a:rPr>
              <a:t> докладом «Эффективная </a:t>
            </a:r>
            <a:r>
              <a:rPr lang="ru-RU" sz="1400" b="1" dirty="0" err="1">
                <a:latin typeface="Century Gothic" pitchFamily="34" charset="0"/>
              </a:rPr>
              <a:t>рискометрия</a:t>
            </a:r>
            <a:r>
              <a:rPr lang="ru-RU" sz="1400" b="1" dirty="0">
                <a:latin typeface="Century Gothic" pitchFamily="34" charset="0"/>
              </a:rPr>
              <a:t> отдаленного прогноза у пациентов с инфарктом миокарда с применением генетических показателей</a:t>
            </a:r>
            <a:r>
              <a:rPr lang="ru-RU" sz="1400" b="1" dirty="0" smtClean="0">
                <a:latin typeface="Century Gothic" pitchFamily="34" charset="0"/>
              </a:rPr>
              <a:t>»</a:t>
            </a:r>
          </a:p>
          <a:p>
            <a:r>
              <a:rPr lang="ru-RU" sz="1400" b="1" dirty="0" smtClean="0">
                <a:latin typeface="Century Gothic" pitchFamily="34" charset="0"/>
              </a:rPr>
              <a:t> В докладе представлена новая шкала оценки риска наступления годовых осложнений инфаркта миокарда с применением не только клинических, но и генетических показателей.  Модераторы </a:t>
            </a:r>
            <a:r>
              <a:rPr lang="ru-RU" sz="1400" b="1" dirty="0" err="1" smtClean="0">
                <a:latin typeface="Century Gothic" pitchFamily="34" charset="0"/>
              </a:rPr>
              <a:t>постерной</a:t>
            </a:r>
            <a:r>
              <a:rPr lang="ru-RU" sz="1400" b="1" dirty="0" smtClean="0">
                <a:latin typeface="Century Gothic" pitchFamily="34" charset="0"/>
              </a:rPr>
              <a:t> секции активно задавали вопросы и обсуждали результаты данного исследования</a:t>
            </a:r>
            <a:r>
              <a:rPr lang="ru-RU" dirty="0" smtClean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669344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32411" y="2743201"/>
            <a:ext cx="5388482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20892" y="503149"/>
            <a:ext cx="3800123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У нашей делегации остались самые теплые и яркие впечатления от конгресса, они будут представлены на сайте РКО в виде заметок и дневников участников. НИИ КПССЗ выражает благодарность Российскому Обществу Кардиологов за прекрасную организацию. Отдельно хочется поблагодарить Рабочую группу «Молодые кардиологи», которая посредством  </a:t>
            </a:r>
            <a:r>
              <a:rPr lang="ru-RU" b="1" dirty="0" err="1"/>
              <a:t>тревел</a:t>
            </a:r>
            <a:r>
              <a:rPr lang="ru-RU" b="1" dirty="0"/>
              <a:t>-грантов от РКО сделала возможным посещение  конгресса молодыми учеными г. Кемерово. Это поможет молодым кардиологам не только получить новые знания, но и приобрести бесценный опыт научного общения.</a:t>
            </a:r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32995"/>
            <a:ext cx="6442170" cy="362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355941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97028"/>
            <a:ext cx="5732362" cy="3560972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2362" y="-132523"/>
            <a:ext cx="6459638" cy="355853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5732362" cy="34260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2362" y="3426007"/>
            <a:ext cx="6572516" cy="3431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15274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411</TotalTime>
  <Words>1871</Words>
  <Application>Microsoft Office PowerPoint</Application>
  <PresentationFormat>Произвольный</PresentationFormat>
  <Paragraphs>106</Paragraphs>
  <Slides>19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Федеральное государственное бюджетное научное учреждение «Научно-исследовательский институт комплексных проблем сердечно-сосудистых заболеваний» г Кемерово Рабочая группа «Молодые кардиологи» Российского кардиологического общества   РОССИЙСКИЙ НАЦИОНАЛЬНЫЙ КОНГРЕСС КАРДИОЛОГОВ 20-23 сентября 2016 г. «Кардиология-2016: вызовы и пути решения» </vt:lpstr>
      <vt:lpstr>Слайд 2</vt:lpstr>
      <vt:lpstr>Слайд 3</vt:lpstr>
      <vt:lpstr>Слайд 4</vt:lpstr>
      <vt:lpstr>Симпозиум  «Время для инноваций: чем еще мы можем помочь пациенту?» 21.09.16  </vt:lpstr>
      <vt:lpstr>Симпозиум «Трудности и достижения в лечении ОКС и ТЭЛА» 20.09.16 </vt:lpstr>
      <vt:lpstr>Научная сессия «Материалы Российского регистра ОКС РЕКОРД-3» 22.09.2016 г.</vt:lpstr>
      <vt:lpstr>Слайд 8</vt:lpstr>
      <vt:lpstr>Слайд 9</vt:lpstr>
      <vt:lpstr>Доклад Кашталапа В.В. «Клинические случаи, как инструмент повышения квалификации молодых врачей – фокус на рентгенохирургию (интерактивный проект) на симпозиуме «Возможности и перспективы развития рабочей группы «Молодые кардиологи» </vt:lpstr>
      <vt:lpstr>Интерактивный познавательно-юмористический конкурс по сердечно-сосудистой визуализации  «Своя (Кардио) Игра» 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Безденежных Наталья Александровна</dc:creator>
  <cp:lastModifiedBy>Наталья</cp:lastModifiedBy>
  <cp:revision>49</cp:revision>
  <dcterms:created xsi:type="dcterms:W3CDTF">2016-09-30T03:26:20Z</dcterms:created>
  <dcterms:modified xsi:type="dcterms:W3CDTF">2016-10-04T05:38:57Z</dcterms:modified>
</cp:coreProperties>
</file>