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2" r:id="rId9"/>
    <p:sldId id="269" r:id="rId10"/>
    <p:sldId id="270" r:id="rId11"/>
    <p:sldId id="271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3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F4B-4D5E-98F6-D42B94F95E73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F4B-4D5E-98F6-D42B94F95E73}"/>
              </c:ext>
            </c:extLst>
          </c:dPt>
          <c:dPt>
            <c:idx val="2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F4B-4D5E-98F6-D42B94F95E7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0D3-4C24-8C42-13CE3FDDBF5C}"/>
              </c:ext>
            </c:extLst>
          </c:dPt>
          <c:cat>
            <c:strRef>
              <c:f>Лист1!$A$2:$A$5</c:f>
              <c:strCache>
                <c:ptCount val="3"/>
                <c:pt idx="0">
                  <c:v>Международные конгрессы</c:v>
                </c:pt>
                <c:pt idx="1">
                  <c:v>Российские конгрессы и конференции</c:v>
                </c:pt>
                <c:pt idx="2">
                  <c:v>Межрегиональные конференции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21</c:v>
                </c:pt>
                <c:pt idx="1">
                  <c:v>71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4B-4D5E-98F6-D42B94F95E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5B9-46EE-80F6-67B58CD1FDDA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F4B-4F71-9C44-65E35A40AB7B}"/>
              </c:ext>
            </c:extLst>
          </c:dPt>
          <c:cat>
            <c:strRef>
              <c:f>Лист1!$A$2:$A$3</c:f>
              <c:strCache>
                <c:ptCount val="2"/>
                <c:pt idx="0">
                  <c:v>Журналы рекомендованные ВАК</c:v>
                </c:pt>
                <c:pt idx="1">
                  <c:v>Международные журналы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4B-4F71-9C44-65E35A40AB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302477912751956"/>
          <c:y val="0.73561833164879409"/>
          <c:w val="0.82337732108298811"/>
          <c:h val="0.1855783209670220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5DC2D1-58AD-4C45-8F1A-6D41D78D09A4}" type="datetimeFigureOut">
              <a:rPr lang="ru-RU" smtClean="0"/>
              <a:t>25.12.2019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F2B915-4881-413B-889E-5FB58B8D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586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F2B915-4881-413B-889E-5FB58B8D5AB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369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F2B915-4881-413B-889E-5FB58B8D5AB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226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F2B915-4881-413B-889E-5FB58B8D5AB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084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F2B915-4881-413B-889E-5FB58B8D5AB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716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C94A13-CE15-4E1B-87E4-C408D285DB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D40CD54-9F34-4BCD-AF56-821AA2A913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C9A07F-2C9B-49FA-94B9-BADDA0A87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7DB42-FCE7-4500-B585-1CF3370CC193}" type="datetimeFigureOut">
              <a:rPr lang="ru-RU" smtClean="0"/>
              <a:t>25.12.2019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E571A3-D127-4CCE-915C-D62189A09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D2A2BC-E12C-42F4-9BB9-B0AB42380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BA98B-F258-423B-B37C-0FA40C4D7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583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834BBB-5C3A-4EFB-9518-5AE26E202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2FBFA5-4115-411B-B1D0-9804436C4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BF522D-A6BC-43EF-B459-499970327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7DB42-FCE7-4500-B585-1CF3370CC193}" type="datetimeFigureOut">
              <a:rPr lang="ru-RU" smtClean="0"/>
              <a:t>25.12.2019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264C18-7FF1-4773-91D5-A231B4017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58A76F-DF7A-4DB3-B65E-19D4D7433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BA98B-F258-423B-B37C-0FA40C4D7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266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BBAB62-ACBA-437C-8DBB-77F8FDC02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15597B-68EA-45B7-A609-B01BBF2FF9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EDB322-A644-474F-A695-D5A50BC8B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7DB42-FCE7-4500-B585-1CF3370CC193}" type="datetimeFigureOut">
              <a:rPr lang="ru-RU" smtClean="0"/>
              <a:t>25.12.2019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5DEA35-C0BC-41A1-926B-E45B13754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5F6014-022F-4D0B-9DE3-70555E104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BA98B-F258-423B-B37C-0FA40C4D7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748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CCC52-59C6-40B7-AA3A-BFE7D4811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256756-30A6-4FC2-946B-64ABA54946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5DC9059-0589-412A-BC9E-3AF5C0A0FE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374E60-5C82-4913-9717-93D668387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7DB42-FCE7-4500-B585-1CF3370CC193}" type="datetimeFigureOut">
              <a:rPr lang="ru-RU" smtClean="0"/>
              <a:t>25.12.2019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8BD257-42EB-4BCF-8620-09FC63159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9582CC-3668-4921-951F-8AEC0196A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BA98B-F258-423B-B37C-0FA40C4D7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33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8D915A-D5F0-44E5-B127-53284DFCB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1FC3D4-F04A-42A3-A07E-92D67518A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D7E316F-8439-4404-8EC4-F71E17C61F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24E5E5-0C08-491D-A02B-332F770F4F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BF9370E-CAB9-48AB-B390-8B012037A7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8A03A67-8614-4394-BB26-C5537C9D7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7DB42-FCE7-4500-B585-1CF3370CC193}" type="datetimeFigureOut">
              <a:rPr lang="ru-RU" smtClean="0"/>
              <a:t>25.12.2019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B63862A-42FB-4CC5-AA64-4CE31502E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50410C7-2D7E-4703-B668-19733C9FF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BA98B-F258-423B-B37C-0FA40C4D7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415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722CE1-BA3A-41D1-89B4-23F45EE5F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F32284A-4B38-4522-8803-AA1E4978D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7DB42-FCE7-4500-B585-1CF3370CC193}" type="datetimeFigureOut">
              <a:rPr lang="ru-RU" smtClean="0"/>
              <a:t>25.12.2019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412B5E2-1942-45D7-AB45-B192514B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AB9E53B-4959-4CF5-9DF8-A2F66ED06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BA98B-F258-423B-B37C-0FA40C4D7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919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088EA5F-AF93-4880-AB84-B002455DD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7DB42-FCE7-4500-B585-1CF3370CC193}" type="datetimeFigureOut">
              <a:rPr lang="ru-RU" smtClean="0"/>
              <a:t>25.12.2019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FEF34F2-8CB3-4BDC-85A8-74A654E63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C5CBDE-E577-4517-AF4E-2851EC69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BA98B-F258-423B-B37C-0FA40C4D7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108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A27877-A797-49D2-9A1B-3553795B9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3F1AD0-E100-444A-AA8C-76C67DB03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E0A7DA7-51D5-4D83-8320-FCDF52844D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BB9E23D-E44A-4580-ABEC-C7358B345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7DB42-FCE7-4500-B585-1CF3370CC193}" type="datetimeFigureOut">
              <a:rPr lang="ru-RU" smtClean="0"/>
              <a:t>25.12.2019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B619617-717A-422A-B687-F3FF1B8AD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3D82644-BBC9-4376-BC44-FBB4398F6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BA98B-F258-423B-B37C-0FA40C4D7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564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90CAA1-7E4F-49FE-BE7F-C12E224F3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E0D7D9E-57D6-4CDD-A24C-7E29A61506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3BE605-AE58-4E84-8F20-34C46A1B54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0B3555-A806-45E8-AE6E-A095CB3C1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7DB42-FCE7-4500-B585-1CF3370CC193}" type="datetimeFigureOut">
              <a:rPr lang="ru-RU" smtClean="0"/>
              <a:t>25.12.2019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C3AAFA-4EBC-45B8-8CE1-2B670F311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0F21E59-2B9F-4710-9B21-9233017C6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BA98B-F258-423B-B37C-0FA40C4D7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711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9F9D25-244C-4A9C-B2E8-41DB82E84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454DCF6-0026-48D0-A339-0D34A5E212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2F09F7-F484-44B9-9E6F-FA7DC5E82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7DB42-FCE7-4500-B585-1CF3370CC193}" type="datetimeFigureOut">
              <a:rPr lang="ru-RU" smtClean="0"/>
              <a:t>25.12.2019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0876D7-5731-4C31-BFA0-B10598948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7300F1-5DAA-413C-B629-3592F8347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BA98B-F258-423B-B37C-0FA40C4D7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621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07B6C80-CE3D-42F2-9018-E314813D7E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D44909A-8378-44F9-A94D-E243F59CEF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C028B0-BE49-48E0-AF51-8669E71E4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7DB42-FCE7-4500-B585-1CF3370CC193}" type="datetimeFigureOut">
              <a:rPr lang="ru-RU" smtClean="0"/>
              <a:t>25.12.2019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07022E-CEFF-45CC-9ECC-87B89DE5E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AE8B22-351B-4E65-B13B-E7802E925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BA98B-F258-423B-B37C-0FA40C4D7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922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D8CD81-1A7E-470A-8757-BB2104130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A31E7E-B20B-4787-A01E-94871707F3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CA0B27-7F22-4BE3-BCEA-D6F226503B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7DB42-FCE7-4500-B585-1CF3370CC193}" type="datetimeFigureOut">
              <a:rPr lang="ru-RU" smtClean="0"/>
              <a:t>25.12.2019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95D100-A6C7-426B-9359-C2AF8CAE44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D5609D-C0A4-4A21-9159-41451DAF3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BA98B-F258-423B-B37C-0FA40C4D7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888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g"/><Relationship Id="rId1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A781BF-BD20-48BE-AECB-97E0FB9D07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84008"/>
            <a:ext cx="9144000" cy="2387600"/>
          </a:xfrm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 рабочей группы РКО «Терапевтические аспекты кардиологической практики»</a:t>
            </a:r>
            <a:br>
              <a:rPr lang="ru-RU" sz="4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 г.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E3870A7-D372-4A8D-BD52-7487100291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6318" y="3910261"/>
            <a:ext cx="10613205" cy="2274781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50000"/>
              </a:lnSpc>
            </a:pPr>
            <a:r>
              <a:rPr lang="ru-RU" sz="7200" b="1" dirty="0">
                <a:latin typeface="Arial" panose="020B0604020202020204" pitchFamily="34" charset="0"/>
                <a:cs typeface="Arial" panose="020B0604020202020204" pitchFamily="34" charset="0"/>
              </a:rPr>
              <a:t>Григорий Павлович Арутюнов</a:t>
            </a:r>
          </a:p>
          <a:p>
            <a:pPr>
              <a:lnSpc>
                <a:spcPct val="150000"/>
              </a:lnSpc>
            </a:pPr>
            <a:r>
              <a:rPr lang="ru-RU" sz="7200" dirty="0">
                <a:latin typeface="Arial" panose="020B0604020202020204" pitchFamily="34" charset="0"/>
                <a:cs typeface="Arial" panose="020B0604020202020204" pitchFamily="34" charset="0"/>
              </a:rPr>
              <a:t>член-корр. РАН, профессор, д.м.н.</a:t>
            </a:r>
            <a:r>
              <a:rPr lang="ru-RU" sz="7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7200" dirty="0">
                <a:latin typeface="Arial" panose="020B0604020202020204" pitchFamily="34" charset="0"/>
                <a:cs typeface="Arial" panose="020B0604020202020204" pitchFamily="34" charset="0"/>
              </a:rPr>
              <a:t>вице-президент РНМОТ, вице-президент РКО, член президиума правления РКО,  Президент Евразийской ассоциации терапевтов,  главный внештатный специалист терапевт ДЗ г. Москвы, заведующий кафедрой внутренних болезней и общей физиотерапии РНИМУ им.  Н.И. Пирогова, заслуженный врач РФ </a:t>
            </a:r>
          </a:p>
          <a:p>
            <a:endParaRPr lang="ru-RU" dirty="0"/>
          </a:p>
        </p:txBody>
      </p:sp>
      <p:pic>
        <p:nvPicPr>
          <p:cNvPr id="6" name="Picture 2" descr="Картинки по запросу российское кардиологическое общество">
            <a:extLst>
              <a:ext uri="{FF2B5EF4-FFF2-40B4-BE49-F238E27FC236}">
                <a16:creationId xmlns:a16="http://schemas.microsoft.com/office/drawing/2014/main" id="{A4F6C92A-04BA-4AF9-85F8-291EC94E6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85" y="-1266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295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B81F01-DF7F-4DA3-9862-4D290F8FD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038" y="180954"/>
            <a:ext cx="10515600" cy="97051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Терапевтические аспекты кардиологической практики</a:t>
            </a:r>
            <a:endParaRPr lang="ru-RU" dirty="0"/>
          </a:p>
        </p:txBody>
      </p:sp>
      <p:pic>
        <p:nvPicPr>
          <p:cNvPr id="3" name="Picture 2" descr="Картинки по запросу арутюнов григорий павлович">
            <a:extLst>
              <a:ext uri="{FF2B5EF4-FFF2-40B4-BE49-F238E27FC236}">
                <a16:creationId xmlns:a16="http://schemas.microsoft.com/office/drawing/2014/main" id="{F804AD21-1E3D-4A7E-93B4-C80021CB2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884" y="1480702"/>
            <a:ext cx="1371624" cy="1933990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ww.spravedlivo.ru/pictbank/013/01361202400320.jpg">
            <a:extLst>
              <a:ext uri="{FF2B5EF4-FFF2-40B4-BE49-F238E27FC236}">
                <a16:creationId xmlns:a16="http://schemas.microsoft.com/office/drawing/2014/main" id="{0A03533F-B2C6-4777-92C5-AC1AE4179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364" y="4145863"/>
            <a:ext cx="1358672" cy="1811562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euat.ru/upload/publication/1506636830.png">
            <a:extLst>
              <a:ext uri="{FF2B5EF4-FFF2-40B4-BE49-F238E27FC236}">
                <a16:creationId xmlns:a16="http://schemas.microsoft.com/office/drawing/2014/main" id="{C31B935C-9C10-4C56-9F30-F05A034FA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5838" y="299311"/>
            <a:ext cx="1614229" cy="1610443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Картинки по запросу григорьева наталья юрьевна">
            <a:extLst>
              <a:ext uri="{FF2B5EF4-FFF2-40B4-BE49-F238E27FC236}">
                <a16:creationId xmlns:a16="http://schemas.microsoft.com/office/drawing/2014/main" id="{9F9B1366-9802-4262-B79F-43F64A39B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6087" y="2385042"/>
            <a:ext cx="1371624" cy="1857016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internist.ru/upload/iblock/13a/13a48ddf6ebbf68f0dfb5769c2dc7e10.jpg">
            <a:extLst>
              <a:ext uri="{FF2B5EF4-FFF2-40B4-BE49-F238E27FC236}">
                <a16:creationId xmlns:a16="http://schemas.microsoft.com/office/drawing/2014/main" id="{DEFE1509-92ED-4639-98CB-B8054B59D6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84" b="3"/>
          <a:stretch/>
        </p:blipFill>
        <p:spPr bwMode="auto">
          <a:xfrm>
            <a:off x="7654703" y="1495010"/>
            <a:ext cx="1385499" cy="1933990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Картинки по запросу орлова яна артуровна">
            <a:extLst>
              <a:ext uri="{FF2B5EF4-FFF2-40B4-BE49-F238E27FC236}">
                <a16:creationId xmlns:a16="http://schemas.microsoft.com/office/drawing/2014/main" id="{2415C219-98FC-460A-94BF-1EDBFAA29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33" y="299311"/>
            <a:ext cx="1653102" cy="1721981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9AC1D09-2F55-4F15-9E7E-5041941AE1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694" y="4145863"/>
            <a:ext cx="1392563" cy="1811562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10" name="Picture 2" descr="http://kgt.sgmu.ru/sites/default/files/images/staff/Rebrov.jpg">
            <a:extLst>
              <a:ext uri="{FF2B5EF4-FFF2-40B4-BE49-F238E27FC236}">
                <a16:creationId xmlns:a16="http://schemas.microsoft.com/office/drawing/2014/main" id="{725539C8-B537-46A2-ABCC-C79766411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89" y="2478760"/>
            <a:ext cx="1406346" cy="2005441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medic.ossn.ru/upload/iblock/1a2/Tchesnikova_360x500.jpg">
            <a:extLst>
              <a:ext uri="{FF2B5EF4-FFF2-40B4-BE49-F238E27FC236}">
                <a16:creationId xmlns:a16="http://schemas.microsoft.com/office/drawing/2014/main" id="{EBA85FAD-7FB3-42F8-9B00-1FFA52267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003" y="1511765"/>
            <a:ext cx="1392473" cy="1933990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ÐÐ¾ÑÐ¾Ð¶ÐµÐµ Ð¸Ð·Ð¾Ð±ÑÐ°Ð¶ÐµÐ½Ð¸Ðµ">
            <a:extLst>
              <a:ext uri="{FF2B5EF4-FFF2-40B4-BE49-F238E27FC236}">
                <a16:creationId xmlns:a16="http://schemas.microsoft.com/office/drawing/2014/main" id="{A586BDB9-2FEC-41A5-B14E-4C4A1220F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234" y="4865918"/>
            <a:ext cx="1589383" cy="1350976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Объект 5">
            <a:extLst>
              <a:ext uri="{FF2B5EF4-FFF2-40B4-BE49-F238E27FC236}">
                <a16:creationId xmlns:a16="http://schemas.microsoft.com/office/drawing/2014/main" id="{DF30C436-6DE8-44AC-9249-1824C43BEF9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76223" y="4810132"/>
            <a:ext cx="2011351" cy="1341101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14" name="Picture 2" descr="ÐÐ°ÑÑÐ¸Ð½ÐºÐ¸ Ð¿Ð¾ Ð·Ð°Ð¿ÑÐ¾ÑÑ ÑÐ¾Ð¼Ð¸Ð½ Ð¸Ð³Ð¾ÑÑ Ð²Ð»Ð°Ð´Ð¸Ð¼Ð¸ÑÐ¾Ð²Ð¸Ñ Ð½Ð¸Ð¶Ð½Ð¸Ð¹ Ð½Ð¾Ð²Ð³Ð¾ÑÐ¾Ð´">
            <a:extLst>
              <a:ext uri="{FF2B5EF4-FFF2-40B4-BE49-F238E27FC236}">
                <a16:creationId xmlns:a16="http://schemas.microsoft.com/office/drawing/2014/main" id="{6E46F0CA-8F27-4D86-9627-5AD69756D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673" y="4145862"/>
            <a:ext cx="1509635" cy="1811563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4287D05-BFFD-466A-B1E9-648B38530AA8}"/>
              </a:ext>
            </a:extLst>
          </p:cNvPr>
          <p:cNvSpPr txBox="1"/>
          <p:nvPr/>
        </p:nvSpPr>
        <p:spPr>
          <a:xfrm>
            <a:off x="5137383" y="3393147"/>
            <a:ext cx="1697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Арутюнов Г.П.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70458DF-101C-4A32-AF81-B41C52786353}"/>
              </a:ext>
            </a:extLst>
          </p:cNvPr>
          <p:cNvSpPr txBox="1"/>
          <p:nvPr/>
        </p:nvSpPr>
        <p:spPr>
          <a:xfrm>
            <a:off x="2709798" y="3445069"/>
            <a:ext cx="1959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Чесникова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А.И.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D78667-531C-488D-B48F-69AF6CFFB8EB}"/>
              </a:ext>
            </a:extLst>
          </p:cNvPr>
          <p:cNvSpPr txBox="1"/>
          <p:nvPr/>
        </p:nvSpPr>
        <p:spPr>
          <a:xfrm>
            <a:off x="2947308" y="5966567"/>
            <a:ext cx="1697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Фомин И.В.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C1A948-9547-43B6-8DBD-464C9745AE71}"/>
              </a:ext>
            </a:extLst>
          </p:cNvPr>
          <p:cNvSpPr txBox="1"/>
          <p:nvPr/>
        </p:nvSpPr>
        <p:spPr>
          <a:xfrm>
            <a:off x="7397393" y="3445069"/>
            <a:ext cx="1869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Козиолова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Н.А.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15CE941-20AB-4A16-8A30-4D1B10F3B4B6}"/>
              </a:ext>
            </a:extLst>
          </p:cNvPr>
          <p:cNvSpPr txBox="1"/>
          <p:nvPr/>
        </p:nvSpPr>
        <p:spPr>
          <a:xfrm>
            <a:off x="5123453" y="5957425"/>
            <a:ext cx="1956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Тарловская Е.И.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5F178B8-6FFF-4BBC-840E-D6468EAD6B1E}"/>
              </a:ext>
            </a:extLst>
          </p:cNvPr>
          <p:cNvSpPr txBox="1"/>
          <p:nvPr/>
        </p:nvSpPr>
        <p:spPr>
          <a:xfrm>
            <a:off x="7677092" y="5933621"/>
            <a:ext cx="1697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Петрова М.М.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409231-FE44-4852-815E-9AFDBAF45A81}"/>
              </a:ext>
            </a:extLst>
          </p:cNvPr>
          <p:cNvSpPr txBox="1"/>
          <p:nvPr/>
        </p:nvSpPr>
        <p:spPr>
          <a:xfrm>
            <a:off x="420242" y="2005545"/>
            <a:ext cx="1697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Орлова Я.А.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E0EF2A-E6FB-4529-9433-03AB8B9F966E}"/>
              </a:ext>
            </a:extLst>
          </p:cNvPr>
          <p:cNvSpPr txBox="1"/>
          <p:nvPr/>
        </p:nvSpPr>
        <p:spPr>
          <a:xfrm>
            <a:off x="420242" y="4452706"/>
            <a:ext cx="1697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Ребров А.П.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E2ABA24-C7E0-4F94-AA31-FC31059E1F90}"/>
              </a:ext>
            </a:extLst>
          </p:cNvPr>
          <p:cNvSpPr txBox="1"/>
          <p:nvPr/>
        </p:nvSpPr>
        <p:spPr>
          <a:xfrm>
            <a:off x="10017336" y="4268040"/>
            <a:ext cx="2069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Григорьева Н.Ю.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05E6AAD-0333-48B7-90E4-C31713A0EFD8}"/>
              </a:ext>
            </a:extLst>
          </p:cNvPr>
          <p:cNvSpPr txBox="1"/>
          <p:nvPr/>
        </p:nvSpPr>
        <p:spPr>
          <a:xfrm>
            <a:off x="295150" y="6260774"/>
            <a:ext cx="1889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Шапошник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И.И.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FE51FC1-11EB-4015-85A8-37F40E9295EB}"/>
              </a:ext>
            </a:extLst>
          </p:cNvPr>
          <p:cNvSpPr txBox="1"/>
          <p:nvPr/>
        </p:nvSpPr>
        <p:spPr>
          <a:xfrm>
            <a:off x="10164005" y="1885399"/>
            <a:ext cx="1928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Арутюнов  А.Г.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2FD6E92-5244-4104-80B4-181DDAC10497}"/>
              </a:ext>
            </a:extLst>
          </p:cNvPr>
          <p:cNvSpPr txBox="1"/>
          <p:nvPr/>
        </p:nvSpPr>
        <p:spPr>
          <a:xfrm>
            <a:off x="10017336" y="6153735"/>
            <a:ext cx="2114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Мальчикова С.В.</a:t>
            </a:r>
          </a:p>
        </p:txBody>
      </p:sp>
    </p:spTree>
    <p:extLst>
      <p:ext uri="{BB962C8B-B14F-4D97-AF65-F5344CB8AC3E}">
        <p14:creationId xmlns:p14="http://schemas.microsoft.com/office/powerpoint/2010/main" val="1341298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A2CD9E-F267-42C0-8EF7-53BBB771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Рабочая группа «Терапевтические аспекты кардиологической практики»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1A5CE8-1A12-42D3-9B37-A793CD9E5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Цель: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объединение усилий кардиологов и терапевтов для повышения эффективности диагностики и лечения </a:t>
            </a:r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полиморбидных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пациентов с сердечно-сосудистой патологией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 целью снижения заболеваемости и смертности</a:t>
            </a:r>
          </a:p>
          <a:p>
            <a:endParaRPr lang="ru-RU" dirty="0"/>
          </a:p>
        </p:txBody>
      </p:sp>
      <p:pic>
        <p:nvPicPr>
          <p:cNvPr id="2050" name="Picture 2" descr="Картинки по запросу российское кардиологическое общество">
            <a:extLst>
              <a:ext uri="{FF2B5EF4-FFF2-40B4-BE49-F238E27FC236}">
                <a16:creationId xmlns:a16="http://schemas.microsoft.com/office/drawing/2014/main" id="{E8DADC5A-F0BE-4162-A005-34C78D717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1324" y="5426075"/>
            <a:ext cx="24574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957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31A5CE8-1A12-42D3-9B37-A793CD9E5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798" y="1690688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Достижение консенсуса и 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рекомендаций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 общим принципам ведения пациентов с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полиморбидностью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включающей сердечно-сосудистые заболевания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Разработка собственного 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регистра </a:t>
            </a:r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полиморбидных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пациентов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 сердечно-сосудистыми заболеваниями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Участие в 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международных регистрах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полиморбидных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пациентов</a:t>
            </a:r>
          </a:p>
          <a:p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5F229048-608F-4C4A-95AB-3E3F4484B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Рабочая группа «Терапевтические аспекты кардиологической практики»: задачи</a:t>
            </a:r>
          </a:p>
        </p:txBody>
      </p:sp>
      <p:pic>
        <p:nvPicPr>
          <p:cNvPr id="3074" name="Picture 2" descr="Картинки по запросу российское кардиологическое общество">
            <a:extLst>
              <a:ext uri="{FF2B5EF4-FFF2-40B4-BE49-F238E27FC236}">
                <a16:creationId xmlns:a16="http://schemas.microsoft.com/office/drawing/2014/main" id="{3BC76670-CEBA-445F-BFED-F99B0F3CE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7904" y="5867614"/>
            <a:ext cx="24574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83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A2CD9E-F267-42C0-8EF7-53BBB7718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128" y="0"/>
            <a:ext cx="11086672" cy="1325563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Рабочая группа «Терапевтические аспекты кардиологической практики»: задачи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1A5CE8-1A12-42D3-9B37-A793CD9E5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177" y="1181528"/>
            <a:ext cx="11003623" cy="567647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60000"/>
              </a:lnSpc>
            </a:pP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специалистов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ведущих преподавательскую и исследовательскую работу, в свете современных знаний о принципах ведения 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полиморбидных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пациентов с сердечно-сосудистой патологией</a:t>
            </a:r>
          </a:p>
          <a:p>
            <a:pPr>
              <a:lnSpc>
                <a:spcPct val="160000"/>
              </a:lnSpc>
            </a:pP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врачей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практического здравоохранения методам и навыкам ведения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полиморбидных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пациентов с сердечно-сосудистыми заболеваниями с позиции доказательной медицины</a:t>
            </a:r>
          </a:p>
          <a:p>
            <a:pPr>
              <a:lnSpc>
                <a:spcPct val="160000"/>
              </a:lnSpc>
            </a:pP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и проведение школ для врачей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Полиморбидный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пациент с сердечно-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сосудитой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патологией: особенности диагностики и лечения»</a:t>
            </a:r>
          </a:p>
          <a:p>
            <a:endParaRPr lang="ru-RU" dirty="0"/>
          </a:p>
        </p:txBody>
      </p:sp>
      <p:pic>
        <p:nvPicPr>
          <p:cNvPr id="4098" name="Picture 2" descr="Картинки по запросу российское кардиологическое общество">
            <a:extLst>
              <a:ext uri="{FF2B5EF4-FFF2-40B4-BE49-F238E27FC236}">
                <a16:creationId xmlns:a16="http://schemas.microsoft.com/office/drawing/2014/main" id="{F7A7CBB5-5E3B-4E98-A69D-E4AE88F5C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4550" y="5901799"/>
            <a:ext cx="24574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852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A2CD9E-F267-42C0-8EF7-53BBB7718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128" y="0"/>
            <a:ext cx="11086672" cy="1325563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Рабочая группа «Терапевтические аспекты кардиологической практики»: задачи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1A5CE8-1A12-42D3-9B37-A793CD9E5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020" y="1171451"/>
            <a:ext cx="11465960" cy="567647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съездах, конференциях и выставках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посвященных проблемам кардиологии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Содействие в 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проведении конкурсов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лучших научно-исследовательских и практических работ в области лечения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полиморбидных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пациентов с сердечно-сосудистыми заболеваниями</a:t>
            </a:r>
          </a:p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Международная интеграция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 научными и профессиональными сообществами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Осуществление 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информационной деятельности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электронных и печатных средствах массовой информации и информационных сетях (в порядке, определяемом действующим законодательством)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802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7A7F1E-E0E6-4C71-88B0-C7DC4E477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49" y="258345"/>
            <a:ext cx="11490789" cy="132556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Выступление с докладами членов рабочей группы «Терапевтические аспекты кардиологической практики»: 2019 г.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AA2749BB-5A31-462A-B49D-E3FD4E7228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6131342"/>
              </p:ext>
            </p:extLst>
          </p:nvPr>
        </p:nvGraphicFramePr>
        <p:xfrm>
          <a:off x="6678201" y="2203182"/>
          <a:ext cx="4675597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6B0C2A8-F004-4C5F-9241-7BD92AF4A875}"/>
              </a:ext>
            </a:extLst>
          </p:cNvPr>
          <p:cNvSpPr txBox="1"/>
          <p:nvPr/>
        </p:nvSpPr>
        <p:spPr>
          <a:xfrm>
            <a:off x="8702211" y="4148018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71%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E11CA4-71D7-497B-86FD-1F0039F99E5E}"/>
              </a:ext>
            </a:extLst>
          </p:cNvPr>
          <p:cNvSpPr txBox="1"/>
          <p:nvPr/>
        </p:nvSpPr>
        <p:spPr>
          <a:xfrm>
            <a:off x="9154274" y="2944768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E7D125-4AA8-4DA6-B736-EEB6B159A48C}"/>
              </a:ext>
            </a:extLst>
          </p:cNvPr>
          <p:cNvSpPr txBox="1"/>
          <p:nvPr/>
        </p:nvSpPr>
        <p:spPr>
          <a:xfrm>
            <a:off x="8080624" y="1742153"/>
            <a:ext cx="2147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Всего  - 145 </a:t>
            </a:r>
          </a:p>
        </p:txBody>
      </p:sp>
      <p:pic>
        <p:nvPicPr>
          <p:cNvPr id="10" name="Рисунок 9" descr="Изображение выглядит как потолок, человек, внутренний, люди&#10;&#10;Автоматически созданное описание">
            <a:extLst>
              <a:ext uri="{FF2B5EF4-FFF2-40B4-BE49-F238E27FC236}">
                <a16:creationId xmlns:a16="http://schemas.microsoft.com/office/drawing/2014/main" id="{526416D7-AA66-4259-A0C8-E514CD6331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10322" r="24006" b="3"/>
          <a:stretch/>
        </p:blipFill>
        <p:spPr>
          <a:xfrm>
            <a:off x="20" y="2097505"/>
            <a:ext cx="5762926" cy="4760495"/>
          </a:xfrm>
          <a:custGeom>
            <a:avLst/>
            <a:gdLst>
              <a:gd name="connsiteX0" fmla="*/ 1464476 w 3083442"/>
              <a:gd name="connsiteY0" fmla="*/ 0 h 2547077"/>
              <a:gd name="connsiteX1" fmla="*/ 3083442 w 3083442"/>
              <a:gd name="connsiteY1" fmla="*/ 1618966 h 2547077"/>
              <a:gd name="connsiteX2" fmla="*/ 2806948 w 3083442"/>
              <a:gd name="connsiteY2" fmla="*/ 2524145 h 2547077"/>
              <a:gd name="connsiteX3" fmla="*/ 2789800 w 3083442"/>
              <a:gd name="connsiteY3" fmla="*/ 2547077 h 2547077"/>
              <a:gd name="connsiteX4" fmla="*/ 139152 w 3083442"/>
              <a:gd name="connsiteY4" fmla="*/ 2547077 h 2547077"/>
              <a:gd name="connsiteX5" fmla="*/ 122004 w 3083442"/>
              <a:gd name="connsiteY5" fmla="*/ 2524145 h 2547077"/>
              <a:gd name="connsiteX6" fmla="*/ 40911 w 3083442"/>
              <a:gd name="connsiteY6" fmla="*/ 2390661 h 2547077"/>
              <a:gd name="connsiteX7" fmla="*/ 0 w 3083442"/>
              <a:gd name="connsiteY7" fmla="*/ 2305737 h 2547077"/>
              <a:gd name="connsiteX8" fmla="*/ 0 w 3083442"/>
              <a:gd name="connsiteY8" fmla="*/ 932195 h 2547077"/>
              <a:gd name="connsiteX9" fmla="*/ 40911 w 3083442"/>
              <a:gd name="connsiteY9" fmla="*/ 847271 h 2547077"/>
              <a:gd name="connsiteX10" fmla="*/ 1464476 w 3083442"/>
              <a:gd name="connsiteY10" fmla="*/ 0 h 254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83442" h="2547077">
                <a:moveTo>
                  <a:pt x="1464476" y="0"/>
                </a:moveTo>
                <a:cubicBezTo>
                  <a:pt x="2358607" y="0"/>
                  <a:pt x="3083442" y="724836"/>
                  <a:pt x="3083442" y="1618966"/>
                </a:cubicBezTo>
                <a:cubicBezTo>
                  <a:pt x="3083442" y="1954265"/>
                  <a:pt x="2981512" y="2265757"/>
                  <a:pt x="2806948" y="2524145"/>
                </a:cubicBezTo>
                <a:lnTo>
                  <a:pt x="2789800" y="2547077"/>
                </a:lnTo>
                <a:lnTo>
                  <a:pt x="139152" y="2547077"/>
                </a:lnTo>
                <a:lnTo>
                  <a:pt x="122004" y="2524145"/>
                </a:lnTo>
                <a:cubicBezTo>
                  <a:pt x="92910" y="2481081"/>
                  <a:pt x="65834" y="2436541"/>
                  <a:pt x="40911" y="2390661"/>
                </a:cubicBezTo>
                <a:lnTo>
                  <a:pt x="0" y="2305737"/>
                </a:lnTo>
                <a:lnTo>
                  <a:pt x="0" y="932195"/>
                </a:lnTo>
                <a:lnTo>
                  <a:pt x="40911" y="847271"/>
                </a:lnTo>
                <a:cubicBezTo>
                  <a:pt x="315065" y="342598"/>
                  <a:pt x="849762" y="0"/>
                  <a:pt x="1464476" y="0"/>
                </a:cubicBezTo>
                <a:close/>
              </a:path>
            </a:pathLst>
          </a:cu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279445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714381-259B-4AA6-8237-5893DC0980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4581" y="0"/>
            <a:ext cx="7857418" cy="2547991"/>
          </a:xfrm>
        </p:spPr>
        <p:txBody>
          <a:bodyPr anchor="t">
            <a:noAutofit/>
          </a:bodyPr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Рабочая группа «Терапевтические аспекты кардиологической практики»</a:t>
            </a:r>
            <a:b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Проведено 8 симпозиумов и пленарное заседание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16F6AA5-04B2-4A3B-87EA-806D8A90E5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09" b="9996"/>
          <a:stretch/>
        </p:blipFill>
        <p:spPr bwMode="auto">
          <a:xfrm>
            <a:off x="0" y="3418504"/>
            <a:ext cx="3051425" cy="3511415"/>
          </a:xfrm>
          <a:custGeom>
            <a:avLst/>
            <a:gdLst>
              <a:gd name="connsiteX0" fmla="*/ 2178155 w 5298683"/>
              <a:gd name="connsiteY0" fmla="*/ 0 h 6097438"/>
              <a:gd name="connsiteX1" fmla="*/ 5298683 w 5298683"/>
              <a:gd name="connsiteY1" fmla="*/ 3120527 h 6097438"/>
              <a:gd name="connsiteX2" fmla="*/ 3392805 w 5298683"/>
              <a:gd name="connsiteY2" fmla="*/ 5995828 h 6097438"/>
              <a:gd name="connsiteX3" fmla="*/ 3115184 w 5298683"/>
              <a:gd name="connsiteY3" fmla="*/ 6097438 h 6097438"/>
              <a:gd name="connsiteX4" fmla="*/ 1241127 w 5298683"/>
              <a:gd name="connsiteY4" fmla="*/ 6097438 h 6097438"/>
              <a:gd name="connsiteX5" fmla="*/ 963506 w 5298683"/>
              <a:gd name="connsiteY5" fmla="*/ 5995828 h 6097438"/>
              <a:gd name="connsiteX6" fmla="*/ 193210 w 5298683"/>
              <a:gd name="connsiteY6" fmla="*/ 5528477 h 6097438"/>
              <a:gd name="connsiteX7" fmla="*/ 0 w 5298683"/>
              <a:gd name="connsiteY7" fmla="*/ 5352876 h 6097438"/>
              <a:gd name="connsiteX8" fmla="*/ 0 w 5298683"/>
              <a:gd name="connsiteY8" fmla="*/ 888178 h 6097438"/>
              <a:gd name="connsiteX9" fmla="*/ 193210 w 5298683"/>
              <a:gd name="connsiteY9" fmla="*/ 712577 h 6097438"/>
              <a:gd name="connsiteX10" fmla="*/ 2178155 w 5298683"/>
              <a:gd name="connsiteY10" fmla="*/ 0 h 609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8683" h="6097438">
                <a:moveTo>
                  <a:pt x="2178155" y="0"/>
                </a:moveTo>
                <a:cubicBezTo>
                  <a:pt x="3901575" y="0"/>
                  <a:pt x="5298683" y="1397108"/>
                  <a:pt x="5298683" y="3120527"/>
                </a:cubicBezTo>
                <a:cubicBezTo>
                  <a:pt x="5298683" y="4413092"/>
                  <a:pt x="4512810" y="5522106"/>
                  <a:pt x="3392805" y="5995828"/>
                </a:cubicBezTo>
                <a:lnTo>
                  <a:pt x="3115184" y="6097438"/>
                </a:lnTo>
                <a:lnTo>
                  <a:pt x="1241127" y="6097438"/>
                </a:lnTo>
                <a:lnTo>
                  <a:pt x="963506" y="5995828"/>
                </a:lnTo>
                <a:cubicBezTo>
                  <a:pt x="683504" y="5877397"/>
                  <a:pt x="424387" y="5719261"/>
                  <a:pt x="193210" y="5528477"/>
                </a:cubicBezTo>
                <a:lnTo>
                  <a:pt x="0" y="5352876"/>
                </a:lnTo>
                <a:lnTo>
                  <a:pt x="0" y="888178"/>
                </a:lnTo>
                <a:lnTo>
                  <a:pt x="193210" y="712577"/>
                </a:lnTo>
                <a:cubicBezTo>
                  <a:pt x="732621" y="267415"/>
                  <a:pt x="1424159" y="0"/>
                  <a:pt x="2178155" y="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Изображение выглядит как человек, стоит, группа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2827281D-AA07-4D6E-A31C-30973F8AF9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r="10870" b="-3"/>
          <a:stretch/>
        </p:blipFill>
        <p:spPr>
          <a:xfrm>
            <a:off x="1" y="-1"/>
            <a:ext cx="3943111" cy="3318096"/>
          </a:xfrm>
          <a:custGeom>
            <a:avLst/>
            <a:gdLst>
              <a:gd name="connsiteX0" fmla="*/ 73119 w 3943111"/>
              <a:gd name="connsiteY0" fmla="*/ 0 h 3318096"/>
              <a:gd name="connsiteX1" fmla="*/ 3572026 w 3943111"/>
              <a:gd name="connsiteY1" fmla="*/ 0 h 3318096"/>
              <a:gd name="connsiteX2" fmla="*/ 3580957 w 3943111"/>
              <a:gd name="connsiteY2" fmla="*/ 11944 h 3318096"/>
              <a:gd name="connsiteX3" fmla="*/ 3943111 w 3943111"/>
              <a:gd name="connsiteY3" fmla="*/ 1197557 h 3318096"/>
              <a:gd name="connsiteX4" fmla="*/ 1822572 w 3943111"/>
              <a:gd name="connsiteY4" fmla="*/ 3318096 h 3318096"/>
              <a:gd name="connsiteX5" fmla="*/ 64188 w 3943111"/>
              <a:gd name="connsiteY5" fmla="*/ 2383171 h 3318096"/>
              <a:gd name="connsiteX6" fmla="*/ 0 w 3943111"/>
              <a:gd name="connsiteY6" fmla="*/ 2277515 h 3318096"/>
              <a:gd name="connsiteX7" fmla="*/ 0 w 3943111"/>
              <a:gd name="connsiteY7" fmla="*/ 117600 h 3318096"/>
              <a:gd name="connsiteX8" fmla="*/ 64188 w 3943111"/>
              <a:gd name="connsiteY8" fmla="*/ 11944 h 3318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43111" h="3318096">
                <a:moveTo>
                  <a:pt x="73119" y="0"/>
                </a:moveTo>
                <a:lnTo>
                  <a:pt x="3572026" y="0"/>
                </a:lnTo>
                <a:lnTo>
                  <a:pt x="3580957" y="11944"/>
                </a:lnTo>
                <a:cubicBezTo>
                  <a:pt x="3809602" y="350384"/>
                  <a:pt x="3943111" y="758379"/>
                  <a:pt x="3943111" y="1197557"/>
                </a:cubicBezTo>
                <a:cubicBezTo>
                  <a:pt x="3943111" y="2368699"/>
                  <a:pt x="2993714" y="3318096"/>
                  <a:pt x="1822572" y="3318096"/>
                </a:cubicBezTo>
                <a:cubicBezTo>
                  <a:pt x="1090609" y="3318096"/>
                  <a:pt x="445264" y="2947238"/>
                  <a:pt x="64188" y="2383171"/>
                </a:cubicBezTo>
                <a:lnTo>
                  <a:pt x="0" y="2277515"/>
                </a:lnTo>
                <a:lnTo>
                  <a:pt x="0" y="117600"/>
                </a:lnTo>
                <a:lnTo>
                  <a:pt x="64188" y="11944"/>
                </a:lnTo>
                <a:close/>
              </a:path>
            </a:pathLst>
          </a:custGeom>
          <a:effectLst>
            <a:softEdge rad="0"/>
          </a:effectLst>
        </p:spPr>
      </p:pic>
      <p:pic>
        <p:nvPicPr>
          <p:cNvPr id="5" name="Рисунок 4" descr="Изображение выглядит как внутренний, потолок, человек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EB2D350B-9570-40CE-B820-BEBE536DD1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r="4937" b="-2"/>
          <a:stretch/>
        </p:blipFill>
        <p:spPr>
          <a:xfrm>
            <a:off x="6843199" y="2647440"/>
            <a:ext cx="5348801" cy="4220035"/>
          </a:xfrm>
          <a:custGeom>
            <a:avLst/>
            <a:gdLst>
              <a:gd name="connsiteX0" fmla="*/ 2554615 w 4792674"/>
              <a:gd name="connsiteY0" fmla="*/ 0 h 3781268"/>
              <a:gd name="connsiteX1" fmla="*/ 4672942 w 4792674"/>
              <a:gd name="connsiteY1" fmla="*/ 1126306 h 3781268"/>
              <a:gd name="connsiteX2" fmla="*/ 4792674 w 4792674"/>
              <a:gd name="connsiteY2" fmla="*/ 1323391 h 3781268"/>
              <a:gd name="connsiteX3" fmla="*/ 4792674 w 4792674"/>
              <a:gd name="connsiteY3" fmla="*/ 3781268 h 3781268"/>
              <a:gd name="connsiteX4" fmla="*/ 313779 w 4792674"/>
              <a:gd name="connsiteY4" fmla="*/ 3781268 h 3781268"/>
              <a:gd name="connsiteX5" fmla="*/ 308328 w 4792674"/>
              <a:gd name="connsiteY5" fmla="*/ 3772297 h 3781268"/>
              <a:gd name="connsiteX6" fmla="*/ 0 w 4792674"/>
              <a:gd name="connsiteY6" fmla="*/ 2554615 h 3781268"/>
              <a:gd name="connsiteX7" fmla="*/ 2554615 w 4792674"/>
              <a:gd name="connsiteY7" fmla="*/ 0 h 3781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92674" h="3781268">
                <a:moveTo>
                  <a:pt x="2554615" y="0"/>
                </a:moveTo>
                <a:cubicBezTo>
                  <a:pt x="3436412" y="0"/>
                  <a:pt x="4213859" y="446774"/>
                  <a:pt x="4672942" y="1126306"/>
                </a:cubicBezTo>
                <a:lnTo>
                  <a:pt x="4792674" y="1323391"/>
                </a:lnTo>
                <a:lnTo>
                  <a:pt x="4792674" y="3781268"/>
                </a:lnTo>
                <a:lnTo>
                  <a:pt x="313779" y="3781268"/>
                </a:lnTo>
                <a:lnTo>
                  <a:pt x="308328" y="3772297"/>
                </a:lnTo>
                <a:cubicBezTo>
                  <a:pt x="111694" y="3410325"/>
                  <a:pt x="0" y="2995514"/>
                  <a:pt x="0" y="2554615"/>
                </a:cubicBezTo>
                <a:cubicBezTo>
                  <a:pt x="0" y="1143740"/>
                  <a:pt x="1143740" y="0"/>
                  <a:pt x="2554615" y="0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8" name="Рисунок 7" descr="Изображение выглядит как потолок, человек, внутренний, люди&#10;&#10;Автоматически созданное описание">
            <a:extLst>
              <a:ext uri="{FF2B5EF4-FFF2-40B4-BE49-F238E27FC236}">
                <a16:creationId xmlns:a16="http://schemas.microsoft.com/office/drawing/2014/main" id="{8A9E029E-009C-4F5D-92F5-E0039D8AFF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/>
          </a:blip>
          <a:srcRect l="12500" r="12503" b="3"/>
          <a:stretch/>
        </p:blipFill>
        <p:spPr>
          <a:xfrm>
            <a:off x="3283277" y="2599141"/>
            <a:ext cx="3316388" cy="3316386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2400897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Картинки по запросу рациональная фармакотерапия в кардиологии журнал 2019">
            <a:extLst>
              <a:ext uri="{FF2B5EF4-FFF2-40B4-BE49-F238E27FC236}">
                <a16:creationId xmlns:a16="http://schemas.microsoft.com/office/drawing/2014/main" id="{93ABA236-A960-4A1E-B524-A6BD95557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2" y="4233946"/>
            <a:ext cx="1888132" cy="251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F4F09B-62A4-4FA6-9150-EE86FBEA0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43" y="200738"/>
            <a:ext cx="11138043" cy="132556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Опубликованные работы членов рабочей группы «Терапевтические аспекты кардиологической практики»: 2019 г.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5E235598-7D82-4F52-BD24-5DF0D1B943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9589974"/>
              </p:ext>
            </p:extLst>
          </p:nvPr>
        </p:nvGraphicFramePr>
        <p:xfrm>
          <a:off x="6049166" y="2305924"/>
          <a:ext cx="6068602" cy="4441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93E8564-93CB-419F-ACA9-776E3BC78CB9}"/>
              </a:ext>
            </a:extLst>
          </p:cNvPr>
          <p:cNvSpPr txBox="1"/>
          <p:nvPr/>
        </p:nvSpPr>
        <p:spPr>
          <a:xfrm>
            <a:off x="7865294" y="1844259"/>
            <a:ext cx="2147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Всего  - 58 </a:t>
            </a:r>
          </a:p>
        </p:txBody>
      </p:sp>
      <p:pic>
        <p:nvPicPr>
          <p:cNvPr id="1028" name="Picture 4" descr="Картинки по запросу European Journal of Heart Failure">
            <a:extLst>
              <a:ext uri="{FF2B5EF4-FFF2-40B4-BE49-F238E27FC236}">
                <a16:creationId xmlns:a16="http://schemas.microsoft.com/office/drawing/2014/main" id="{DF073B89-C87C-4B42-8837-72231EF41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43" y="1844259"/>
            <a:ext cx="23812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артинки по запросу журнал кардиология">
            <a:extLst>
              <a:ext uri="{FF2B5EF4-FFF2-40B4-BE49-F238E27FC236}">
                <a16:creationId xmlns:a16="http://schemas.microsoft.com/office/drawing/2014/main" id="{D2A7D55C-F283-4175-8C61-FAA3DB192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956" y="3261271"/>
            <a:ext cx="2114874" cy="285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Картинки по запросу российский кардиологический журнал">
            <a:extLst>
              <a:ext uri="{FF2B5EF4-FFF2-40B4-BE49-F238E27FC236}">
                <a16:creationId xmlns:a16="http://schemas.microsoft.com/office/drawing/2014/main" id="{FB83DC96-AE3C-48F9-8BE6-1DC984468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782" y="4252770"/>
            <a:ext cx="1781966" cy="249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7283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683B9F-C11A-4C6A-AC47-ABE137878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611" y="365125"/>
            <a:ext cx="11373492" cy="970515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Сборник лекций членов рабочей группы «Терапевтические аспекты кардиологической практики» под редакцией                         член-корр. РАН Арутюнова Г.П., 2019 г.</a:t>
            </a:r>
            <a:b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23F45F-CB57-4AAA-93AE-84EAB62F9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611" y="1500026"/>
            <a:ext cx="11507055" cy="5548045"/>
          </a:xfrm>
        </p:spPr>
        <p:txBody>
          <a:bodyPr>
            <a:normAutofit lnSpcReduction="10000"/>
          </a:bodyPr>
          <a:lstStyle/>
          <a:p>
            <a:r>
              <a:rPr lang="ru-RU" sz="1900" b="1" dirty="0" err="1">
                <a:latin typeface="Arial" panose="020B0604020202020204" pitchFamily="34" charset="0"/>
                <a:cs typeface="Arial" panose="020B0604020202020204" pitchFamily="34" charset="0"/>
              </a:rPr>
              <a:t>Чесникова</a:t>
            </a:r>
            <a:r>
              <a:rPr lang="ru-RU" sz="1900" b="1" dirty="0">
                <a:latin typeface="Arial" panose="020B0604020202020204" pitchFamily="34" charset="0"/>
                <a:cs typeface="Arial" panose="020B0604020202020204" pitchFamily="34" charset="0"/>
              </a:rPr>
              <a:t> А.И. 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ХРОНИЧЕСКАЯ СЕРДЕЧНАЯ НЕДОСТАТОЧНОСТЬ И ГИПЕРФУНКЦИЯ ЩИТОВИДНОЙ ЖЕЛЕЗЫ: ОСОБЕННОСТИ КЛИНИКИ, ДИАГНОСТИКИ, ЛЕЧЕНИЯ</a:t>
            </a:r>
          </a:p>
          <a:p>
            <a:r>
              <a:rPr lang="ru-RU" sz="1900" b="1" dirty="0">
                <a:latin typeface="Arial" panose="020B0604020202020204" pitchFamily="34" charset="0"/>
                <a:cs typeface="Arial" panose="020B0604020202020204" pitchFamily="34" charset="0"/>
              </a:rPr>
              <a:t>Арутюнов А.Г.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Внегоспитальная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пневмония у пациентов с декомпенсацией хронической сердечной недостаточности: диагностика, лечение, прогноз</a:t>
            </a:r>
          </a:p>
          <a:p>
            <a:r>
              <a:rPr lang="ru-RU" sz="1900" b="1" dirty="0" err="1">
                <a:latin typeface="Arial" panose="020B0604020202020204" pitchFamily="34" charset="0"/>
                <a:cs typeface="Arial" panose="020B0604020202020204" pitchFamily="34" charset="0"/>
              </a:rPr>
              <a:t>Козиолова</a:t>
            </a:r>
            <a:r>
              <a:rPr lang="ru-RU" sz="1900" b="1" dirty="0">
                <a:latin typeface="Arial" panose="020B0604020202020204" pitchFamily="34" charset="0"/>
                <a:cs typeface="Arial" panose="020B0604020202020204" pitchFamily="34" charset="0"/>
              </a:rPr>
              <a:t> Н.А.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Сахарный диабет 2 типа: вопросы коррекции гипергликемии и прогноза при сердечно-сосудистых заболеваниях</a:t>
            </a:r>
          </a:p>
          <a:p>
            <a:r>
              <a:rPr lang="ru-RU" sz="1900" b="1" dirty="0">
                <a:latin typeface="Arial" panose="020B0604020202020204" pitchFamily="34" charset="0"/>
                <a:cs typeface="Arial" panose="020B0604020202020204" pitchFamily="34" charset="0"/>
              </a:rPr>
              <a:t>Ребров А.П. 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Ревматоидный артрит и Сердечно-сосудистые заболевания</a:t>
            </a:r>
          </a:p>
          <a:p>
            <a:r>
              <a:rPr lang="ru-RU" sz="1900" b="1" dirty="0">
                <a:latin typeface="Arial" panose="020B0604020202020204" pitchFamily="34" charset="0"/>
                <a:cs typeface="Arial" panose="020B0604020202020204" pitchFamily="34" charset="0"/>
              </a:rPr>
              <a:t>Орлова Я.А. 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Старение артериальной стенки</a:t>
            </a:r>
          </a:p>
          <a:p>
            <a:r>
              <a:rPr lang="ru-RU" sz="1900" b="1" dirty="0">
                <a:latin typeface="Arial" panose="020B0604020202020204" pitchFamily="34" charset="0"/>
                <a:cs typeface="Arial" panose="020B0604020202020204" pitchFamily="34" charset="0"/>
              </a:rPr>
              <a:t>Петрова М.М.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ОРТОСТАТИЧЕСКАЯ ГИПОТЕНЗИЯ – СТАРАЯ ПРОБЛЕМА В НОВОЙ АРАНЖИРОВКЕ</a:t>
            </a:r>
          </a:p>
          <a:p>
            <a:r>
              <a:rPr lang="ru-RU" sz="1900" b="1" dirty="0">
                <a:latin typeface="Arial" panose="020B0604020202020204" pitchFamily="34" charset="0"/>
                <a:cs typeface="Arial" panose="020B0604020202020204" pitchFamily="34" charset="0"/>
              </a:rPr>
              <a:t>Мальчикова С.В.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Современная реабилитация пациентов после ОКС и коронарного шунтирования</a:t>
            </a:r>
          </a:p>
          <a:p>
            <a:r>
              <a:rPr lang="ru-RU" sz="1900" b="1" dirty="0">
                <a:latin typeface="Arial" panose="020B0604020202020204" pitchFamily="34" charset="0"/>
                <a:cs typeface="Arial" panose="020B0604020202020204" pitchFamily="34" charset="0"/>
              </a:rPr>
              <a:t>Тарловская Е.И. 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Пациент с сердечно-сосудистым заболеванием и высоким риском желудочно-кишечных кровотечений: особенности тактики ведения и возможности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гастропротекции</a:t>
            </a:r>
            <a:endParaRPr lang="ru-RU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900" b="1" dirty="0">
                <a:latin typeface="Arial" panose="020B0604020202020204" pitchFamily="34" charset="0"/>
                <a:cs typeface="Arial" panose="020B0604020202020204" pitchFamily="34" charset="0"/>
              </a:rPr>
              <a:t>Григорьева Н.Ю.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ХОБЛ и сердечно-сосудистые заболевания</a:t>
            </a:r>
          </a:p>
          <a:p>
            <a:r>
              <a:rPr lang="ru-RU" sz="1900" b="1" dirty="0" err="1">
                <a:latin typeface="Arial" panose="020B0604020202020204" pitchFamily="34" charset="0"/>
                <a:cs typeface="Arial" panose="020B0604020202020204" pitchFamily="34" charset="0"/>
              </a:rPr>
              <a:t>Шапошник</a:t>
            </a:r>
            <a:r>
              <a:rPr lang="ru-RU" sz="1900" b="1" dirty="0">
                <a:latin typeface="Arial" panose="020B0604020202020204" pitchFamily="34" charset="0"/>
                <a:cs typeface="Arial" panose="020B0604020202020204" pitchFamily="34" charset="0"/>
              </a:rPr>
              <a:t> И.И. 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НАРУШЕНИЯ РИТМА СЕРДЦА У ПАЦИЕНТОВ С НЕКАРДИОЛОГИЧЕСКИМИ ЗАБОЛЕВАНИЯМИ</a:t>
            </a:r>
          </a:p>
          <a:p>
            <a:endParaRPr lang="ru-RU" dirty="0"/>
          </a:p>
          <a:p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  <a:p>
            <a:endParaRPr lang="ru-RU" dirty="0"/>
          </a:p>
          <a:p>
            <a:endParaRPr lang="ru-RU" b="1" i="1" dirty="0"/>
          </a:p>
          <a:p>
            <a:endParaRPr lang="ru-RU" dirty="0"/>
          </a:p>
          <a:p>
            <a:endParaRPr lang="ru-RU" dirty="0"/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228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24AD74-A35B-4485-9DF6-1EE12F9DFE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9950" y="3310366"/>
            <a:ext cx="10072099" cy="2387600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Организована и проведена </a:t>
            </a:r>
            <a:br>
              <a:rPr lang="ru-RU" sz="31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1-я Межрегиональная конференция 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«Терапевтические аспекты кардиологической  практики»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499A089-9EA4-491F-83AD-DCB286189E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7016" y="5543854"/>
            <a:ext cx="9144000" cy="1655762"/>
          </a:xfrm>
        </p:spPr>
        <p:txBody>
          <a:bodyPr/>
          <a:lstStyle/>
          <a:p>
            <a:endParaRPr lang="ru-RU" dirty="0"/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Нижний Новгород 29-30 ноября 2019 г.</a:t>
            </a:r>
          </a:p>
        </p:txBody>
      </p:sp>
      <p:pic>
        <p:nvPicPr>
          <p:cNvPr id="4" name="Picture 2" descr="Картинки по запросу российское кардиологическое общество">
            <a:extLst>
              <a:ext uri="{FF2B5EF4-FFF2-40B4-BE49-F238E27FC236}">
                <a16:creationId xmlns:a16="http://schemas.microsoft.com/office/drawing/2014/main" id="{0DF02274-BA4D-4F06-A3EB-0B576B977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417" y="398034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318770A-25D6-4441-BD4A-5D25D2D6C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1291" y="28910"/>
            <a:ext cx="2327553" cy="212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748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587</Words>
  <Application>Microsoft Office PowerPoint</Application>
  <PresentationFormat>Широкоэкранный</PresentationFormat>
  <Paragraphs>64</Paragraphs>
  <Slides>11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Отчет рабочей группы РКО «Терапевтические аспекты кардиологической практики» 2019 г.</vt:lpstr>
      <vt:lpstr>Терапевтические аспекты кардиологической практики</vt:lpstr>
      <vt:lpstr>Рабочая группа «Терапевтические аспекты кардиологической практики»</vt:lpstr>
      <vt:lpstr>Рабочая группа «Терапевтические аспекты кардиологической практики»: задачи</vt:lpstr>
      <vt:lpstr>Рабочая группа «Терапевтические аспекты кардиологической практики»: задачи</vt:lpstr>
      <vt:lpstr>Рабочая группа «Терапевтические аспекты кардиологической практики»: задачи</vt:lpstr>
      <vt:lpstr>Выступление с докладами членов рабочей группы «Терапевтические аспекты кардиологической практики»: 2019 г.</vt:lpstr>
      <vt:lpstr>Рабочая группа «Терапевтические аспекты кардиологической практики» Проведено 8 симпозиумов и пленарное заседание</vt:lpstr>
      <vt:lpstr>Опубликованные работы членов рабочей группы «Терапевтические аспекты кардиологической практики»: 2019 г.</vt:lpstr>
      <vt:lpstr>Сборник лекций членов рабочей группы «Терапевтические аспекты кардиологической практики» под редакцией                         член-корр. РАН Арутюнова Г.П., 2019 г.  </vt:lpstr>
      <vt:lpstr>Организована и проведена  1-я Межрегиональная конференция  «Терапевтические аспекты кардиологической  практики»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цели и задачи рабочей группы РКО «Терапевтические аспекты кардиологической практики»</dc:title>
  <dc:creator>Екатерина Екатерина</dc:creator>
  <cp:lastModifiedBy>Екатерина Екатерина</cp:lastModifiedBy>
  <cp:revision>25</cp:revision>
  <dcterms:created xsi:type="dcterms:W3CDTF">2019-11-11T14:54:57Z</dcterms:created>
  <dcterms:modified xsi:type="dcterms:W3CDTF">2019-12-25T17:33:53Z</dcterms:modified>
</cp:coreProperties>
</file>