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46"/>
  </p:notesMasterIdLst>
  <p:sldIdLst>
    <p:sldId id="258" r:id="rId2"/>
    <p:sldId id="262" r:id="rId3"/>
    <p:sldId id="260" r:id="rId4"/>
    <p:sldId id="257" r:id="rId5"/>
    <p:sldId id="264" r:id="rId6"/>
    <p:sldId id="308" r:id="rId7"/>
    <p:sldId id="313" r:id="rId8"/>
    <p:sldId id="337" r:id="rId9"/>
    <p:sldId id="363" r:id="rId10"/>
    <p:sldId id="266" r:id="rId11"/>
    <p:sldId id="318" r:id="rId12"/>
    <p:sldId id="319" r:id="rId13"/>
    <p:sldId id="325" r:id="rId14"/>
    <p:sldId id="343" r:id="rId15"/>
    <p:sldId id="301" r:id="rId16"/>
    <p:sldId id="295" r:id="rId17"/>
    <p:sldId id="345" r:id="rId18"/>
    <p:sldId id="357" r:id="rId19"/>
    <p:sldId id="355" r:id="rId20"/>
    <p:sldId id="356" r:id="rId21"/>
    <p:sldId id="353" r:id="rId22"/>
    <p:sldId id="278" r:id="rId23"/>
    <p:sldId id="314" r:id="rId24"/>
    <p:sldId id="335" r:id="rId25"/>
    <p:sldId id="340" r:id="rId26"/>
    <p:sldId id="312" r:id="rId27"/>
    <p:sldId id="316" r:id="rId28"/>
    <p:sldId id="274" r:id="rId29"/>
    <p:sldId id="297" r:id="rId30"/>
    <p:sldId id="299" r:id="rId31"/>
    <p:sldId id="334" r:id="rId32"/>
    <p:sldId id="349" r:id="rId33"/>
    <p:sldId id="283" r:id="rId34"/>
    <p:sldId id="286" r:id="rId35"/>
    <p:sldId id="288" r:id="rId36"/>
    <p:sldId id="289" r:id="rId37"/>
    <p:sldId id="291" r:id="rId38"/>
    <p:sldId id="320" r:id="rId39"/>
    <p:sldId id="293" r:id="rId40"/>
    <p:sldId id="287" r:id="rId41"/>
    <p:sldId id="281" r:id="rId42"/>
    <p:sldId id="321" r:id="rId43"/>
    <p:sldId id="350" r:id="rId44"/>
    <p:sldId id="351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2616" autoAdjust="0"/>
  </p:normalViewPr>
  <p:slideViewPr>
    <p:cSldViewPr snapToGrid="0">
      <p:cViewPr varScale="1">
        <p:scale>
          <a:sx n="80" d="100"/>
          <a:sy n="80" d="100"/>
        </p:scale>
        <p:origin x="-84" y="-2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845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EFA97F-2A2A-45AA-9E78-A5005559F26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D2C6FA-6CAB-4E42-B8C3-337581892AC3}">
      <dgm:prSet phldrT="[Текст]" custT="1"/>
      <dgm:spPr>
        <a:gradFill rotWithShape="0">
          <a:gsLst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63500"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ru-RU" sz="22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Проведение коронарного шунтирования  у больных  сахарным диабетом с многососудистым поражением коронарного русла имеет преимущество по сравнению с </a:t>
          </a:r>
          <a:r>
            <a:rPr lang="ru-RU" sz="2200" b="1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чрескожным</a:t>
          </a:r>
          <a:r>
            <a:rPr lang="ru-RU" sz="22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коронарным вмешательством</a:t>
          </a:r>
          <a:endParaRPr lang="ru-RU" sz="2200" b="1" dirty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</dgm:t>
    </dgm:pt>
    <dgm:pt modelId="{BAD2A6B9-75F3-4D44-8E7A-9D7A9651C25C}" type="parTrans" cxnId="{E3316069-D036-4E34-A1A7-AB6E092DBA62}">
      <dgm:prSet/>
      <dgm:spPr/>
      <dgm:t>
        <a:bodyPr/>
        <a:lstStyle/>
        <a:p>
          <a:endParaRPr lang="ru-RU"/>
        </a:p>
      </dgm:t>
    </dgm:pt>
    <dgm:pt modelId="{C9A8D45A-72A4-4C7C-84AA-DB8FCA56B41B}" type="sibTrans" cxnId="{E3316069-D036-4E34-A1A7-AB6E092DBA62}">
      <dgm:prSet/>
      <dgm:spPr/>
      <dgm:t>
        <a:bodyPr/>
        <a:lstStyle/>
        <a:p>
          <a:endParaRPr lang="ru-RU"/>
        </a:p>
      </dgm:t>
    </dgm:pt>
    <dgm:pt modelId="{16DC0740-6595-47DF-9379-339E6C238C05}">
      <dgm:prSet phldrT="[Текст]" custT="1"/>
      <dgm:spPr>
        <a:gradFill rotWithShape="0">
          <a:gsLst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>
            <a:lnSpc>
              <a:spcPct val="100000"/>
            </a:lnSpc>
          </a:pPr>
          <a:r>
            <a:rPr lang="ru-RU" sz="2000" b="1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Проспективное</a:t>
          </a:r>
          <a:r>
            <a:rPr lang="ru-RU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</a:t>
          </a:r>
          <a:r>
            <a:rPr lang="ru-RU" sz="2000" b="1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рандомизированное</a:t>
          </a:r>
          <a:r>
            <a:rPr lang="ru-RU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исследование </a:t>
          </a:r>
          <a:r>
            <a:rPr lang="en-US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FREEDOM</a:t>
          </a:r>
          <a:endParaRPr lang="ru-RU" sz="2000" b="1" dirty="0" smtClean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  <a:p>
          <a:pPr>
            <a:lnSpc>
              <a:spcPct val="100000"/>
            </a:lnSpc>
          </a:pPr>
          <a:r>
            <a:rPr lang="en-US" sz="2000" b="1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Farkouh</a:t>
          </a:r>
          <a:r>
            <a:rPr lang="en-US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M</a:t>
          </a:r>
          <a:r>
            <a:rPr lang="ru-RU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</a:t>
          </a:r>
          <a:r>
            <a:rPr lang="en-US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E</a:t>
          </a:r>
          <a:r>
            <a:rPr lang="ru-RU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., 2012</a:t>
          </a:r>
          <a:endParaRPr lang="ru-RU" sz="2000" b="1" dirty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</dgm:t>
    </dgm:pt>
    <dgm:pt modelId="{9B8AB801-5816-4DFE-BD0F-F938606F502A}" type="parTrans" cxnId="{89521FAC-4B37-47F7-90AF-2522F9174BD4}">
      <dgm:prSet/>
      <dgm:spPr/>
      <dgm:t>
        <a:bodyPr/>
        <a:lstStyle/>
        <a:p>
          <a:endParaRPr lang="ru-RU"/>
        </a:p>
      </dgm:t>
    </dgm:pt>
    <dgm:pt modelId="{0A85F686-55D3-4D80-BAD3-7FE122B4FCE3}" type="sibTrans" cxnId="{89521FAC-4B37-47F7-90AF-2522F9174BD4}">
      <dgm:prSet/>
      <dgm:spPr/>
      <dgm:t>
        <a:bodyPr/>
        <a:lstStyle/>
        <a:p>
          <a:endParaRPr lang="ru-RU"/>
        </a:p>
      </dgm:t>
    </dgm:pt>
    <dgm:pt modelId="{D9687602-E958-4B82-9280-B71DF82E293E}">
      <dgm:prSet phldrT="[Текст]" custT="1"/>
      <dgm:spPr>
        <a:gradFill rotWithShape="0">
          <a:gsLst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Международные рекомендации, класс доказательности </a:t>
          </a:r>
          <a:r>
            <a:rPr lang="en-US" sz="2000" b="1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Ia</a:t>
          </a:r>
          <a:r>
            <a:rPr lang="ru-RU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</a:t>
          </a:r>
        </a:p>
        <a:p>
          <a:pPr>
            <a:lnSpc>
              <a:spcPct val="100000"/>
            </a:lnSpc>
          </a:pPr>
          <a:r>
            <a:rPr lang="en-US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ESC</a:t>
          </a:r>
          <a:r>
            <a:rPr lang="ru-RU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/</a:t>
          </a:r>
          <a:r>
            <a:rPr lang="en-US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EACT Guidelines on </a:t>
          </a:r>
          <a:r>
            <a:rPr lang="en-US" sz="2000" b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myocardial revascularization</a:t>
          </a:r>
          <a:r>
            <a:rPr lang="ru-RU" sz="2000" b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, </a:t>
          </a:r>
          <a:r>
            <a:rPr lang="ru-RU" sz="20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2014</a:t>
          </a:r>
          <a:endParaRPr lang="ru-RU" sz="2000" b="1" dirty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</dgm:t>
    </dgm:pt>
    <dgm:pt modelId="{AC8282BB-E3A3-40AD-85C3-AD032E9EEF05}" type="sibTrans" cxnId="{CA999467-90D8-48E5-A38D-74BD6139B9D9}">
      <dgm:prSet/>
      <dgm:spPr/>
      <dgm:t>
        <a:bodyPr/>
        <a:lstStyle/>
        <a:p>
          <a:endParaRPr lang="ru-RU"/>
        </a:p>
      </dgm:t>
    </dgm:pt>
    <dgm:pt modelId="{7C41657A-E0A9-4BE9-AE0D-561B8BDF79A0}" type="parTrans" cxnId="{CA999467-90D8-48E5-A38D-74BD6139B9D9}">
      <dgm:prSet/>
      <dgm:spPr/>
      <dgm:t>
        <a:bodyPr/>
        <a:lstStyle/>
        <a:p>
          <a:endParaRPr lang="ru-RU"/>
        </a:p>
      </dgm:t>
    </dgm:pt>
    <dgm:pt modelId="{A4A98C10-753E-4CB2-8E64-486140536A65}">
      <dgm:prSet/>
      <dgm:spPr/>
      <dgm:t>
        <a:bodyPr/>
        <a:lstStyle/>
        <a:p>
          <a:endParaRPr lang="ru-RU" dirty="0"/>
        </a:p>
      </dgm:t>
    </dgm:pt>
    <dgm:pt modelId="{7458302D-35B7-4E08-8260-ABC44F0BE5F1}" type="parTrans" cxnId="{930D7AE9-0B03-4F91-BDAE-418AC1E3D3ED}">
      <dgm:prSet/>
      <dgm:spPr/>
      <dgm:t>
        <a:bodyPr/>
        <a:lstStyle/>
        <a:p>
          <a:endParaRPr lang="ru-RU"/>
        </a:p>
      </dgm:t>
    </dgm:pt>
    <dgm:pt modelId="{D62E86A1-CFFA-4F9C-8E73-D5AB51743F1D}" type="sibTrans" cxnId="{930D7AE9-0B03-4F91-BDAE-418AC1E3D3ED}">
      <dgm:prSet/>
      <dgm:spPr/>
      <dgm:t>
        <a:bodyPr/>
        <a:lstStyle/>
        <a:p>
          <a:endParaRPr lang="ru-RU"/>
        </a:p>
      </dgm:t>
    </dgm:pt>
    <dgm:pt modelId="{8D0A1A69-1CC8-427B-A0ED-C310F5C457F8}">
      <dgm:prSet custT="1"/>
      <dgm:spPr>
        <a:gradFill rotWithShape="0">
          <a:gsLst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>
            <a:lnSpc>
              <a:spcPct val="100000"/>
            </a:lnSpc>
          </a:pPr>
          <a:r>
            <a:rPr lang="ru-RU" sz="2000" b="1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Мета-анализы</a:t>
          </a:r>
          <a:endParaRPr lang="ru-RU" sz="2000" b="1" dirty="0" smtClean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  <a:p>
          <a:pPr>
            <a:lnSpc>
              <a:spcPct val="100000"/>
            </a:lnSpc>
          </a:pPr>
          <a:r>
            <a:rPr lang="en-US" sz="18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Lee B</a:t>
          </a:r>
          <a:r>
            <a:rPr lang="ru-RU" sz="18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</a:t>
          </a:r>
          <a:r>
            <a:rPr lang="en-US" sz="18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J</a:t>
          </a:r>
          <a:r>
            <a:rPr lang="ru-RU" sz="18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., 2014</a:t>
          </a:r>
        </a:p>
        <a:p>
          <a:pPr>
            <a:lnSpc>
              <a:spcPct val="100000"/>
            </a:lnSpc>
          </a:pPr>
          <a:r>
            <a:rPr lang="ru-RU" sz="18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</a:t>
          </a:r>
          <a:r>
            <a:rPr lang="en-US" sz="18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Lim J</a:t>
          </a:r>
          <a:r>
            <a:rPr lang="ru-RU" sz="18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</a:t>
          </a:r>
          <a:r>
            <a:rPr lang="en-US" sz="18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Y</a:t>
          </a:r>
          <a:r>
            <a:rPr lang="ru-RU" sz="1800" b="1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., 2014 </a:t>
          </a:r>
        </a:p>
        <a:p>
          <a:pPr>
            <a:lnSpc>
              <a:spcPct val="100000"/>
            </a:lnSpc>
          </a:pPr>
          <a:r>
            <a:rPr lang="en-US" sz="1800" b="1" dirty="0" err="1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Luthra</a:t>
          </a:r>
          <a:r>
            <a:rPr lang="en-US" sz="1800" b="1" dirty="0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 S</a:t>
          </a:r>
          <a:r>
            <a:rPr lang="ru-RU" sz="1800" b="1" dirty="0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., 2015</a:t>
          </a:r>
        </a:p>
        <a:p>
          <a:pPr>
            <a:lnSpc>
              <a:spcPct val="100000"/>
            </a:lnSpc>
          </a:pPr>
          <a:r>
            <a:rPr lang="en-US" sz="1800" b="1" dirty="0" err="1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Bundhun</a:t>
          </a:r>
          <a:r>
            <a:rPr lang="en-US" sz="1800" b="1" dirty="0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 PK</a:t>
          </a:r>
          <a:r>
            <a:rPr lang="ru-RU" sz="1800" b="1" dirty="0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., 2016</a:t>
          </a:r>
          <a:endParaRPr lang="ru-RU" sz="1800" b="1" dirty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</dgm:t>
    </dgm:pt>
    <dgm:pt modelId="{A09FF697-91AA-493B-812E-8CE13C5F0376}" type="sibTrans" cxnId="{EAD9EB0F-B087-40AE-9417-D0CE17AB4354}">
      <dgm:prSet/>
      <dgm:spPr/>
      <dgm:t>
        <a:bodyPr/>
        <a:lstStyle/>
        <a:p>
          <a:endParaRPr lang="ru-RU"/>
        </a:p>
      </dgm:t>
    </dgm:pt>
    <dgm:pt modelId="{33F5A68A-FA98-4D45-B689-B4AD6DF78B8D}" type="parTrans" cxnId="{EAD9EB0F-B087-40AE-9417-D0CE17AB4354}">
      <dgm:prSet/>
      <dgm:spPr/>
      <dgm:t>
        <a:bodyPr/>
        <a:lstStyle/>
        <a:p>
          <a:endParaRPr lang="ru-RU"/>
        </a:p>
      </dgm:t>
    </dgm:pt>
    <dgm:pt modelId="{3BC3822F-2270-498A-AA16-496973ED27DC}" type="pres">
      <dgm:prSet presAssocID="{E1EFA97F-2A2A-45AA-9E78-A5005559F26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9C3B26-AFA8-481F-A4B4-5E125D1455E4}" type="pres">
      <dgm:prSet presAssocID="{88D2C6FA-6CAB-4E42-B8C3-337581892AC3}" presName="roof" presStyleLbl="dkBgShp" presStyleIdx="0" presStyleCnt="2" custScaleY="108835" custLinFactNeighborY="-18467"/>
      <dgm:spPr/>
      <dgm:t>
        <a:bodyPr/>
        <a:lstStyle/>
        <a:p>
          <a:endParaRPr lang="ru-RU"/>
        </a:p>
      </dgm:t>
    </dgm:pt>
    <dgm:pt modelId="{885375C0-FE10-4A3B-94FF-7365300BFCF7}" type="pres">
      <dgm:prSet presAssocID="{88D2C6FA-6CAB-4E42-B8C3-337581892AC3}" presName="pillars" presStyleCnt="0"/>
      <dgm:spPr/>
    </dgm:pt>
    <dgm:pt modelId="{60A7475F-5DD9-4CA9-A704-342117B7E548}" type="pres">
      <dgm:prSet presAssocID="{88D2C6FA-6CAB-4E42-B8C3-337581892AC3}" presName="pillar1" presStyleLbl="node1" presStyleIdx="0" presStyleCnt="3" custScaleX="116916" custLinFactNeighborX="-46" custLinFactNeighborY="3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A95E24-027E-4D80-8227-0EADCC4D02BF}" type="pres">
      <dgm:prSet presAssocID="{8D0A1A69-1CC8-427B-A0ED-C310F5C457F8}" presName="pillarX" presStyleLbl="node1" presStyleIdx="1" presStyleCnt="3" custScaleX="106955" custScaleY="99348" custLinFactNeighborX="-1327" custLinFactNeighborY="3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4981BE-080A-41FA-AEEE-9010AA0BCEF7}" type="pres">
      <dgm:prSet presAssocID="{D9687602-E958-4B82-9280-B71DF82E293E}" presName="pillarX" presStyleLbl="node1" presStyleIdx="2" presStyleCnt="3" custScaleY="102381" custLinFactNeighborX="219" custLinFactNeighborY="4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6EC982-8841-48E6-976C-6187A22D6EFC}" type="pres">
      <dgm:prSet presAssocID="{88D2C6FA-6CAB-4E42-B8C3-337581892AC3}" presName="base" presStyleLbl="dkBgShp" presStyleIdx="1" presStyleCnt="2" custFlipVert="0" custScaleY="92307"/>
      <dgm:spPr>
        <a:gradFill flip="none" rotWithShape="1">
          <a:gsLst>
            <a:gs pos="0">
              <a:schemeClr val="bg2">
                <a:lumMod val="60000"/>
                <a:lumOff val="4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lin ang="5400000" scaled="1"/>
          <a:tileRect/>
        </a:gradFill>
        <a:ln w="38100">
          <a:solidFill>
            <a:schemeClr val="bg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</dgm:ptLst>
  <dgm:cxnLst>
    <dgm:cxn modelId="{C00C3546-8E12-4037-8BE0-263F06695578}" type="presOf" srcId="{8D0A1A69-1CC8-427B-A0ED-C310F5C457F8}" destId="{52A95E24-027E-4D80-8227-0EADCC4D02BF}" srcOrd="0" destOrd="0" presId="urn:microsoft.com/office/officeart/2005/8/layout/hList3"/>
    <dgm:cxn modelId="{BDBD7C96-B764-40CD-B663-008CD014F6E1}" type="presOf" srcId="{16DC0740-6595-47DF-9379-339E6C238C05}" destId="{60A7475F-5DD9-4CA9-A704-342117B7E548}" srcOrd="0" destOrd="0" presId="urn:microsoft.com/office/officeart/2005/8/layout/hList3"/>
    <dgm:cxn modelId="{CA999467-90D8-48E5-A38D-74BD6139B9D9}" srcId="{88D2C6FA-6CAB-4E42-B8C3-337581892AC3}" destId="{D9687602-E958-4B82-9280-B71DF82E293E}" srcOrd="2" destOrd="0" parTransId="{7C41657A-E0A9-4BE9-AE0D-561B8BDF79A0}" sibTransId="{AC8282BB-E3A3-40AD-85C3-AD032E9EEF05}"/>
    <dgm:cxn modelId="{00DEB165-62EC-4E26-8480-944BC8D0BE8F}" type="presOf" srcId="{88D2C6FA-6CAB-4E42-B8C3-337581892AC3}" destId="{0D9C3B26-AFA8-481F-A4B4-5E125D1455E4}" srcOrd="0" destOrd="0" presId="urn:microsoft.com/office/officeart/2005/8/layout/hList3"/>
    <dgm:cxn modelId="{5F900B2F-6FF2-4773-ABC2-474929AA9306}" type="presOf" srcId="{E1EFA97F-2A2A-45AA-9E78-A5005559F26E}" destId="{3BC3822F-2270-498A-AA16-496973ED27DC}" srcOrd="0" destOrd="0" presId="urn:microsoft.com/office/officeart/2005/8/layout/hList3"/>
    <dgm:cxn modelId="{EAD9EB0F-B087-40AE-9417-D0CE17AB4354}" srcId="{88D2C6FA-6CAB-4E42-B8C3-337581892AC3}" destId="{8D0A1A69-1CC8-427B-A0ED-C310F5C457F8}" srcOrd="1" destOrd="0" parTransId="{33F5A68A-FA98-4D45-B689-B4AD6DF78B8D}" sibTransId="{A09FF697-91AA-493B-812E-8CE13C5F0376}"/>
    <dgm:cxn modelId="{845B8DF3-AD2D-4C2B-BA5B-809FC8B91E93}" type="presOf" srcId="{D9687602-E958-4B82-9280-B71DF82E293E}" destId="{A04981BE-080A-41FA-AEEE-9010AA0BCEF7}" srcOrd="0" destOrd="0" presId="urn:microsoft.com/office/officeart/2005/8/layout/hList3"/>
    <dgm:cxn modelId="{930D7AE9-0B03-4F91-BDAE-418AC1E3D3ED}" srcId="{E1EFA97F-2A2A-45AA-9E78-A5005559F26E}" destId="{A4A98C10-753E-4CB2-8E64-486140536A65}" srcOrd="1" destOrd="0" parTransId="{7458302D-35B7-4E08-8260-ABC44F0BE5F1}" sibTransId="{D62E86A1-CFFA-4F9C-8E73-D5AB51743F1D}"/>
    <dgm:cxn modelId="{89521FAC-4B37-47F7-90AF-2522F9174BD4}" srcId="{88D2C6FA-6CAB-4E42-B8C3-337581892AC3}" destId="{16DC0740-6595-47DF-9379-339E6C238C05}" srcOrd="0" destOrd="0" parTransId="{9B8AB801-5816-4DFE-BD0F-F938606F502A}" sibTransId="{0A85F686-55D3-4D80-BAD3-7FE122B4FCE3}"/>
    <dgm:cxn modelId="{E3316069-D036-4E34-A1A7-AB6E092DBA62}" srcId="{E1EFA97F-2A2A-45AA-9E78-A5005559F26E}" destId="{88D2C6FA-6CAB-4E42-B8C3-337581892AC3}" srcOrd="0" destOrd="0" parTransId="{BAD2A6B9-75F3-4D44-8E7A-9D7A9651C25C}" sibTransId="{C9A8D45A-72A4-4C7C-84AA-DB8FCA56B41B}"/>
    <dgm:cxn modelId="{C471DD2D-7F0C-41E5-BCB9-2E5D6F7FDC68}" type="presParOf" srcId="{3BC3822F-2270-498A-AA16-496973ED27DC}" destId="{0D9C3B26-AFA8-481F-A4B4-5E125D1455E4}" srcOrd="0" destOrd="0" presId="urn:microsoft.com/office/officeart/2005/8/layout/hList3"/>
    <dgm:cxn modelId="{141FDA0D-E3F8-47A8-9A80-CB7C465693BF}" type="presParOf" srcId="{3BC3822F-2270-498A-AA16-496973ED27DC}" destId="{885375C0-FE10-4A3B-94FF-7365300BFCF7}" srcOrd="1" destOrd="0" presId="urn:microsoft.com/office/officeart/2005/8/layout/hList3"/>
    <dgm:cxn modelId="{3E9C7064-B911-4154-B90C-9B36A68E5325}" type="presParOf" srcId="{885375C0-FE10-4A3B-94FF-7365300BFCF7}" destId="{60A7475F-5DD9-4CA9-A704-342117B7E548}" srcOrd="0" destOrd="0" presId="urn:microsoft.com/office/officeart/2005/8/layout/hList3"/>
    <dgm:cxn modelId="{0606C278-0DE5-4A18-AE7D-D7D8F9E75115}" type="presParOf" srcId="{885375C0-FE10-4A3B-94FF-7365300BFCF7}" destId="{52A95E24-027E-4D80-8227-0EADCC4D02BF}" srcOrd="1" destOrd="0" presId="urn:microsoft.com/office/officeart/2005/8/layout/hList3"/>
    <dgm:cxn modelId="{4BD2CFC4-299F-4131-995C-5DE8027C2F02}" type="presParOf" srcId="{885375C0-FE10-4A3B-94FF-7365300BFCF7}" destId="{A04981BE-080A-41FA-AEEE-9010AA0BCEF7}" srcOrd="2" destOrd="0" presId="urn:microsoft.com/office/officeart/2005/8/layout/hList3"/>
    <dgm:cxn modelId="{2E752029-85DA-4B76-8C86-7800D47BDDC8}" type="presParOf" srcId="{3BC3822F-2270-498A-AA16-496973ED27DC}" destId="{026EC982-8841-48E6-976C-6187A22D6EF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BB66BF-DD11-4EC0-B901-65237AF6011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A1FCF8-F1E5-4131-829D-3DC80237CF2A}">
      <dgm:prSet phldrT="[Текст]" custT="1"/>
      <dgm:spPr>
        <a:ln>
          <a:solidFill>
            <a:schemeClr val="accent1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2000" b="0" i="0" u="none" dirty="0" smtClean="0"/>
            <a:t>С 2010 </a:t>
          </a:r>
          <a:endParaRPr lang="ru-RU" sz="2000" b="0" i="0" u="none" dirty="0"/>
        </a:p>
      </dgm:t>
    </dgm:pt>
    <dgm:pt modelId="{0E6AFC37-A52C-45C2-BAE2-72C96CD47C94}" type="parTrans" cxnId="{1B32C495-F541-419B-A49B-7D5B437256D4}">
      <dgm:prSet/>
      <dgm:spPr/>
      <dgm:t>
        <a:bodyPr/>
        <a:lstStyle/>
        <a:p>
          <a:endParaRPr lang="ru-RU"/>
        </a:p>
      </dgm:t>
    </dgm:pt>
    <dgm:pt modelId="{34A7A376-F218-4AB7-98A3-CF997C989F4F}" type="sibTrans" cxnId="{1B32C495-F541-419B-A49B-7D5B437256D4}">
      <dgm:prSet/>
      <dgm:spPr/>
      <dgm:t>
        <a:bodyPr/>
        <a:lstStyle/>
        <a:p>
          <a:endParaRPr lang="ru-RU"/>
        </a:p>
      </dgm:t>
    </dgm:pt>
    <dgm:pt modelId="{2C84657E-23F7-479F-B422-7C3EE5135153}">
      <dgm:prSet phldrT="[Текст]" custT="1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ru-RU" sz="2000" dirty="0" smtClean="0"/>
            <a:t>С 2012 </a:t>
          </a:r>
          <a:endParaRPr lang="ru-RU" sz="2000" dirty="0"/>
        </a:p>
      </dgm:t>
    </dgm:pt>
    <dgm:pt modelId="{9E784289-51F6-47BF-8610-48F8DD23F493}" type="parTrans" cxnId="{9A3E620D-BFF3-4F65-A7D6-7969A8FD081F}">
      <dgm:prSet/>
      <dgm:spPr/>
      <dgm:t>
        <a:bodyPr/>
        <a:lstStyle/>
        <a:p>
          <a:endParaRPr lang="ru-RU"/>
        </a:p>
      </dgm:t>
    </dgm:pt>
    <dgm:pt modelId="{FA8B819E-3C57-48AC-BC38-722A3883AE92}" type="sibTrans" cxnId="{9A3E620D-BFF3-4F65-A7D6-7969A8FD081F}">
      <dgm:prSet/>
      <dgm:spPr/>
      <dgm:t>
        <a:bodyPr/>
        <a:lstStyle/>
        <a:p>
          <a:endParaRPr lang="ru-RU"/>
        </a:p>
      </dgm:t>
    </dgm:pt>
    <dgm:pt modelId="{D727C058-40A5-4053-96F8-9794731964C2}">
      <dgm:prSet phldrT="[Текст]" custT="1"/>
      <dgm:spPr>
        <a:ln>
          <a:solidFill>
            <a:schemeClr val="accent1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400" dirty="0" smtClean="0"/>
            <a:t>Стенокардия в пределах 2 ФК, установлен диагноз ишемической болезни сердца</a:t>
          </a:r>
          <a:endParaRPr lang="ru-RU" sz="1400" dirty="0"/>
        </a:p>
      </dgm:t>
    </dgm:pt>
    <dgm:pt modelId="{E09D5AA6-BE1F-444B-B83D-0AAE23AD4CA7}" type="parTrans" cxnId="{91C04C3B-1B27-476F-B2C6-DD8644541EAB}">
      <dgm:prSet/>
      <dgm:spPr/>
      <dgm:t>
        <a:bodyPr/>
        <a:lstStyle/>
        <a:p>
          <a:endParaRPr lang="ru-RU"/>
        </a:p>
      </dgm:t>
    </dgm:pt>
    <dgm:pt modelId="{C4AD7113-0C54-4B4D-9921-A2CA0B90282E}" type="sibTrans" cxnId="{91C04C3B-1B27-476F-B2C6-DD8644541EAB}">
      <dgm:prSet/>
      <dgm:spPr/>
      <dgm:t>
        <a:bodyPr/>
        <a:lstStyle/>
        <a:p>
          <a:endParaRPr lang="ru-RU"/>
        </a:p>
      </dgm:t>
    </dgm:pt>
    <dgm:pt modelId="{00847167-273D-41D3-9A68-337D7E40C6F2}">
      <dgm:prSet phldrT="[Текст]" custT="1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ru-RU" sz="2000" dirty="0" smtClean="0"/>
            <a:t>С мая 2016 - по июль 2016 г</a:t>
          </a:r>
          <a:endParaRPr lang="ru-RU" sz="2000" dirty="0"/>
        </a:p>
      </dgm:t>
    </dgm:pt>
    <dgm:pt modelId="{4B07E063-3990-4D67-9999-BC92805D30AF}" type="parTrans" cxnId="{31F79DDF-AEAA-4994-92C8-FBB6B3D3A147}">
      <dgm:prSet/>
      <dgm:spPr/>
      <dgm:t>
        <a:bodyPr/>
        <a:lstStyle/>
        <a:p>
          <a:endParaRPr lang="ru-RU"/>
        </a:p>
      </dgm:t>
    </dgm:pt>
    <dgm:pt modelId="{85B7C36C-0350-43EF-B3F8-E8757A783E49}" type="sibTrans" cxnId="{31F79DDF-AEAA-4994-92C8-FBB6B3D3A147}">
      <dgm:prSet/>
      <dgm:spPr/>
      <dgm:t>
        <a:bodyPr/>
        <a:lstStyle/>
        <a:p>
          <a:endParaRPr lang="ru-RU"/>
        </a:p>
      </dgm:t>
    </dgm:pt>
    <dgm:pt modelId="{97B6BB43-8931-45A1-945E-436698E11362}">
      <dgm:prSet phldrT="[Текст]" custT="1"/>
      <dgm:spPr>
        <a:ln>
          <a:solidFill>
            <a:schemeClr val="accent1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300" dirty="0" smtClean="0"/>
            <a:t>Прогрессирование клиники стенокардии до </a:t>
          </a:r>
          <a:r>
            <a:rPr lang="en-US" sz="1300" dirty="0" smtClean="0"/>
            <a:t>3-4 </a:t>
          </a:r>
          <a:r>
            <a:rPr lang="ru-RU" sz="1300" dirty="0" smtClean="0"/>
            <a:t>ФК</a:t>
          </a:r>
          <a:endParaRPr lang="ru-RU" sz="1200" dirty="0"/>
        </a:p>
      </dgm:t>
    </dgm:pt>
    <dgm:pt modelId="{054EAF8C-1A8E-49A2-A4E3-0D8638BA9DDA}" type="parTrans" cxnId="{AC31FB1B-52B9-4FA6-A5BD-A667A4F2B583}">
      <dgm:prSet/>
      <dgm:spPr/>
      <dgm:t>
        <a:bodyPr/>
        <a:lstStyle/>
        <a:p>
          <a:endParaRPr lang="ru-RU"/>
        </a:p>
      </dgm:t>
    </dgm:pt>
    <dgm:pt modelId="{5A3EDD76-E358-4080-8A94-D79C28F09F91}" type="sibTrans" cxnId="{AC31FB1B-52B9-4FA6-A5BD-A667A4F2B583}">
      <dgm:prSet/>
      <dgm:spPr/>
      <dgm:t>
        <a:bodyPr/>
        <a:lstStyle/>
        <a:p>
          <a:endParaRPr lang="ru-RU"/>
        </a:p>
      </dgm:t>
    </dgm:pt>
    <dgm:pt modelId="{D2337732-4A4D-4C9D-B2BE-08AA41F34147}">
      <dgm:prSet custT="1"/>
      <dgm:spPr/>
      <dgm:t>
        <a:bodyPr/>
        <a:lstStyle/>
        <a:p>
          <a:r>
            <a:rPr lang="ru-RU" sz="1400" dirty="0" smtClean="0"/>
            <a:t>Рекомендована </a:t>
          </a:r>
          <a:r>
            <a:rPr lang="ru-RU" sz="1400" dirty="0" err="1" smtClean="0"/>
            <a:t>коронарография</a:t>
          </a:r>
          <a:r>
            <a:rPr lang="ru-RU" sz="1400" dirty="0" smtClean="0"/>
            <a:t> - пациентка отказалась</a:t>
          </a:r>
          <a:endParaRPr lang="ru-RU" sz="1400" dirty="0"/>
        </a:p>
      </dgm:t>
    </dgm:pt>
    <dgm:pt modelId="{FECB9E2D-EE06-4EBC-98B8-A986BC1860B2}" type="parTrans" cxnId="{82592926-05CB-4F50-A822-B2449170FDA4}">
      <dgm:prSet/>
      <dgm:spPr/>
      <dgm:t>
        <a:bodyPr/>
        <a:lstStyle/>
        <a:p>
          <a:endParaRPr lang="ru-RU"/>
        </a:p>
      </dgm:t>
    </dgm:pt>
    <dgm:pt modelId="{D163D191-F730-4098-9863-3E5FD2BC16E5}" type="sibTrans" cxnId="{82592926-05CB-4F50-A822-B2449170FDA4}">
      <dgm:prSet/>
      <dgm:spPr/>
      <dgm:t>
        <a:bodyPr/>
        <a:lstStyle/>
        <a:p>
          <a:endParaRPr lang="ru-RU"/>
        </a:p>
      </dgm:t>
    </dgm:pt>
    <dgm:pt modelId="{158DBF09-EFA0-4E51-9583-42217775A7CE}">
      <dgm:prSet custT="1"/>
      <dgm:spPr/>
      <dgm:t>
        <a:bodyPr/>
        <a:lstStyle/>
        <a:p>
          <a:r>
            <a:rPr lang="ru-RU" sz="1300" dirty="0" err="1" smtClean="0"/>
            <a:t>Коронарография</a:t>
          </a:r>
          <a:r>
            <a:rPr lang="ru-RU" sz="1300" dirty="0" smtClean="0"/>
            <a:t> - множественное поражение коронарных артерий, показано коронарное шунтирование</a:t>
          </a:r>
          <a:endParaRPr lang="ru-RU" sz="1300" dirty="0"/>
        </a:p>
      </dgm:t>
    </dgm:pt>
    <dgm:pt modelId="{7081737C-D793-45D6-962B-ED5A0AC62D35}" type="parTrans" cxnId="{440EEF37-34CF-4B50-819C-43ACC22DD330}">
      <dgm:prSet/>
      <dgm:spPr/>
      <dgm:t>
        <a:bodyPr/>
        <a:lstStyle/>
        <a:p>
          <a:endParaRPr lang="ru-RU"/>
        </a:p>
      </dgm:t>
    </dgm:pt>
    <dgm:pt modelId="{D0D6FC1D-DD39-40C0-A8C2-E94F9609593A}" type="sibTrans" cxnId="{440EEF37-34CF-4B50-819C-43ACC22DD330}">
      <dgm:prSet/>
      <dgm:spPr/>
      <dgm:t>
        <a:bodyPr/>
        <a:lstStyle/>
        <a:p>
          <a:endParaRPr lang="ru-RU"/>
        </a:p>
      </dgm:t>
    </dgm:pt>
    <dgm:pt modelId="{B2FED4D4-D11D-4D29-8CCA-ED7132011A19}">
      <dgm:prSet custT="1"/>
      <dgm:spPr/>
      <dgm:t>
        <a:bodyPr/>
        <a:lstStyle/>
        <a:p>
          <a:r>
            <a:rPr lang="ru-RU" sz="1400" dirty="0" smtClean="0"/>
            <a:t>В-</a:t>
          </a:r>
          <a:r>
            <a:rPr lang="ru-RU" sz="1400" dirty="0" err="1" smtClean="0"/>
            <a:t>адреноблокаторы</a:t>
          </a:r>
          <a:r>
            <a:rPr lang="ru-RU" sz="1400" dirty="0" smtClean="0"/>
            <a:t>, Аспирин, нитраты, назначены ингибиторы АПФ, </a:t>
          </a:r>
          <a:r>
            <a:rPr lang="ru-RU" sz="1400" dirty="0" err="1" smtClean="0"/>
            <a:t>статины</a:t>
          </a:r>
          <a:r>
            <a:rPr lang="ru-RU" sz="1400" dirty="0" smtClean="0"/>
            <a:t> </a:t>
          </a:r>
          <a:endParaRPr lang="ru-RU" sz="1400" dirty="0"/>
        </a:p>
      </dgm:t>
    </dgm:pt>
    <dgm:pt modelId="{29FC0DA6-FB08-4F98-BECA-018A3A63DE18}" type="parTrans" cxnId="{E6C83558-B2EF-4BEA-A5B2-834CDBEF7C96}">
      <dgm:prSet/>
      <dgm:spPr/>
      <dgm:t>
        <a:bodyPr/>
        <a:lstStyle/>
        <a:p>
          <a:endParaRPr lang="ru-RU"/>
        </a:p>
      </dgm:t>
    </dgm:pt>
    <dgm:pt modelId="{271D2356-7B65-42AC-99B3-10CC4AED9357}" type="sibTrans" cxnId="{E6C83558-B2EF-4BEA-A5B2-834CDBEF7C96}">
      <dgm:prSet/>
      <dgm:spPr/>
      <dgm:t>
        <a:bodyPr/>
        <a:lstStyle/>
        <a:p>
          <a:endParaRPr lang="ru-RU"/>
        </a:p>
      </dgm:t>
    </dgm:pt>
    <dgm:pt modelId="{78B810D6-36E2-43C3-BEEC-089D92C0A436}">
      <dgm:prSet phldrT="[Текст]" custT="1"/>
      <dgm:spPr>
        <a:ln>
          <a:solidFill>
            <a:schemeClr val="accent1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400" dirty="0" smtClean="0"/>
            <a:t>Клиника стенокардии в пределах 2 ФК.</a:t>
          </a:r>
          <a:endParaRPr lang="ru-RU" sz="1400" dirty="0"/>
        </a:p>
      </dgm:t>
    </dgm:pt>
    <dgm:pt modelId="{D9DEFD3D-838C-4A61-855F-AE667C9087CD}" type="sibTrans" cxnId="{5E6D8C4C-6E81-41DF-B0A2-777B62DA9A4F}">
      <dgm:prSet/>
      <dgm:spPr/>
      <dgm:t>
        <a:bodyPr/>
        <a:lstStyle/>
        <a:p>
          <a:endParaRPr lang="ru-RU"/>
        </a:p>
      </dgm:t>
    </dgm:pt>
    <dgm:pt modelId="{A04EEE1C-CBA4-4DBF-90B8-9B1446B77ED5}" type="parTrans" cxnId="{5E6D8C4C-6E81-41DF-B0A2-777B62DA9A4F}">
      <dgm:prSet/>
      <dgm:spPr/>
      <dgm:t>
        <a:bodyPr/>
        <a:lstStyle/>
        <a:p>
          <a:endParaRPr lang="ru-RU"/>
        </a:p>
      </dgm:t>
    </dgm:pt>
    <dgm:pt modelId="{7E96C872-E529-4882-9606-608F84DA8457}">
      <dgm:prSet custT="1"/>
      <dgm:spPr/>
      <dgm:t>
        <a:bodyPr/>
        <a:lstStyle/>
        <a:p>
          <a:r>
            <a:rPr lang="ru-RU" sz="1300" dirty="0" smtClean="0"/>
            <a:t>Ингибиторы АПФ, В-</a:t>
          </a:r>
          <a:r>
            <a:rPr lang="ru-RU" sz="1300" dirty="0" err="1" smtClean="0"/>
            <a:t>адреноблокаторы</a:t>
          </a:r>
          <a:r>
            <a:rPr lang="ru-RU" sz="1300" dirty="0" smtClean="0"/>
            <a:t>, аспирин </a:t>
          </a:r>
          <a:endParaRPr lang="ru-RU" sz="1300" dirty="0"/>
        </a:p>
      </dgm:t>
    </dgm:pt>
    <dgm:pt modelId="{A25B6050-BF87-4A58-9430-D0BF19526738}" type="parTrans" cxnId="{A560EBE0-885F-4017-822D-23E78E4FAA78}">
      <dgm:prSet/>
      <dgm:spPr/>
      <dgm:t>
        <a:bodyPr/>
        <a:lstStyle/>
        <a:p>
          <a:endParaRPr lang="ru-RU"/>
        </a:p>
      </dgm:t>
    </dgm:pt>
    <dgm:pt modelId="{8F211371-55E7-453A-BF9C-6CF16AABDA2F}" type="sibTrans" cxnId="{A560EBE0-885F-4017-822D-23E78E4FAA78}">
      <dgm:prSet/>
      <dgm:spPr/>
      <dgm:t>
        <a:bodyPr/>
        <a:lstStyle/>
        <a:p>
          <a:endParaRPr lang="ru-RU"/>
        </a:p>
      </dgm:t>
    </dgm:pt>
    <dgm:pt modelId="{D567195E-7FDE-4B73-81C1-02CB615B41A3}">
      <dgm:prSet phldrT="[Текст]" custT="1"/>
      <dgm:spPr>
        <a:ln>
          <a:solidFill>
            <a:schemeClr val="accent1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400" dirty="0" smtClean="0"/>
            <a:t>У кардиолога регулярно не наблюдалась, КАГ не проводилась, диагноз ИБС не установлен</a:t>
          </a:r>
          <a:endParaRPr lang="ru-RU" sz="1400" dirty="0"/>
        </a:p>
      </dgm:t>
    </dgm:pt>
    <dgm:pt modelId="{A915DB0A-55D4-44DB-8B0E-5C9113E32957}" type="parTrans" cxnId="{FEDC390F-9511-467C-9596-2BF248B0C91E}">
      <dgm:prSet/>
      <dgm:spPr/>
      <dgm:t>
        <a:bodyPr/>
        <a:lstStyle/>
        <a:p>
          <a:endParaRPr lang="ru-RU"/>
        </a:p>
      </dgm:t>
    </dgm:pt>
    <dgm:pt modelId="{DA73FA14-8590-4221-8F38-7C2DABD4EB34}" type="sibTrans" cxnId="{FEDC390F-9511-467C-9596-2BF248B0C91E}">
      <dgm:prSet/>
      <dgm:spPr/>
      <dgm:t>
        <a:bodyPr/>
        <a:lstStyle/>
        <a:p>
          <a:endParaRPr lang="ru-RU"/>
        </a:p>
      </dgm:t>
    </dgm:pt>
    <dgm:pt modelId="{54FD1198-9A64-47C5-987B-421E490744CF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dirty="0" smtClean="0"/>
            <a:t>С 2005</a:t>
          </a:r>
          <a:endParaRPr lang="ru-RU" sz="2000" dirty="0"/>
        </a:p>
      </dgm:t>
    </dgm:pt>
    <dgm:pt modelId="{8133230A-B2A2-4071-B739-3198C411AFC3}" type="parTrans" cxnId="{CF092A99-03BF-4CFE-85CB-3D6FFE134403}">
      <dgm:prSet/>
      <dgm:spPr/>
      <dgm:t>
        <a:bodyPr/>
        <a:lstStyle/>
        <a:p>
          <a:endParaRPr lang="ru-RU"/>
        </a:p>
      </dgm:t>
    </dgm:pt>
    <dgm:pt modelId="{5AE92C9B-9195-45AE-8474-B849D4C1129C}" type="sibTrans" cxnId="{CF092A99-03BF-4CFE-85CB-3D6FFE134403}">
      <dgm:prSet/>
      <dgm:spPr/>
      <dgm:t>
        <a:bodyPr/>
        <a:lstStyle/>
        <a:p>
          <a:endParaRPr lang="ru-RU"/>
        </a:p>
      </dgm:t>
    </dgm:pt>
    <dgm:pt modelId="{95874B40-E7F7-42CA-92DF-958DE121F8FC}">
      <dgm:prSet custT="1"/>
      <dgm:spPr>
        <a:ln>
          <a:solidFill>
            <a:schemeClr val="tx1">
              <a:lumMod val="85000"/>
              <a:lumOff val="15000"/>
              <a:alpha val="90000"/>
            </a:schemeClr>
          </a:solidFill>
        </a:ln>
      </dgm:spPr>
      <dgm:t>
        <a:bodyPr/>
        <a:lstStyle/>
        <a:p>
          <a:r>
            <a:rPr lang="ru-RU" sz="1400" dirty="0" smtClean="0"/>
            <a:t>Артериальная гипертензия</a:t>
          </a:r>
          <a:endParaRPr lang="ru-RU" sz="1400" dirty="0"/>
        </a:p>
      </dgm:t>
    </dgm:pt>
    <dgm:pt modelId="{78F90803-AED5-4206-B2C7-F742DB64F769}" type="parTrans" cxnId="{E5A1D07F-B95B-4418-8FF4-790ECEEA3DEF}">
      <dgm:prSet/>
      <dgm:spPr/>
      <dgm:t>
        <a:bodyPr/>
        <a:lstStyle/>
        <a:p>
          <a:endParaRPr lang="ru-RU"/>
        </a:p>
      </dgm:t>
    </dgm:pt>
    <dgm:pt modelId="{D7E76058-F37C-49B6-84FD-D06AB260209C}" type="sibTrans" cxnId="{E5A1D07F-B95B-4418-8FF4-790ECEEA3DEF}">
      <dgm:prSet/>
      <dgm:spPr/>
      <dgm:t>
        <a:bodyPr/>
        <a:lstStyle/>
        <a:p>
          <a:endParaRPr lang="ru-RU"/>
        </a:p>
      </dgm:t>
    </dgm:pt>
    <dgm:pt modelId="{854D87A5-BA4D-4658-A9C7-6E1FA4767192}">
      <dgm:prSet phldrT="[Текст]" custT="1"/>
      <dgm:spPr>
        <a:ln>
          <a:solidFill>
            <a:schemeClr val="accent1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400" dirty="0" smtClean="0"/>
            <a:t>В-</a:t>
          </a:r>
          <a:r>
            <a:rPr lang="ru-RU" sz="1400" dirty="0" err="1" smtClean="0"/>
            <a:t>адреноблокаторы</a:t>
          </a:r>
          <a:r>
            <a:rPr lang="ru-RU" sz="1400" dirty="0" smtClean="0"/>
            <a:t>, Аспирин, нитраты</a:t>
          </a:r>
          <a:endParaRPr lang="ru-RU" sz="1400" dirty="0"/>
        </a:p>
      </dgm:t>
    </dgm:pt>
    <dgm:pt modelId="{F9984A39-F465-4835-8B12-D8B32C2AF22D}" type="parTrans" cxnId="{AD5524BE-5CBC-4F4B-8AE0-E66F76157D64}">
      <dgm:prSet/>
      <dgm:spPr/>
      <dgm:t>
        <a:bodyPr/>
        <a:lstStyle/>
        <a:p>
          <a:endParaRPr lang="ru-RU"/>
        </a:p>
      </dgm:t>
    </dgm:pt>
    <dgm:pt modelId="{42C93C46-B693-469E-9F71-280FAEAF8CEE}" type="sibTrans" cxnId="{AD5524BE-5CBC-4F4B-8AE0-E66F76157D64}">
      <dgm:prSet/>
      <dgm:spPr/>
      <dgm:t>
        <a:bodyPr/>
        <a:lstStyle/>
        <a:p>
          <a:endParaRPr lang="ru-RU"/>
        </a:p>
      </dgm:t>
    </dgm:pt>
    <dgm:pt modelId="{7BEC789E-3D9E-4FC6-9802-3B2A83211AFB}">
      <dgm:prSet custT="1"/>
      <dgm:spPr>
        <a:ln>
          <a:solidFill>
            <a:schemeClr val="tx1">
              <a:lumMod val="85000"/>
              <a:lumOff val="15000"/>
              <a:alpha val="90000"/>
            </a:schemeClr>
          </a:solidFill>
        </a:ln>
      </dgm:spPr>
      <dgm:t>
        <a:bodyPr/>
        <a:lstStyle/>
        <a:p>
          <a:r>
            <a:rPr lang="ru-RU" sz="1400" dirty="0" smtClean="0"/>
            <a:t>В-</a:t>
          </a:r>
          <a:r>
            <a:rPr lang="ru-RU" sz="1400" dirty="0" err="1" smtClean="0"/>
            <a:t>адреноблокаторы</a:t>
          </a:r>
          <a:r>
            <a:rPr lang="ru-RU" sz="1400" dirty="0" smtClean="0"/>
            <a:t>, диуретики (до 2010 г – нерегулярно)  </a:t>
          </a:r>
          <a:endParaRPr lang="ru-RU" sz="1400" dirty="0"/>
        </a:p>
      </dgm:t>
    </dgm:pt>
    <dgm:pt modelId="{8873078D-70BA-4043-A704-12D13A6F19EC}" type="parTrans" cxnId="{C70CA75E-59E9-4BE5-8AC6-F98B85D53DDF}">
      <dgm:prSet/>
      <dgm:spPr/>
      <dgm:t>
        <a:bodyPr/>
        <a:lstStyle/>
        <a:p>
          <a:endParaRPr lang="ru-RU"/>
        </a:p>
      </dgm:t>
    </dgm:pt>
    <dgm:pt modelId="{ACC91FF8-C919-4A8B-A405-E57DDFEA7C9C}" type="sibTrans" cxnId="{C70CA75E-59E9-4BE5-8AC6-F98B85D53DDF}">
      <dgm:prSet/>
      <dgm:spPr/>
      <dgm:t>
        <a:bodyPr/>
        <a:lstStyle/>
        <a:p>
          <a:endParaRPr lang="ru-RU"/>
        </a:p>
      </dgm:t>
    </dgm:pt>
    <dgm:pt modelId="{EB9A163D-15F9-4F08-8294-6EDB4DD4A877}">
      <dgm:prSet custT="1"/>
      <dgm:spPr/>
      <dgm:t>
        <a:bodyPr/>
        <a:lstStyle/>
        <a:p>
          <a:r>
            <a:rPr lang="ru-RU" sz="1300" dirty="0" err="1" smtClean="0"/>
            <a:t>статины</a:t>
          </a:r>
          <a:r>
            <a:rPr lang="ru-RU" sz="1300" dirty="0" smtClean="0"/>
            <a:t> в недостаточной  дозе – </a:t>
          </a:r>
          <a:r>
            <a:rPr lang="ru-RU" sz="1300" dirty="0" err="1" smtClean="0"/>
            <a:t>аторвастатин</a:t>
          </a:r>
          <a:r>
            <a:rPr lang="ru-RU" sz="1300" dirty="0" smtClean="0"/>
            <a:t> 20 мг – на этом фоне общий холестерин 7,3 </a:t>
          </a:r>
          <a:r>
            <a:rPr lang="ru-RU" sz="1300" dirty="0" err="1" smtClean="0"/>
            <a:t>ммоль</a:t>
          </a:r>
          <a:r>
            <a:rPr lang="en-US" sz="1300" dirty="0" smtClean="0"/>
            <a:t>/</a:t>
          </a:r>
          <a:r>
            <a:rPr lang="ru-RU" sz="1300" dirty="0" smtClean="0"/>
            <a:t>л</a:t>
          </a:r>
          <a:endParaRPr lang="ru-RU" sz="1300" dirty="0"/>
        </a:p>
      </dgm:t>
    </dgm:pt>
    <dgm:pt modelId="{9AE2366E-8616-42A1-9DA5-16DDAD182B59}" type="parTrans" cxnId="{2C04E5A7-74C8-48C7-B44B-EE382C146187}">
      <dgm:prSet/>
      <dgm:spPr/>
    </dgm:pt>
    <dgm:pt modelId="{8618DA96-96B6-470C-95BC-2DF9042D9EF9}" type="sibTrans" cxnId="{2C04E5A7-74C8-48C7-B44B-EE382C146187}">
      <dgm:prSet/>
      <dgm:spPr/>
    </dgm:pt>
    <dgm:pt modelId="{8934CB87-A8C4-44CB-8902-F0CA3A5E7FB9}" type="pres">
      <dgm:prSet presAssocID="{E0BB66BF-DD11-4EC0-B901-65237AF601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822C83-9E71-4B9F-877B-EEDD0375B1A2}" type="pres">
      <dgm:prSet presAssocID="{54FD1198-9A64-47C5-987B-421E490744CF}" presName="linNode" presStyleCnt="0"/>
      <dgm:spPr/>
    </dgm:pt>
    <dgm:pt modelId="{7A0FFB2E-43FA-48C5-865F-723906124A8A}" type="pres">
      <dgm:prSet presAssocID="{54FD1198-9A64-47C5-987B-421E490744CF}" presName="parentText" presStyleLbl="node1" presStyleIdx="0" presStyleCnt="4" custScaleX="75620" custScaleY="52432" custLinFactNeighborX="-181" custLinFactNeighborY="-27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BD7F60-FE9D-40FF-AF96-E1E0A0FBF8AE}" type="pres">
      <dgm:prSet presAssocID="{54FD1198-9A64-47C5-987B-421E490744CF}" presName="descendantText" presStyleLbl="alignAccFollowNode1" presStyleIdx="0" presStyleCnt="4" custScaleX="127091" custScaleY="56288" custLinFactNeighborX="1418" custLinFactNeighborY="16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8DAB79-5327-4406-84F8-1FCBBA31E3D5}" type="pres">
      <dgm:prSet presAssocID="{5AE92C9B-9195-45AE-8474-B849D4C1129C}" presName="sp" presStyleCnt="0"/>
      <dgm:spPr/>
    </dgm:pt>
    <dgm:pt modelId="{689FDBDB-389E-4B5D-8BF5-E4276B708131}" type="pres">
      <dgm:prSet presAssocID="{0CA1FCF8-F1E5-4131-829D-3DC80237CF2A}" presName="linNode" presStyleCnt="0"/>
      <dgm:spPr/>
    </dgm:pt>
    <dgm:pt modelId="{0E812976-3270-4314-BEDA-9760C9BC6035}" type="pres">
      <dgm:prSet presAssocID="{0CA1FCF8-F1E5-4131-829D-3DC80237CF2A}" presName="parentText" presStyleLbl="node1" presStyleIdx="1" presStyleCnt="4" custScaleX="71063" custScaleY="81970" custLinFactNeighborX="-184" custLinFactNeighborY="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FC4DC4-2A85-4D5A-9954-0840D358064B}" type="pres">
      <dgm:prSet presAssocID="{0CA1FCF8-F1E5-4131-829D-3DC80237CF2A}" presName="descendantText" presStyleLbl="alignAccFollowNode1" presStyleIdx="1" presStyleCnt="4" custScaleX="116857" custScaleY="85191" custLinFactNeighborX="-328" custLinFactNeighborY="-27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24C144-C573-4C31-9ADA-FE7ECF9A81D1}" type="pres">
      <dgm:prSet presAssocID="{34A7A376-F218-4AB7-98A3-CF997C989F4F}" presName="sp" presStyleCnt="0"/>
      <dgm:spPr/>
    </dgm:pt>
    <dgm:pt modelId="{CAEE985E-5AAD-442A-9BC5-AC6B8A7CB0ED}" type="pres">
      <dgm:prSet presAssocID="{2C84657E-23F7-479F-B422-7C3EE5135153}" presName="linNode" presStyleCnt="0"/>
      <dgm:spPr/>
    </dgm:pt>
    <dgm:pt modelId="{0846FED1-1125-4FCB-990A-65B666DAADE9}" type="pres">
      <dgm:prSet presAssocID="{2C84657E-23F7-479F-B422-7C3EE5135153}" presName="parentText" presStyleLbl="node1" presStyleIdx="2" presStyleCnt="4" custScaleX="73490" custScaleY="88047" custLinFactNeighborX="24" custLinFactNeighborY="-11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0AF67-5428-4607-8642-5315CF917BA7}" type="pres">
      <dgm:prSet presAssocID="{2C84657E-23F7-479F-B422-7C3EE5135153}" presName="descendantText" presStyleLbl="alignAccFollowNode1" presStyleIdx="2" presStyleCnt="4" custScaleX="121349" custScaleY="109503" custLinFactNeighborX="1151" custLinFactNeighborY="11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A69DF-B389-4F60-A74E-93338A683C06}" type="pres">
      <dgm:prSet presAssocID="{FA8B819E-3C57-48AC-BC38-722A3883AE92}" presName="sp" presStyleCnt="0"/>
      <dgm:spPr/>
    </dgm:pt>
    <dgm:pt modelId="{D2E799F7-9363-4CB2-840F-98A1078F10ED}" type="pres">
      <dgm:prSet presAssocID="{00847167-273D-41D3-9A68-337D7E40C6F2}" presName="linNode" presStyleCnt="0"/>
      <dgm:spPr/>
    </dgm:pt>
    <dgm:pt modelId="{093440B8-70D3-438A-97B4-D30E741CF274}" type="pres">
      <dgm:prSet presAssocID="{00847167-273D-41D3-9A68-337D7E40C6F2}" presName="parentText" presStyleLbl="node1" presStyleIdx="3" presStyleCnt="4" custScaleX="70181" custScaleY="93229" custLinFactNeighborX="-11" custLinFactNeighborY="-12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96611-4B66-40B5-A6A9-1DA1C67EE33A}" type="pres">
      <dgm:prSet presAssocID="{00847167-273D-41D3-9A68-337D7E40C6F2}" presName="descendantText" presStyleLbl="alignAccFollowNode1" presStyleIdx="3" presStyleCnt="4" custScaleX="119546" custScaleY="123316" custLinFactNeighborX="20" custLinFactNeighborY="-2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234939-E397-40C8-8686-49738D43E3E0}" type="presOf" srcId="{7BEC789E-3D9E-4FC6-9802-3B2A83211AFB}" destId="{43BD7F60-FE9D-40FF-AF96-E1E0A0FBF8AE}" srcOrd="0" destOrd="1" presId="urn:microsoft.com/office/officeart/2005/8/layout/vList5"/>
    <dgm:cxn modelId="{3E86F1C3-BE2E-431F-8E34-3DAC49F57BEC}" type="presOf" srcId="{D727C058-40A5-4053-96F8-9794731964C2}" destId="{AF10AF67-5428-4607-8642-5315CF917BA7}" srcOrd="0" destOrd="0" presId="urn:microsoft.com/office/officeart/2005/8/layout/vList5"/>
    <dgm:cxn modelId="{CF092A99-03BF-4CFE-85CB-3D6FFE134403}" srcId="{E0BB66BF-DD11-4EC0-B901-65237AF60113}" destId="{54FD1198-9A64-47C5-987B-421E490744CF}" srcOrd="0" destOrd="0" parTransId="{8133230A-B2A2-4071-B739-3198C411AFC3}" sibTransId="{5AE92C9B-9195-45AE-8474-B849D4C1129C}"/>
    <dgm:cxn modelId="{BF647FD1-E67F-4D71-9499-AEE9D517C5B2}" type="presOf" srcId="{95874B40-E7F7-42CA-92DF-958DE121F8FC}" destId="{43BD7F60-FE9D-40FF-AF96-E1E0A0FBF8AE}" srcOrd="0" destOrd="0" presId="urn:microsoft.com/office/officeart/2005/8/layout/vList5"/>
    <dgm:cxn modelId="{2C04E5A7-74C8-48C7-B44B-EE382C146187}" srcId="{00847167-273D-41D3-9A68-337D7E40C6F2}" destId="{EB9A163D-15F9-4F08-8294-6EDB4DD4A877}" srcOrd="2" destOrd="0" parTransId="{9AE2366E-8616-42A1-9DA5-16DDAD182B59}" sibTransId="{8618DA96-96B6-470C-95BC-2DF9042D9EF9}"/>
    <dgm:cxn modelId="{B3D8B2D9-5D68-4384-ACEC-1B8F1256C19D}" type="presOf" srcId="{158DBF09-EFA0-4E51-9583-42217775A7CE}" destId="{76296611-4B66-40B5-A6A9-1DA1C67EE33A}" srcOrd="0" destOrd="3" presId="urn:microsoft.com/office/officeart/2005/8/layout/vList5"/>
    <dgm:cxn modelId="{21E35FE0-0349-444B-A797-67DF69FCF458}" type="presOf" srcId="{B2FED4D4-D11D-4D29-8CCA-ED7132011A19}" destId="{AF10AF67-5428-4607-8642-5315CF917BA7}" srcOrd="0" destOrd="1" presId="urn:microsoft.com/office/officeart/2005/8/layout/vList5"/>
    <dgm:cxn modelId="{5E6D8C4C-6E81-41DF-B0A2-777B62DA9A4F}" srcId="{0CA1FCF8-F1E5-4131-829D-3DC80237CF2A}" destId="{78B810D6-36E2-43C3-BEEC-089D92C0A436}" srcOrd="0" destOrd="0" parTransId="{A04EEE1C-CBA4-4DBF-90B8-9B1446B77ED5}" sibTransId="{D9DEFD3D-838C-4A61-855F-AE667C9087CD}"/>
    <dgm:cxn modelId="{82592926-05CB-4F50-A822-B2449170FDA4}" srcId="{2C84657E-23F7-479F-B422-7C3EE5135153}" destId="{D2337732-4A4D-4C9D-B2BE-08AA41F34147}" srcOrd="2" destOrd="0" parTransId="{FECB9E2D-EE06-4EBC-98B8-A986BC1860B2}" sibTransId="{D163D191-F730-4098-9863-3E5FD2BC16E5}"/>
    <dgm:cxn modelId="{A560EBE0-885F-4017-822D-23E78E4FAA78}" srcId="{00847167-273D-41D3-9A68-337D7E40C6F2}" destId="{7E96C872-E529-4882-9606-608F84DA8457}" srcOrd="1" destOrd="0" parTransId="{A25B6050-BF87-4A58-9430-D0BF19526738}" sibTransId="{8F211371-55E7-453A-BF9C-6CF16AABDA2F}"/>
    <dgm:cxn modelId="{AD5524BE-5CBC-4F4B-8AE0-E66F76157D64}" srcId="{0CA1FCF8-F1E5-4131-829D-3DC80237CF2A}" destId="{854D87A5-BA4D-4658-A9C7-6E1FA4767192}" srcOrd="2" destOrd="0" parTransId="{F9984A39-F465-4835-8B12-D8B32C2AF22D}" sibTransId="{42C93C46-B693-469E-9F71-280FAEAF8CEE}"/>
    <dgm:cxn modelId="{91C04C3B-1B27-476F-B2C6-DD8644541EAB}" srcId="{2C84657E-23F7-479F-B422-7C3EE5135153}" destId="{D727C058-40A5-4053-96F8-9794731964C2}" srcOrd="0" destOrd="0" parTransId="{E09D5AA6-BE1F-444B-B83D-0AAE23AD4CA7}" sibTransId="{C4AD7113-0C54-4B4D-9921-A2CA0B90282E}"/>
    <dgm:cxn modelId="{FC518074-5102-482C-901B-6B96176608DE}" type="presOf" srcId="{78B810D6-36E2-43C3-BEEC-089D92C0A436}" destId="{22FC4DC4-2A85-4D5A-9954-0840D358064B}" srcOrd="0" destOrd="0" presId="urn:microsoft.com/office/officeart/2005/8/layout/vList5"/>
    <dgm:cxn modelId="{F0FBB09E-8F56-4BE2-B58B-57F67EBCD1C0}" type="presOf" srcId="{E0BB66BF-DD11-4EC0-B901-65237AF60113}" destId="{8934CB87-A8C4-44CB-8902-F0CA3A5E7FB9}" srcOrd="0" destOrd="0" presId="urn:microsoft.com/office/officeart/2005/8/layout/vList5"/>
    <dgm:cxn modelId="{FEDC390F-9511-467C-9596-2BF248B0C91E}" srcId="{0CA1FCF8-F1E5-4131-829D-3DC80237CF2A}" destId="{D567195E-7FDE-4B73-81C1-02CB615B41A3}" srcOrd="1" destOrd="0" parTransId="{A915DB0A-55D4-44DB-8B0E-5C9113E32957}" sibTransId="{DA73FA14-8590-4221-8F38-7C2DABD4EB34}"/>
    <dgm:cxn modelId="{0979BE47-7A01-4EA1-9B5C-C4781CF44122}" type="presOf" srcId="{0CA1FCF8-F1E5-4131-829D-3DC80237CF2A}" destId="{0E812976-3270-4314-BEDA-9760C9BC6035}" srcOrd="0" destOrd="0" presId="urn:microsoft.com/office/officeart/2005/8/layout/vList5"/>
    <dgm:cxn modelId="{BBFCF698-97C1-47E5-871F-0A5FA02067A2}" type="presOf" srcId="{2C84657E-23F7-479F-B422-7C3EE5135153}" destId="{0846FED1-1125-4FCB-990A-65B666DAADE9}" srcOrd="0" destOrd="0" presId="urn:microsoft.com/office/officeart/2005/8/layout/vList5"/>
    <dgm:cxn modelId="{C70CA75E-59E9-4BE5-8AC6-F98B85D53DDF}" srcId="{54FD1198-9A64-47C5-987B-421E490744CF}" destId="{7BEC789E-3D9E-4FC6-9802-3B2A83211AFB}" srcOrd="1" destOrd="0" parTransId="{8873078D-70BA-4043-A704-12D13A6F19EC}" sibTransId="{ACC91FF8-C919-4A8B-A405-E57DDFEA7C9C}"/>
    <dgm:cxn modelId="{90ABE855-1390-44FC-994D-676CBB7CD3E0}" type="presOf" srcId="{54FD1198-9A64-47C5-987B-421E490744CF}" destId="{7A0FFB2E-43FA-48C5-865F-723906124A8A}" srcOrd="0" destOrd="0" presId="urn:microsoft.com/office/officeart/2005/8/layout/vList5"/>
    <dgm:cxn modelId="{E5A1D07F-B95B-4418-8FF4-790ECEEA3DEF}" srcId="{54FD1198-9A64-47C5-987B-421E490744CF}" destId="{95874B40-E7F7-42CA-92DF-958DE121F8FC}" srcOrd="0" destOrd="0" parTransId="{78F90803-AED5-4206-B2C7-F742DB64F769}" sibTransId="{D7E76058-F37C-49B6-84FD-D06AB260209C}"/>
    <dgm:cxn modelId="{CC5F0F87-A514-4194-A868-44978459945E}" type="presOf" srcId="{EB9A163D-15F9-4F08-8294-6EDB4DD4A877}" destId="{76296611-4B66-40B5-A6A9-1DA1C67EE33A}" srcOrd="0" destOrd="2" presId="urn:microsoft.com/office/officeart/2005/8/layout/vList5"/>
    <dgm:cxn modelId="{440EEF37-34CF-4B50-819C-43ACC22DD330}" srcId="{00847167-273D-41D3-9A68-337D7E40C6F2}" destId="{158DBF09-EFA0-4E51-9583-42217775A7CE}" srcOrd="3" destOrd="0" parTransId="{7081737C-D793-45D6-962B-ED5A0AC62D35}" sibTransId="{D0D6FC1D-DD39-40C0-A8C2-E94F9609593A}"/>
    <dgm:cxn modelId="{E6C83558-B2EF-4BEA-A5B2-834CDBEF7C96}" srcId="{2C84657E-23F7-479F-B422-7C3EE5135153}" destId="{B2FED4D4-D11D-4D29-8CCA-ED7132011A19}" srcOrd="1" destOrd="0" parTransId="{29FC0DA6-FB08-4F98-BECA-018A3A63DE18}" sibTransId="{271D2356-7B65-42AC-99B3-10CC4AED9357}"/>
    <dgm:cxn modelId="{31F79DDF-AEAA-4994-92C8-FBB6B3D3A147}" srcId="{E0BB66BF-DD11-4EC0-B901-65237AF60113}" destId="{00847167-273D-41D3-9A68-337D7E40C6F2}" srcOrd="3" destOrd="0" parTransId="{4B07E063-3990-4D67-9999-BC92805D30AF}" sibTransId="{85B7C36C-0350-43EF-B3F8-E8757A783E49}"/>
    <dgm:cxn modelId="{F118A736-7EC2-4B51-96C7-F23003021767}" type="presOf" srcId="{854D87A5-BA4D-4658-A9C7-6E1FA4767192}" destId="{22FC4DC4-2A85-4D5A-9954-0840D358064B}" srcOrd="0" destOrd="2" presId="urn:microsoft.com/office/officeart/2005/8/layout/vList5"/>
    <dgm:cxn modelId="{C91E55D1-BEC9-4B3B-ACD1-706F82B3C225}" type="presOf" srcId="{D567195E-7FDE-4B73-81C1-02CB615B41A3}" destId="{22FC4DC4-2A85-4D5A-9954-0840D358064B}" srcOrd="0" destOrd="1" presId="urn:microsoft.com/office/officeart/2005/8/layout/vList5"/>
    <dgm:cxn modelId="{77D9D5FB-CE5A-4ED4-B158-FF2A1D16EAA1}" type="presOf" srcId="{7E96C872-E529-4882-9606-608F84DA8457}" destId="{76296611-4B66-40B5-A6A9-1DA1C67EE33A}" srcOrd="0" destOrd="1" presId="urn:microsoft.com/office/officeart/2005/8/layout/vList5"/>
    <dgm:cxn modelId="{8F973882-3B0F-42B6-9430-F660604E8EFD}" type="presOf" srcId="{D2337732-4A4D-4C9D-B2BE-08AA41F34147}" destId="{AF10AF67-5428-4607-8642-5315CF917BA7}" srcOrd="0" destOrd="2" presId="urn:microsoft.com/office/officeart/2005/8/layout/vList5"/>
    <dgm:cxn modelId="{9A3E620D-BFF3-4F65-A7D6-7969A8FD081F}" srcId="{E0BB66BF-DD11-4EC0-B901-65237AF60113}" destId="{2C84657E-23F7-479F-B422-7C3EE5135153}" srcOrd="2" destOrd="0" parTransId="{9E784289-51F6-47BF-8610-48F8DD23F493}" sibTransId="{FA8B819E-3C57-48AC-BC38-722A3883AE92}"/>
    <dgm:cxn modelId="{AC31FB1B-52B9-4FA6-A5BD-A667A4F2B583}" srcId="{00847167-273D-41D3-9A68-337D7E40C6F2}" destId="{97B6BB43-8931-45A1-945E-436698E11362}" srcOrd="0" destOrd="0" parTransId="{054EAF8C-1A8E-49A2-A4E3-0D8638BA9DDA}" sibTransId="{5A3EDD76-E358-4080-8A94-D79C28F09F91}"/>
    <dgm:cxn modelId="{1B32C495-F541-419B-A49B-7D5B437256D4}" srcId="{E0BB66BF-DD11-4EC0-B901-65237AF60113}" destId="{0CA1FCF8-F1E5-4131-829D-3DC80237CF2A}" srcOrd="1" destOrd="0" parTransId="{0E6AFC37-A52C-45C2-BAE2-72C96CD47C94}" sibTransId="{34A7A376-F218-4AB7-98A3-CF997C989F4F}"/>
    <dgm:cxn modelId="{8C0181F5-070A-4579-AF7F-D6CD3D86E8F3}" type="presOf" srcId="{97B6BB43-8931-45A1-945E-436698E11362}" destId="{76296611-4B66-40B5-A6A9-1DA1C67EE33A}" srcOrd="0" destOrd="0" presId="urn:microsoft.com/office/officeart/2005/8/layout/vList5"/>
    <dgm:cxn modelId="{14BD0690-6DDB-4DED-8E20-82B87BE03166}" type="presOf" srcId="{00847167-273D-41D3-9A68-337D7E40C6F2}" destId="{093440B8-70D3-438A-97B4-D30E741CF274}" srcOrd="0" destOrd="0" presId="urn:microsoft.com/office/officeart/2005/8/layout/vList5"/>
    <dgm:cxn modelId="{6F61777A-C5BD-4A8F-89D9-2CA651B314B1}" type="presParOf" srcId="{8934CB87-A8C4-44CB-8902-F0CA3A5E7FB9}" destId="{5A822C83-9E71-4B9F-877B-EEDD0375B1A2}" srcOrd="0" destOrd="0" presId="urn:microsoft.com/office/officeart/2005/8/layout/vList5"/>
    <dgm:cxn modelId="{A782A2F7-E2E7-4E1E-8D15-98EEF8AA08FF}" type="presParOf" srcId="{5A822C83-9E71-4B9F-877B-EEDD0375B1A2}" destId="{7A0FFB2E-43FA-48C5-865F-723906124A8A}" srcOrd="0" destOrd="0" presId="urn:microsoft.com/office/officeart/2005/8/layout/vList5"/>
    <dgm:cxn modelId="{D2AAF5B1-5EF6-421F-BE74-40746A31F687}" type="presParOf" srcId="{5A822C83-9E71-4B9F-877B-EEDD0375B1A2}" destId="{43BD7F60-FE9D-40FF-AF96-E1E0A0FBF8AE}" srcOrd="1" destOrd="0" presId="urn:microsoft.com/office/officeart/2005/8/layout/vList5"/>
    <dgm:cxn modelId="{5787E646-E7D2-469A-8520-63720AED9C66}" type="presParOf" srcId="{8934CB87-A8C4-44CB-8902-F0CA3A5E7FB9}" destId="{DF8DAB79-5327-4406-84F8-1FCBBA31E3D5}" srcOrd="1" destOrd="0" presId="urn:microsoft.com/office/officeart/2005/8/layout/vList5"/>
    <dgm:cxn modelId="{B925F4E2-D64C-425F-ACA2-86E093007489}" type="presParOf" srcId="{8934CB87-A8C4-44CB-8902-F0CA3A5E7FB9}" destId="{689FDBDB-389E-4B5D-8BF5-E4276B708131}" srcOrd="2" destOrd="0" presId="urn:microsoft.com/office/officeart/2005/8/layout/vList5"/>
    <dgm:cxn modelId="{B983BBCF-F998-421A-8E7E-DE9BB0312F1E}" type="presParOf" srcId="{689FDBDB-389E-4B5D-8BF5-E4276B708131}" destId="{0E812976-3270-4314-BEDA-9760C9BC6035}" srcOrd="0" destOrd="0" presId="urn:microsoft.com/office/officeart/2005/8/layout/vList5"/>
    <dgm:cxn modelId="{FF9B6A76-F2E9-4A07-AE3D-22924E983AD7}" type="presParOf" srcId="{689FDBDB-389E-4B5D-8BF5-E4276B708131}" destId="{22FC4DC4-2A85-4D5A-9954-0840D358064B}" srcOrd="1" destOrd="0" presId="urn:microsoft.com/office/officeart/2005/8/layout/vList5"/>
    <dgm:cxn modelId="{CF275F76-F1B4-4043-A87E-033D4A9345B5}" type="presParOf" srcId="{8934CB87-A8C4-44CB-8902-F0CA3A5E7FB9}" destId="{6C24C144-C573-4C31-9ADA-FE7ECF9A81D1}" srcOrd="3" destOrd="0" presId="urn:microsoft.com/office/officeart/2005/8/layout/vList5"/>
    <dgm:cxn modelId="{FF2AE36B-86BC-4361-8213-9ECD71A9D27A}" type="presParOf" srcId="{8934CB87-A8C4-44CB-8902-F0CA3A5E7FB9}" destId="{CAEE985E-5AAD-442A-9BC5-AC6B8A7CB0ED}" srcOrd="4" destOrd="0" presId="urn:microsoft.com/office/officeart/2005/8/layout/vList5"/>
    <dgm:cxn modelId="{AE486FF7-2816-491A-93BE-4066CC19DD0D}" type="presParOf" srcId="{CAEE985E-5AAD-442A-9BC5-AC6B8A7CB0ED}" destId="{0846FED1-1125-4FCB-990A-65B666DAADE9}" srcOrd="0" destOrd="0" presId="urn:microsoft.com/office/officeart/2005/8/layout/vList5"/>
    <dgm:cxn modelId="{1684FED2-566A-4AAF-93AF-9FC3C270A7D0}" type="presParOf" srcId="{CAEE985E-5AAD-442A-9BC5-AC6B8A7CB0ED}" destId="{AF10AF67-5428-4607-8642-5315CF917BA7}" srcOrd="1" destOrd="0" presId="urn:microsoft.com/office/officeart/2005/8/layout/vList5"/>
    <dgm:cxn modelId="{29676E40-F187-452D-9AD7-2F60D262720B}" type="presParOf" srcId="{8934CB87-A8C4-44CB-8902-F0CA3A5E7FB9}" destId="{AFAA69DF-B389-4F60-A74E-93338A683C06}" srcOrd="5" destOrd="0" presId="urn:microsoft.com/office/officeart/2005/8/layout/vList5"/>
    <dgm:cxn modelId="{A49426B1-BF4F-4587-9980-566A47426E64}" type="presParOf" srcId="{8934CB87-A8C4-44CB-8902-F0CA3A5E7FB9}" destId="{D2E799F7-9363-4CB2-840F-98A1078F10ED}" srcOrd="6" destOrd="0" presId="urn:microsoft.com/office/officeart/2005/8/layout/vList5"/>
    <dgm:cxn modelId="{3CC2E955-EECF-4BB6-AF24-635AC8D2624E}" type="presParOf" srcId="{D2E799F7-9363-4CB2-840F-98A1078F10ED}" destId="{093440B8-70D3-438A-97B4-D30E741CF274}" srcOrd="0" destOrd="0" presId="urn:microsoft.com/office/officeart/2005/8/layout/vList5"/>
    <dgm:cxn modelId="{E1FBF179-690F-4F99-9BC4-9B9E544A6ACC}" type="presParOf" srcId="{D2E799F7-9363-4CB2-840F-98A1078F10ED}" destId="{76296611-4B66-40B5-A6A9-1DA1C67EE3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BB66BF-DD11-4EC0-B901-65237AF6011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CC7FF7-A3DA-4B8D-B1AE-F485FE3FEF7E}">
      <dgm:prSet phldrT="[Текст]" custT="1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ru-RU" sz="1800" dirty="0" smtClean="0"/>
            <a:t>С 2006</a:t>
          </a:r>
          <a:endParaRPr lang="ru-RU" sz="1800" dirty="0"/>
        </a:p>
      </dgm:t>
    </dgm:pt>
    <dgm:pt modelId="{1A87301C-6A08-4502-9608-8F248CB9221E}" type="parTrans" cxnId="{61952A0A-D06C-4A51-B2FD-88CC74776A8F}">
      <dgm:prSet/>
      <dgm:spPr/>
      <dgm:t>
        <a:bodyPr/>
        <a:lstStyle/>
        <a:p>
          <a:endParaRPr lang="ru-RU"/>
        </a:p>
      </dgm:t>
    </dgm:pt>
    <dgm:pt modelId="{71299CDB-351D-4AAB-8242-B9509C1E4AA6}" type="sibTrans" cxnId="{61952A0A-D06C-4A51-B2FD-88CC74776A8F}">
      <dgm:prSet/>
      <dgm:spPr/>
      <dgm:t>
        <a:bodyPr/>
        <a:lstStyle/>
        <a:p>
          <a:endParaRPr lang="ru-RU"/>
        </a:p>
      </dgm:t>
    </dgm:pt>
    <dgm:pt modelId="{0CA1FCF8-F1E5-4131-829D-3DC80237CF2A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200" dirty="0" smtClean="0"/>
            <a:t>Впервые выявлен СД 2 типа. Медикаментозная терапия не назначена, несколько лет не наблюдалась у эндокринолога. </a:t>
          </a:r>
          <a:endParaRPr lang="ru-RU" sz="1200" dirty="0"/>
        </a:p>
      </dgm:t>
    </dgm:pt>
    <dgm:pt modelId="{0E6AFC37-A52C-45C2-BAE2-72C96CD47C94}" type="parTrans" cxnId="{1B32C495-F541-419B-A49B-7D5B437256D4}">
      <dgm:prSet/>
      <dgm:spPr/>
      <dgm:t>
        <a:bodyPr/>
        <a:lstStyle/>
        <a:p>
          <a:endParaRPr lang="ru-RU"/>
        </a:p>
      </dgm:t>
    </dgm:pt>
    <dgm:pt modelId="{34A7A376-F218-4AB7-98A3-CF997C989F4F}" type="sibTrans" cxnId="{1B32C495-F541-419B-A49B-7D5B437256D4}">
      <dgm:prSet/>
      <dgm:spPr/>
      <dgm:t>
        <a:bodyPr/>
        <a:lstStyle/>
        <a:p>
          <a:endParaRPr lang="ru-RU"/>
        </a:p>
      </dgm:t>
    </dgm:pt>
    <dgm:pt modelId="{2C84657E-23F7-479F-B422-7C3EE5135153}">
      <dgm:prSet phldrT="[Текст]" custT="1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ru-RU" sz="1800" dirty="0" smtClean="0"/>
            <a:t>С 2012</a:t>
          </a:r>
          <a:endParaRPr lang="ru-RU" sz="1800" dirty="0"/>
        </a:p>
      </dgm:t>
    </dgm:pt>
    <dgm:pt modelId="{9E784289-51F6-47BF-8610-48F8DD23F493}" type="parTrans" cxnId="{9A3E620D-BFF3-4F65-A7D6-7969A8FD081F}">
      <dgm:prSet/>
      <dgm:spPr/>
      <dgm:t>
        <a:bodyPr/>
        <a:lstStyle/>
        <a:p>
          <a:endParaRPr lang="ru-RU"/>
        </a:p>
      </dgm:t>
    </dgm:pt>
    <dgm:pt modelId="{FA8B819E-3C57-48AC-BC38-722A3883AE92}" type="sibTrans" cxnId="{9A3E620D-BFF3-4F65-A7D6-7969A8FD081F}">
      <dgm:prSet/>
      <dgm:spPr/>
      <dgm:t>
        <a:bodyPr/>
        <a:lstStyle/>
        <a:p>
          <a:endParaRPr lang="ru-RU"/>
        </a:p>
      </dgm:t>
    </dgm:pt>
    <dgm:pt modelId="{00847167-273D-41D3-9A68-337D7E40C6F2}">
      <dgm:prSet phldrT="[Текст]" custT="1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ru-RU" sz="1800" dirty="0" smtClean="0"/>
            <a:t>С 2015 </a:t>
          </a:r>
          <a:endParaRPr lang="ru-RU" sz="1800" dirty="0"/>
        </a:p>
      </dgm:t>
    </dgm:pt>
    <dgm:pt modelId="{4B07E063-3990-4D67-9999-BC92805D30AF}" type="parTrans" cxnId="{31F79DDF-AEAA-4994-92C8-FBB6B3D3A147}">
      <dgm:prSet/>
      <dgm:spPr/>
      <dgm:t>
        <a:bodyPr/>
        <a:lstStyle/>
        <a:p>
          <a:endParaRPr lang="ru-RU"/>
        </a:p>
      </dgm:t>
    </dgm:pt>
    <dgm:pt modelId="{85B7C36C-0350-43EF-B3F8-E8757A783E49}" type="sibTrans" cxnId="{31F79DDF-AEAA-4994-92C8-FBB6B3D3A147}">
      <dgm:prSet/>
      <dgm:spPr/>
      <dgm:t>
        <a:bodyPr/>
        <a:lstStyle/>
        <a:p>
          <a:endParaRPr lang="ru-RU"/>
        </a:p>
      </dgm:t>
    </dgm:pt>
    <dgm:pt modelId="{F4C01C60-9586-4392-BCBF-EE4128B92E6D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300" dirty="0" err="1" smtClean="0"/>
            <a:t>Метформин</a:t>
          </a:r>
          <a:r>
            <a:rPr lang="ru-RU" sz="1300" dirty="0" smtClean="0"/>
            <a:t> 850 мг 2 раза в сутки</a:t>
          </a:r>
          <a:endParaRPr lang="ru-RU" sz="1300" dirty="0"/>
        </a:p>
      </dgm:t>
    </dgm:pt>
    <dgm:pt modelId="{ACCB7D9F-953D-4C2D-9F59-134EE7779A1D}" type="parTrans" cxnId="{86AD7546-79FB-49FE-854A-C5E8E048AF01}">
      <dgm:prSet/>
      <dgm:spPr/>
      <dgm:t>
        <a:bodyPr/>
        <a:lstStyle/>
        <a:p>
          <a:endParaRPr lang="ru-RU"/>
        </a:p>
      </dgm:t>
    </dgm:pt>
    <dgm:pt modelId="{3845B1ED-1D8B-4D21-BD90-C1FD1A8A78FA}" type="sibTrans" cxnId="{86AD7546-79FB-49FE-854A-C5E8E048AF01}">
      <dgm:prSet/>
      <dgm:spPr/>
      <dgm:t>
        <a:bodyPr/>
        <a:lstStyle/>
        <a:p>
          <a:endParaRPr lang="ru-RU"/>
        </a:p>
      </dgm:t>
    </dgm:pt>
    <dgm:pt modelId="{21685F39-E514-42BD-83A2-B9A50CBCC00A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200" dirty="0" smtClean="0"/>
            <a:t>Средняя гликемия – 9,0-10,0 натощак, после еды не контролировала.</a:t>
          </a:r>
          <a:endParaRPr lang="ru-RU" sz="1200" dirty="0"/>
        </a:p>
      </dgm:t>
    </dgm:pt>
    <dgm:pt modelId="{993A715A-5CD1-44A7-ADA1-837B81F959C0}" type="parTrans" cxnId="{B0D3FBBB-70B6-4221-A6F4-3EA47EAB770A}">
      <dgm:prSet/>
      <dgm:spPr/>
      <dgm:t>
        <a:bodyPr/>
        <a:lstStyle/>
        <a:p>
          <a:endParaRPr lang="ru-RU"/>
        </a:p>
      </dgm:t>
    </dgm:pt>
    <dgm:pt modelId="{FECAE251-6828-491A-9364-1D8ABD4B5EAF}" type="sibTrans" cxnId="{B0D3FBBB-70B6-4221-A6F4-3EA47EAB770A}">
      <dgm:prSet/>
      <dgm:spPr/>
      <dgm:t>
        <a:bodyPr/>
        <a:lstStyle/>
        <a:p>
          <a:endParaRPr lang="ru-RU"/>
        </a:p>
      </dgm:t>
    </dgm:pt>
    <dgm:pt modelId="{D9AF848D-2D2E-4F4A-84C4-1C280E14C6A5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200" dirty="0" err="1" smtClean="0"/>
            <a:t>Гликированный</a:t>
          </a:r>
          <a:r>
            <a:rPr lang="ru-RU" sz="1200" dirty="0" smtClean="0"/>
            <a:t> гемоглобин (</a:t>
          </a:r>
          <a:r>
            <a:rPr lang="en-US" sz="1200" dirty="0" smtClean="0"/>
            <a:t>HbA1c</a:t>
          </a:r>
          <a:r>
            <a:rPr lang="ru-RU" sz="1200" dirty="0" smtClean="0"/>
            <a:t>) не исследовался</a:t>
          </a:r>
          <a:endParaRPr lang="ru-RU" sz="1200" dirty="0"/>
        </a:p>
      </dgm:t>
    </dgm:pt>
    <dgm:pt modelId="{42EFDBA9-261C-47C5-9628-DDE89F40CDDC}" type="parTrans" cxnId="{C7AA5C9E-99D3-40F4-B199-4949B62C35EF}">
      <dgm:prSet/>
      <dgm:spPr/>
      <dgm:t>
        <a:bodyPr/>
        <a:lstStyle/>
        <a:p>
          <a:endParaRPr lang="ru-RU"/>
        </a:p>
      </dgm:t>
    </dgm:pt>
    <dgm:pt modelId="{E4A7BF0B-F0DC-495F-9B1E-3B548082B1BF}" type="sibTrans" cxnId="{C7AA5C9E-99D3-40F4-B199-4949B62C35EF}">
      <dgm:prSet/>
      <dgm:spPr/>
      <dgm:t>
        <a:bodyPr/>
        <a:lstStyle/>
        <a:p>
          <a:endParaRPr lang="ru-RU"/>
        </a:p>
      </dgm:t>
    </dgm:pt>
    <dgm:pt modelId="{0CB31291-6172-4D63-BB3F-C65BB3577D2F}">
      <dgm:prSet phldrT="[Текст]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endParaRPr lang="ru-RU" sz="1200" dirty="0"/>
        </a:p>
      </dgm:t>
    </dgm:pt>
    <dgm:pt modelId="{45B4F730-29BF-4598-BA8B-85BEB829B77F}" type="parTrans" cxnId="{3AE9EE72-7FAE-4D72-B93E-CC3B97DEE054}">
      <dgm:prSet/>
      <dgm:spPr/>
      <dgm:t>
        <a:bodyPr/>
        <a:lstStyle/>
        <a:p>
          <a:endParaRPr lang="ru-RU"/>
        </a:p>
      </dgm:t>
    </dgm:pt>
    <dgm:pt modelId="{424DA418-4FB2-49D3-8095-149C5A7178F5}" type="sibTrans" cxnId="{3AE9EE72-7FAE-4D72-B93E-CC3B97DEE054}">
      <dgm:prSet/>
      <dgm:spPr/>
      <dgm:t>
        <a:bodyPr/>
        <a:lstStyle/>
        <a:p>
          <a:endParaRPr lang="ru-RU"/>
        </a:p>
      </dgm:t>
    </dgm:pt>
    <dgm:pt modelId="{B652FBB8-5B43-4EA8-B2A3-C393077373B5}">
      <dgm:prSet phldrT="[Текст]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endParaRPr lang="ru-RU" sz="1200" dirty="0"/>
        </a:p>
      </dgm:t>
    </dgm:pt>
    <dgm:pt modelId="{19EB3051-385F-4F3D-B925-FFF2BDEEED12}" type="parTrans" cxnId="{129294DE-7A9A-4156-B0DE-A53E18F2D525}">
      <dgm:prSet/>
      <dgm:spPr/>
      <dgm:t>
        <a:bodyPr/>
        <a:lstStyle/>
        <a:p>
          <a:endParaRPr lang="ru-RU"/>
        </a:p>
      </dgm:t>
    </dgm:pt>
    <dgm:pt modelId="{5FEBA644-70A3-4EFD-B0DC-630008D2E1D9}" type="sibTrans" cxnId="{129294DE-7A9A-4156-B0DE-A53E18F2D525}">
      <dgm:prSet/>
      <dgm:spPr/>
      <dgm:t>
        <a:bodyPr/>
        <a:lstStyle/>
        <a:p>
          <a:endParaRPr lang="ru-RU"/>
        </a:p>
      </dgm:t>
    </dgm:pt>
    <dgm:pt modelId="{8DA05F7A-402D-455C-84B4-FE450C17BE13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200" dirty="0" smtClean="0"/>
            <a:t>Назначены пероральные ССП:</a:t>
          </a:r>
          <a:endParaRPr lang="ru-RU" sz="1200" dirty="0"/>
        </a:p>
      </dgm:t>
    </dgm:pt>
    <dgm:pt modelId="{7C42AF79-7DAA-4521-A287-543514E90235}" type="parTrans" cxnId="{0E0748D6-EFAD-4605-8BCA-14EB223A7D04}">
      <dgm:prSet/>
      <dgm:spPr/>
      <dgm:t>
        <a:bodyPr/>
        <a:lstStyle/>
        <a:p>
          <a:endParaRPr lang="ru-RU"/>
        </a:p>
      </dgm:t>
    </dgm:pt>
    <dgm:pt modelId="{B0E77D46-4686-46F8-8CFA-5A328B259A2A}" type="sibTrans" cxnId="{0E0748D6-EFAD-4605-8BCA-14EB223A7D04}">
      <dgm:prSet/>
      <dgm:spPr/>
      <dgm:t>
        <a:bodyPr/>
        <a:lstStyle/>
        <a:p>
          <a:endParaRPr lang="ru-RU"/>
        </a:p>
      </dgm:t>
    </dgm:pt>
    <dgm:pt modelId="{02CD7E0C-8CEF-4F46-B53A-E6D2365D5162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endParaRPr lang="ru-RU" sz="1600" dirty="0"/>
        </a:p>
      </dgm:t>
    </dgm:pt>
    <dgm:pt modelId="{91A3661C-3021-411C-9909-18E9803D935D}" type="parTrans" cxnId="{80D51E0F-F79B-4CEC-87E4-7F424F45D6A9}">
      <dgm:prSet/>
      <dgm:spPr/>
      <dgm:t>
        <a:bodyPr/>
        <a:lstStyle/>
        <a:p>
          <a:endParaRPr lang="ru-RU"/>
        </a:p>
      </dgm:t>
    </dgm:pt>
    <dgm:pt modelId="{15C5FB3A-DB84-420D-832F-0E84A0BB2AC6}" type="sibTrans" cxnId="{80D51E0F-F79B-4CEC-87E4-7F424F45D6A9}">
      <dgm:prSet/>
      <dgm:spPr/>
      <dgm:t>
        <a:bodyPr/>
        <a:lstStyle/>
        <a:p>
          <a:endParaRPr lang="ru-RU"/>
        </a:p>
      </dgm:t>
    </dgm:pt>
    <dgm:pt modelId="{EAF3E022-0464-438A-9B28-F34684C5957E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300" dirty="0" smtClean="0"/>
            <a:t>Средняя гликемия – 10,5 натощак,  14-16 после еды. </a:t>
          </a:r>
          <a:r>
            <a:rPr lang="en-US" sz="1300" dirty="0" smtClean="0"/>
            <a:t>HbA1c -</a:t>
          </a:r>
          <a:r>
            <a:rPr lang="ru-RU" sz="1300" dirty="0" smtClean="0"/>
            <a:t>9</a:t>
          </a:r>
          <a:r>
            <a:rPr lang="en-US" sz="1300" dirty="0" smtClean="0"/>
            <a:t>,</a:t>
          </a:r>
          <a:r>
            <a:rPr lang="ru-RU" sz="1300" dirty="0" smtClean="0"/>
            <a:t>8%</a:t>
          </a:r>
          <a:endParaRPr lang="ru-RU" sz="1300" dirty="0"/>
        </a:p>
      </dgm:t>
    </dgm:pt>
    <dgm:pt modelId="{7BFA2800-9B80-4247-BBF7-C9058280051B}" type="parTrans" cxnId="{51F71902-E78E-48ED-A42F-45E0A9927227}">
      <dgm:prSet/>
      <dgm:spPr/>
      <dgm:t>
        <a:bodyPr/>
        <a:lstStyle/>
        <a:p>
          <a:endParaRPr lang="ru-RU"/>
        </a:p>
      </dgm:t>
    </dgm:pt>
    <dgm:pt modelId="{27DA544A-6DAD-4816-AC73-447C1860E13C}" type="sibTrans" cxnId="{51F71902-E78E-48ED-A42F-45E0A9927227}">
      <dgm:prSet/>
      <dgm:spPr/>
      <dgm:t>
        <a:bodyPr/>
        <a:lstStyle/>
        <a:p>
          <a:endParaRPr lang="ru-RU"/>
        </a:p>
      </dgm:t>
    </dgm:pt>
    <dgm:pt modelId="{C26F073A-1D87-4258-B79D-649DE90C200F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300" dirty="0" err="1" smtClean="0"/>
            <a:t>Гликлазид</a:t>
          </a:r>
          <a:r>
            <a:rPr lang="ru-RU" sz="1300" dirty="0" smtClean="0"/>
            <a:t> МВ 120 мг</a:t>
          </a:r>
          <a:r>
            <a:rPr lang="en-US" sz="1300" dirty="0" smtClean="0"/>
            <a:t> 1 </a:t>
          </a:r>
          <a:r>
            <a:rPr lang="ru-RU" sz="1300" dirty="0" smtClean="0"/>
            <a:t>раз в сутки </a:t>
          </a:r>
          <a:endParaRPr lang="ru-RU" sz="1300" dirty="0"/>
        </a:p>
      </dgm:t>
    </dgm:pt>
    <dgm:pt modelId="{E38D4DF0-7590-4181-AE4C-93D8DCB42941}" type="parTrans" cxnId="{AA276652-C295-4BAE-97B2-8274F79545B9}">
      <dgm:prSet/>
      <dgm:spPr/>
      <dgm:t>
        <a:bodyPr/>
        <a:lstStyle/>
        <a:p>
          <a:endParaRPr lang="ru-RU"/>
        </a:p>
      </dgm:t>
    </dgm:pt>
    <dgm:pt modelId="{9BF92A6A-772A-4289-B9A4-931AD13D80DF}" type="sibTrans" cxnId="{AA276652-C295-4BAE-97B2-8274F79545B9}">
      <dgm:prSet/>
      <dgm:spPr/>
      <dgm:t>
        <a:bodyPr/>
        <a:lstStyle/>
        <a:p>
          <a:endParaRPr lang="ru-RU"/>
        </a:p>
      </dgm:t>
    </dgm:pt>
    <dgm:pt modelId="{57E96BC6-D81E-45B9-83AA-4379DEA25FAF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300" dirty="0" smtClean="0"/>
            <a:t>Рекомендован перевод на инсулинотерапию – пациентка отказалась</a:t>
          </a:r>
          <a:endParaRPr lang="ru-RU" sz="1300" dirty="0"/>
        </a:p>
      </dgm:t>
    </dgm:pt>
    <dgm:pt modelId="{448C8A88-52F8-4CB0-87A5-F5B326EF0A23}" type="parTrans" cxnId="{1F91345B-A20A-4A97-A97C-B45A6F66A618}">
      <dgm:prSet/>
      <dgm:spPr/>
      <dgm:t>
        <a:bodyPr/>
        <a:lstStyle/>
        <a:p>
          <a:endParaRPr lang="ru-RU"/>
        </a:p>
      </dgm:t>
    </dgm:pt>
    <dgm:pt modelId="{2826A10C-0926-47E3-8BD7-99CA6A07656F}" type="sibTrans" cxnId="{1F91345B-A20A-4A97-A97C-B45A6F66A618}">
      <dgm:prSet/>
      <dgm:spPr/>
      <dgm:t>
        <a:bodyPr/>
        <a:lstStyle/>
        <a:p>
          <a:endParaRPr lang="ru-RU"/>
        </a:p>
      </dgm:t>
    </dgm:pt>
    <dgm:pt modelId="{0C8A6D10-B9C8-472C-A692-877935FD039E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endParaRPr lang="ru-RU" sz="1400" dirty="0"/>
        </a:p>
      </dgm:t>
    </dgm:pt>
    <dgm:pt modelId="{67CF6E54-5F89-41FD-8A86-AA015CB006EC}" type="parTrans" cxnId="{9F075568-F00D-4179-8B68-C81B84591784}">
      <dgm:prSet/>
      <dgm:spPr/>
      <dgm:t>
        <a:bodyPr/>
        <a:lstStyle/>
        <a:p>
          <a:endParaRPr lang="ru-RU"/>
        </a:p>
      </dgm:t>
    </dgm:pt>
    <dgm:pt modelId="{F9368CAA-34B5-495D-9E2F-FA2CD48180B8}" type="sibTrans" cxnId="{9F075568-F00D-4179-8B68-C81B84591784}">
      <dgm:prSet/>
      <dgm:spPr/>
      <dgm:t>
        <a:bodyPr/>
        <a:lstStyle/>
        <a:p>
          <a:endParaRPr lang="ru-RU"/>
        </a:p>
      </dgm:t>
    </dgm:pt>
    <dgm:pt modelId="{EF8DA549-C142-4F46-88C8-63F9BC9AE2FC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200" dirty="0" smtClean="0"/>
            <a:t>Выявлены микрососудистые осложнения: Д.</a:t>
          </a:r>
          <a:r>
            <a:rPr lang="en-US" sz="1200" dirty="0" smtClean="0"/>
            <a:t> </a:t>
          </a:r>
          <a:r>
            <a:rPr lang="ru-RU" sz="1200" dirty="0" smtClean="0"/>
            <a:t>ретинопатия, </a:t>
          </a:r>
          <a:r>
            <a:rPr lang="ru-RU" sz="1200" dirty="0" err="1" smtClean="0"/>
            <a:t>непролиферативная</a:t>
          </a:r>
          <a:r>
            <a:rPr lang="ru-RU" sz="1200" dirty="0" smtClean="0"/>
            <a:t> ст. О</a:t>
          </a:r>
          <a:r>
            <a:rPr lang="en-US" sz="1200" dirty="0" smtClean="0"/>
            <a:t>U</a:t>
          </a:r>
          <a:r>
            <a:rPr lang="ru-RU" sz="1200" dirty="0" smtClean="0"/>
            <a:t>.</a:t>
          </a:r>
          <a:endParaRPr lang="ru-RU" sz="1200" dirty="0"/>
        </a:p>
      </dgm:t>
    </dgm:pt>
    <dgm:pt modelId="{978ACE99-EA3E-4BD8-BCED-702E9F8C0B00}" type="parTrans" cxnId="{783D17F9-CDD1-4CEB-A5A0-6A4AF2AB5B50}">
      <dgm:prSet/>
      <dgm:spPr/>
      <dgm:t>
        <a:bodyPr/>
        <a:lstStyle/>
        <a:p>
          <a:endParaRPr lang="ru-RU"/>
        </a:p>
      </dgm:t>
    </dgm:pt>
    <dgm:pt modelId="{20EE0217-2D10-414B-BD20-F9647894EF23}" type="sibTrans" cxnId="{783D17F9-CDD1-4CEB-A5A0-6A4AF2AB5B50}">
      <dgm:prSet/>
      <dgm:spPr/>
      <dgm:t>
        <a:bodyPr/>
        <a:lstStyle/>
        <a:p>
          <a:endParaRPr lang="ru-RU"/>
        </a:p>
      </dgm:t>
    </dgm:pt>
    <dgm:pt modelId="{2CD8009C-9F09-4B56-A3A2-365C9B779C06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200" dirty="0" smtClean="0"/>
            <a:t> Д.</a:t>
          </a:r>
          <a:r>
            <a:rPr lang="en-US" sz="1200" dirty="0" smtClean="0"/>
            <a:t> </a:t>
          </a:r>
          <a:r>
            <a:rPr lang="ru-RU" sz="1200" dirty="0" smtClean="0"/>
            <a:t>нефропатия ХБП 2.</a:t>
          </a:r>
          <a:endParaRPr lang="ru-RU" sz="1200" dirty="0"/>
        </a:p>
      </dgm:t>
    </dgm:pt>
    <dgm:pt modelId="{556F342B-B229-4D8C-8BA2-C4B99923548A}" type="parTrans" cxnId="{97E1AADB-415B-4E0D-9D6B-E9E2952A1F4C}">
      <dgm:prSet/>
      <dgm:spPr/>
      <dgm:t>
        <a:bodyPr/>
        <a:lstStyle/>
        <a:p>
          <a:endParaRPr lang="ru-RU"/>
        </a:p>
      </dgm:t>
    </dgm:pt>
    <dgm:pt modelId="{F34C4A02-FE28-4D08-AB25-186385197500}" type="sibTrans" cxnId="{97E1AADB-415B-4E0D-9D6B-E9E2952A1F4C}">
      <dgm:prSet/>
      <dgm:spPr/>
      <dgm:t>
        <a:bodyPr/>
        <a:lstStyle/>
        <a:p>
          <a:endParaRPr lang="ru-RU"/>
        </a:p>
      </dgm:t>
    </dgm:pt>
    <dgm:pt modelId="{2F959136-207E-4B3E-BBE1-211C45010DD9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200" dirty="0" err="1" smtClean="0"/>
            <a:t>Метформин</a:t>
          </a:r>
          <a:r>
            <a:rPr lang="ru-RU" sz="1200" dirty="0" smtClean="0"/>
            <a:t> 850 мг 2 раза</a:t>
          </a:r>
          <a:endParaRPr lang="ru-RU" sz="1200" dirty="0"/>
        </a:p>
      </dgm:t>
    </dgm:pt>
    <dgm:pt modelId="{E5A2FDFB-0C99-4738-AA66-D79C214604E1}" type="parTrans" cxnId="{2E69F683-A9EC-4EBA-B8D5-3BC5937D0EBA}">
      <dgm:prSet/>
      <dgm:spPr/>
      <dgm:t>
        <a:bodyPr/>
        <a:lstStyle/>
        <a:p>
          <a:endParaRPr lang="ru-RU"/>
        </a:p>
      </dgm:t>
    </dgm:pt>
    <dgm:pt modelId="{052CF551-0B4C-46E2-933E-92440BC76E41}" type="sibTrans" cxnId="{2E69F683-A9EC-4EBA-B8D5-3BC5937D0EBA}">
      <dgm:prSet/>
      <dgm:spPr/>
      <dgm:t>
        <a:bodyPr/>
        <a:lstStyle/>
        <a:p>
          <a:endParaRPr lang="ru-RU"/>
        </a:p>
      </dgm:t>
    </dgm:pt>
    <dgm:pt modelId="{1AF2B2DB-345D-4C49-9BBF-698A6FD7DBA1}">
      <dgm:prSet phldrT="[Текст]" custT="1"/>
      <dgm:spPr>
        <a:ln>
          <a:solidFill>
            <a:schemeClr val="tx2">
              <a:lumMod val="50000"/>
              <a:alpha val="90000"/>
            </a:schemeClr>
          </a:solidFill>
        </a:ln>
      </dgm:spPr>
      <dgm:t>
        <a:bodyPr/>
        <a:lstStyle/>
        <a:p>
          <a:endParaRPr lang="ru-RU" sz="1200" dirty="0"/>
        </a:p>
      </dgm:t>
    </dgm:pt>
    <dgm:pt modelId="{8EE26E44-EE31-4281-9372-B52E8DAC08CB}" type="parTrans" cxnId="{0D134D02-E132-43DB-AEB0-0DB95E302376}">
      <dgm:prSet/>
      <dgm:spPr/>
      <dgm:t>
        <a:bodyPr/>
        <a:lstStyle/>
        <a:p>
          <a:endParaRPr lang="ru-RU"/>
        </a:p>
      </dgm:t>
    </dgm:pt>
    <dgm:pt modelId="{7CCACFE9-E183-4B4D-8C8C-53E49F2276DF}" type="sibTrans" cxnId="{0D134D02-E132-43DB-AEB0-0DB95E302376}">
      <dgm:prSet/>
      <dgm:spPr/>
      <dgm:t>
        <a:bodyPr/>
        <a:lstStyle/>
        <a:p>
          <a:endParaRPr lang="ru-RU"/>
        </a:p>
      </dgm:t>
    </dgm:pt>
    <dgm:pt modelId="{8934CB87-A8C4-44CB-8902-F0CA3A5E7FB9}" type="pres">
      <dgm:prSet presAssocID="{E0BB66BF-DD11-4EC0-B901-65237AF601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F178D2-313D-452D-B530-7C06773EFB53}" type="pres">
      <dgm:prSet presAssocID="{6ACC7FF7-A3DA-4B8D-B1AE-F485FE3FEF7E}" presName="linNode" presStyleCnt="0"/>
      <dgm:spPr/>
    </dgm:pt>
    <dgm:pt modelId="{46F81BC9-13DF-46F8-BBF0-EF2B29EF4728}" type="pres">
      <dgm:prSet presAssocID="{6ACC7FF7-A3DA-4B8D-B1AE-F485FE3FEF7E}" presName="parentText" presStyleLbl="node1" presStyleIdx="0" presStyleCnt="3" custScaleX="795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AF825F-33DD-4868-9F8F-B87D7484BE5C}" type="pres">
      <dgm:prSet presAssocID="{6ACC7FF7-A3DA-4B8D-B1AE-F485FE3FEF7E}" presName="descendantText" presStyleLbl="alignAccFollowNode1" presStyleIdx="0" presStyleCnt="3" custScaleX="113360" custScaleY="12543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6BFDEB9-471F-4184-B526-2B0B6703B7B4}" type="pres">
      <dgm:prSet presAssocID="{71299CDB-351D-4AAB-8242-B9509C1E4AA6}" presName="sp" presStyleCnt="0"/>
      <dgm:spPr/>
    </dgm:pt>
    <dgm:pt modelId="{CAEE985E-5AAD-442A-9BC5-AC6B8A7CB0ED}" type="pres">
      <dgm:prSet presAssocID="{2C84657E-23F7-479F-B422-7C3EE5135153}" presName="linNode" presStyleCnt="0"/>
      <dgm:spPr/>
    </dgm:pt>
    <dgm:pt modelId="{0846FED1-1125-4FCB-990A-65B666DAADE9}" type="pres">
      <dgm:prSet presAssocID="{2C84657E-23F7-479F-B422-7C3EE5135153}" presName="parentText" presStyleLbl="node1" presStyleIdx="1" presStyleCnt="3" custScaleX="79502" custLinFactNeighborX="-873" custLinFactNeighborY="-6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0AF67-5428-4607-8642-5315CF917BA7}" type="pres">
      <dgm:prSet presAssocID="{2C84657E-23F7-479F-B422-7C3EE5135153}" presName="descendantText" presStyleLbl="alignAccFollowNode1" presStyleIdx="1" presStyleCnt="3" custScaleX="110888" custScaleY="11647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AFAA69DF-B389-4F60-A74E-93338A683C06}" type="pres">
      <dgm:prSet presAssocID="{FA8B819E-3C57-48AC-BC38-722A3883AE92}" presName="sp" presStyleCnt="0"/>
      <dgm:spPr/>
    </dgm:pt>
    <dgm:pt modelId="{D2E799F7-9363-4CB2-840F-98A1078F10ED}" type="pres">
      <dgm:prSet presAssocID="{00847167-273D-41D3-9A68-337D7E40C6F2}" presName="linNode" presStyleCnt="0"/>
      <dgm:spPr/>
    </dgm:pt>
    <dgm:pt modelId="{093440B8-70D3-438A-97B4-D30E741CF274}" type="pres">
      <dgm:prSet presAssocID="{00847167-273D-41D3-9A68-337D7E40C6F2}" presName="parentText" presStyleLbl="node1" presStyleIdx="2" presStyleCnt="3" custScaleX="795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96611-4B66-40B5-A6A9-1DA1C67EE33A}" type="pres">
      <dgm:prSet presAssocID="{00847167-273D-41D3-9A68-337D7E40C6F2}" presName="descendantText" presStyleLbl="alignAccFollowNode1" presStyleIdx="2" presStyleCnt="3" custScaleX="110947" custScaleY="133546" custLinFactNeighborX="-1476" custLinFactNeighborY="11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783D17F9-CDD1-4CEB-A5A0-6A4AF2AB5B50}" srcId="{2C84657E-23F7-479F-B422-7C3EE5135153}" destId="{EF8DA549-C142-4F46-88C8-63F9BC9AE2FC}" srcOrd="3" destOrd="0" parTransId="{978ACE99-EA3E-4BD8-BCED-702E9F8C0B00}" sibTransId="{20EE0217-2D10-414B-BD20-F9647894EF23}"/>
    <dgm:cxn modelId="{A8F80017-C4DB-44B2-AD8B-4586BDD62C8F}" type="presOf" srcId="{2CD8009C-9F09-4B56-A3A2-365C9B779C06}" destId="{AF10AF67-5428-4607-8642-5315CF917BA7}" srcOrd="0" destOrd="4" presId="urn:microsoft.com/office/officeart/2005/8/layout/vList5"/>
    <dgm:cxn modelId="{0D134D02-E132-43DB-AEB0-0DB95E302376}" srcId="{2C84657E-23F7-479F-B422-7C3EE5135153}" destId="{1AF2B2DB-345D-4C49-9BBF-698A6FD7DBA1}" srcOrd="0" destOrd="0" parTransId="{8EE26E44-EE31-4281-9372-B52E8DAC08CB}" sibTransId="{7CCACFE9-E183-4B4D-8C8C-53E49F2276DF}"/>
    <dgm:cxn modelId="{D12BCBBA-6788-4CE2-B26C-373A71BBC869}" type="presOf" srcId="{8DA05F7A-402D-455C-84B4-FE450C17BE13}" destId="{AF10AF67-5428-4607-8642-5315CF917BA7}" srcOrd="0" destOrd="1" presId="urn:microsoft.com/office/officeart/2005/8/layout/vList5"/>
    <dgm:cxn modelId="{61952A0A-D06C-4A51-B2FD-88CC74776A8F}" srcId="{E0BB66BF-DD11-4EC0-B901-65237AF60113}" destId="{6ACC7FF7-A3DA-4B8D-B1AE-F485FE3FEF7E}" srcOrd="0" destOrd="0" parTransId="{1A87301C-6A08-4502-9608-8F248CB9221E}" sibTransId="{71299CDB-351D-4AAB-8242-B9509C1E4AA6}"/>
    <dgm:cxn modelId="{9F075568-F00D-4179-8B68-C81B84591784}" srcId="{2C84657E-23F7-479F-B422-7C3EE5135153}" destId="{0C8A6D10-B9C8-472C-A692-877935FD039E}" srcOrd="5" destOrd="0" parTransId="{67CF6E54-5F89-41FD-8A86-AA015CB006EC}" sibTransId="{F9368CAA-34B5-495D-9E2F-FA2CD48180B8}"/>
    <dgm:cxn modelId="{DD76E850-5384-433F-B4D6-31CE63320DD2}" type="presOf" srcId="{EF8DA549-C142-4F46-88C8-63F9BC9AE2FC}" destId="{AF10AF67-5428-4607-8642-5315CF917BA7}" srcOrd="0" destOrd="3" presId="urn:microsoft.com/office/officeart/2005/8/layout/vList5"/>
    <dgm:cxn modelId="{EE84FA38-6836-4B44-BFCE-2438998E0B49}" type="presOf" srcId="{2F959136-207E-4B3E-BBE1-211C45010DD9}" destId="{AF10AF67-5428-4607-8642-5315CF917BA7}" srcOrd="0" destOrd="2" presId="urn:microsoft.com/office/officeart/2005/8/layout/vList5"/>
    <dgm:cxn modelId="{1F91345B-A20A-4A97-A97C-B45A6F66A618}" srcId="{00847167-273D-41D3-9A68-337D7E40C6F2}" destId="{57E96BC6-D81E-45B9-83AA-4379DEA25FAF}" srcOrd="4" destOrd="0" parTransId="{448C8A88-52F8-4CB0-87A5-F5B326EF0A23}" sibTransId="{2826A10C-0926-47E3-8BD7-99CA6A07656F}"/>
    <dgm:cxn modelId="{147749C2-C03B-4D65-86AA-EBAB6ACF96B1}" type="presOf" srcId="{6ACC7FF7-A3DA-4B8D-B1AE-F485FE3FEF7E}" destId="{46F81BC9-13DF-46F8-BBF0-EF2B29EF4728}" srcOrd="0" destOrd="0" presId="urn:microsoft.com/office/officeart/2005/8/layout/vList5"/>
    <dgm:cxn modelId="{B0D3FBBB-70B6-4221-A6F4-3EA47EAB770A}" srcId="{6ACC7FF7-A3DA-4B8D-B1AE-F485FE3FEF7E}" destId="{21685F39-E514-42BD-83A2-B9A50CBCC00A}" srcOrd="1" destOrd="0" parTransId="{993A715A-5CD1-44A7-ADA1-837B81F959C0}" sibTransId="{FECAE251-6828-491A-9364-1D8ABD4B5EAF}"/>
    <dgm:cxn modelId="{0E0748D6-EFAD-4605-8BCA-14EB223A7D04}" srcId="{2C84657E-23F7-479F-B422-7C3EE5135153}" destId="{8DA05F7A-402D-455C-84B4-FE450C17BE13}" srcOrd="1" destOrd="0" parTransId="{7C42AF79-7DAA-4521-A287-543514E90235}" sibTransId="{B0E77D46-4686-46F8-8CFA-5A328B259A2A}"/>
    <dgm:cxn modelId="{0D580A8C-14D8-4027-8BB9-F37D8A7B9A47}" type="presOf" srcId="{0CA1FCF8-F1E5-4131-829D-3DC80237CF2A}" destId="{C2AF825F-33DD-4868-9F8F-B87D7484BE5C}" srcOrd="0" destOrd="0" presId="urn:microsoft.com/office/officeart/2005/8/layout/vList5"/>
    <dgm:cxn modelId="{D998D150-9732-4B5D-BFD3-4688012103F0}" type="presOf" srcId="{F4C01C60-9586-4392-BCBF-EE4128B92E6D}" destId="{76296611-4B66-40B5-A6A9-1DA1C67EE33A}" srcOrd="0" destOrd="3" presId="urn:microsoft.com/office/officeart/2005/8/layout/vList5"/>
    <dgm:cxn modelId="{A98FEF71-B3E7-4596-A9EC-41996579BBD8}" type="presOf" srcId="{D9AF848D-2D2E-4F4A-84C4-1C280E14C6A5}" destId="{C2AF825F-33DD-4868-9F8F-B87D7484BE5C}" srcOrd="0" destOrd="2" presId="urn:microsoft.com/office/officeart/2005/8/layout/vList5"/>
    <dgm:cxn modelId="{AA276652-C295-4BAE-97B2-8274F79545B9}" srcId="{00847167-273D-41D3-9A68-337D7E40C6F2}" destId="{C26F073A-1D87-4258-B79D-649DE90C200F}" srcOrd="2" destOrd="0" parTransId="{E38D4DF0-7590-4181-AE4C-93D8DCB42941}" sibTransId="{9BF92A6A-772A-4289-B9A4-931AD13D80DF}"/>
    <dgm:cxn modelId="{581745C8-6DF8-40A0-927F-2DA69B1641BD}" type="presOf" srcId="{21685F39-E514-42BD-83A2-B9A50CBCC00A}" destId="{C2AF825F-33DD-4868-9F8F-B87D7484BE5C}" srcOrd="0" destOrd="1" presId="urn:microsoft.com/office/officeart/2005/8/layout/vList5"/>
    <dgm:cxn modelId="{31B73D39-60D5-4DEB-AD49-57A3099C4244}" type="presOf" srcId="{E0BB66BF-DD11-4EC0-B901-65237AF60113}" destId="{8934CB87-A8C4-44CB-8902-F0CA3A5E7FB9}" srcOrd="0" destOrd="0" presId="urn:microsoft.com/office/officeart/2005/8/layout/vList5"/>
    <dgm:cxn modelId="{ED2811CF-72C4-4AB2-8BD7-22F1B9F98E8E}" type="presOf" srcId="{B652FBB8-5B43-4EA8-B2A3-C393077373B5}" destId="{AF10AF67-5428-4607-8642-5315CF917BA7}" srcOrd="0" destOrd="6" presId="urn:microsoft.com/office/officeart/2005/8/layout/vList5"/>
    <dgm:cxn modelId="{23086216-A59D-4927-AD12-6F9A861E07DE}" type="presOf" srcId="{1AF2B2DB-345D-4C49-9BBF-698A6FD7DBA1}" destId="{AF10AF67-5428-4607-8642-5315CF917BA7}" srcOrd="0" destOrd="0" presId="urn:microsoft.com/office/officeart/2005/8/layout/vList5"/>
    <dgm:cxn modelId="{383CBB4C-E8C7-4505-BD69-AD653967450B}" type="presOf" srcId="{02CD7E0C-8CEF-4F46-B53A-E6D2365D5162}" destId="{76296611-4B66-40B5-A6A9-1DA1C67EE33A}" srcOrd="0" destOrd="0" presId="urn:microsoft.com/office/officeart/2005/8/layout/vList5"/>
    <dgm:cxn modelId="{86AD7546-79FB-49FE-854A-C5E8E048AF01}" srcId="{00847167-273D-41D3-9A68-337D7E40C6F2}" destId="{F4C01C60-9586-4392-BCBF-EE4128B92E6D}" srcOrd="3" destOrd="0" parTransId="{ACCB7D9F-953D-4C2D-9F59-134EE7779A1D}" sibTransId="{3845B1ED-1D8B-4D21-BD90-C1FD1A8A78FA}"/>
    <dgm:cxn modelId="{C639E538-EA27-4655-AF29-D38654A26673}" type="presOf" srcId="{00847167-273D-41D3-9A68-337D7E40C6F2}" destId="{093440B8-70D3-438A-97B4-D30E741CF274}" srcOrd="0" destOrd="0" presId="urn:microsoft.com/office/officeart/2005/8/layout/vList5"/>
    <dgm:cxn modelId="{129294DE-7A9A-4156-B0DE-A53E18F2D525}" srcId="{2C84657E-23F7-479F-B422-7C3EE5135153}" destId="{B652FBB8-5B43-4EA8-B2A3-C393077373B5}" srcOrd="6" destOrd="0" parTransId="{19EB3051-385F-4F3D-B925-FFF2BDEEED12}" sibTransId="{5FEBA644-70A3-4EFD-B0DC-630008D2E1D9}"/>
    <dgm:cxn modelId="{D8FC37E9-86FC-4E65-AD9F-4D21CA2B8E2F}" type="presOf" srcId="{0CB31291-6172-4D63-BB3F-C65BB3577D2F}" destId="{76296611-4B66-40B5-A6A9-1DA1C67EE33A}" srcOrd="0" destOrd="5" presId="urn:microsoft.com/office/officeart/2005/8/layout/vList5"/>
    <dgm:cxn modelId="{31F79DDF-AEAA-4994-92C8-FBB6B3D3A147}" srcId="{E0BB66BF-DD11-4EC0-B901-65237AF60113}" destId="{00847167-273D-41D3-9A68-337D7E40C6F2}" srcOrd="2" destOrd="0" parTransId="{4B07E063-3990-4D67-9999-BC92805D30AF}" sibTransId="{85B7C36C-0350-43EF-B3F8-E8757A783E49}"/>
    <dgm:cxn modelId="{C7AA5C9E-99D3-40F4-B199-4949B62C35EF}" srcId="{6ACC7FF7-A3DA-4B8D-B1AE-F485FE3FEF7E}" destId="{D9AF848D-2D2E-4F4A-84C4-1C280E14C6A5}" srcOrd="2" destOrd="0" parTransId="{42EFDBA9-261C-47C5-9628-DDE89F40CDDC}" sibTransId="{E4A7BF0B-F0DC-495F-9B1E-3B548082B1BF}"/>
    <dgm:cxn modelId="{51F71902-E78E-48ED-A42F-45E0A9927227}" srcId="{00847167-273D-41D3-9A68-337D7E40C6F2}" destId="{EAF3E022-0464-438A-9B28-F34684C5957E}" srcOrd="1" destOrd="0" parTransId="{7BFA2800-9B80-4247-BBF7-C9058280051B}" sibTransId="{27DA544A-6DAD-4816-AC73-447C1860E13C}"/>
    <dgm:cxn modelId="{390391EC-2D14-4C1F-9765-83A273FB2C4B}" type="presOf" srcId="{57E96BC6-D81E-45B9-83AA-4379DEA25FAF}" destId="{76296611-4B66-40B5-A6A9-1DA1C67EE33A}" srcOrd="0" destOrd="4" presId="urn:microsoft.com/office/officeart/2005/8/layout/vList5"/>
    <dgm:cxn modelId="{2E69F683-A9EC-4EBA-B8D5-3BC5937D0EBA}" srcId="{2C84657E-23F7-479F-B422-7C3EE5135153}" destId="{2F959136-207E-4B3E-BBE1-211C45010DD9}" srcOrd="2" destOrd="0" parTransId="{E5A2FDFB-0C99-4738-AA66-D79C214604E1}" sibTransId="{052CF551-0B4C-46E2-933E-92440BC76E41}"/>
    <dgm:cxn modelId="{97E1AADB-415B-4E0D-9D6B-E9E2952A1F4C}" srcId="{2C84657E-23F7-479F-B422-7C3EE5135153}" destId="{2CD8009C-9F09-4B56-A3A2-365C9B779C06}" srcOrd="4" destOrd="0" parTransId="{556F342B-B229-4D8C-8BA2-C4B99923548A}" sibTransId="{F34C4A02-FE28-4D08-AB25-186385197500}"/>
    <dgm:cxn modelId="{4E1F2AF5-F752-4357-95D2-DF795BB076EB}" type="presOf" srcId="{0C8A6D10-B9C8-472C-A692-877935FD039E}" destId="{AF10AF67-5428-4607-8642-5315CF917BA7}" srcOrd="0" destOrd="5" presId="urn:microsoft.com/office/officeart/2005/8/layout/vList5"/>
    <dgm:cxn modelId="{5FD6ABC1-C0F4-420F-B451-01BF422848C0}" type="presOf" srcId="{C26F073A-1D87-4258-B79D-649DE90C200F}" destId="{76296611-4B66-40B5-A6A9-1DA1C67EE33A}" srcOrd="0" destOrd="2" presId="urn:microsoft.com/office/officeart/2005/8/layout/vList5"/>
    <dgm:cxn modelId="{05A38F61-30A7-4AEA-B574-9BEFC7EEB8B7}" type="presOf" srcId="{EAF3E022-0464-438A-9B28-F34684C5957E}" destId="{76296611-4B66-40B5-A6A9-1DA1C67EE33A}" srcOrd="0" destOrd="1" presId="urn:microsoft.com/office/officeart/2005/8/layout/vList5"/>
    <dgm:cxn modelId="{80D51E0F-F79B-4CEC-87E4-7F424F45D6A9}" srcId="{00847167-273D-41D3-9A68-337D7E40C6F2}" destId="{02CD7E0C-8CEF-4F46-B53A-E6D2365D5162}" srcOrd="0" destOrd="0" parTransId="{91A3661C-3021-411C-9909-18E9803D935D}" sibTransId="{15C5FB3A-DB84-420D-832F-0E84A0BB2AC6}"/>
    <dgm:cxn modelId="{994FB92A-DED2-416A-92A9-0854A7DCF6E8}" type="presOf" srcId="{2C84657E-23F7-479F-B422-7C3EE5135153}" destId="{0846FED1-1125-4FCB-990A-65B666DAADE9}" srcOrd="0" destOrd="0" presId="urn:microsoft.com/office/officeart/2005/8/layout/vList5"/>
    <dgm:cxn modelId="{9A3E620D-BFF3-4F65-A7D6-7969A8FD081F}" srcId="{E0BB66BF-DD11-4EC0-B901-65237AF60113}" destId="{2C84657E-23F7-479F-B422-7C3EE5135153}" srcOrd="1" destOrd="0" parTransId="{9E784289-51F6-47BF-8610-48F8DD23F493}" sibTransId="{FA8B819E-3C57-48AC-BC38-722A3883AE92}"/>
    <dgm:cxn modelId="{3AE9EE72-7FAE-4D72-B93E-CC3B97DEE054}" srcId="{00847167-273D-41D3-9A68-337D7E40C6F2}" destId="{0CB31291-6172-4D63-BB3F-C65BB3577D2F}" srcOrd="5" destOrd="0" parTransId="{45B4F730-29BF-4598-BA8B-85BEB829B77F}" sibTransId="{424DA418-4FB2-49D3-8095-149C5A7178F5}"/>
    <dgm:cxn modelId="{1B32C495-F541-419B-A49B-7D5B437256D4}" srcId="{6ACC7FF7-A3DA-4B8D-B1AE-F485FE3FEF7E}" destId="{0CA1FCF8-F1E5-4131-829D-3DC80237CF2A}" srcOrd="0" destOrd="0" parTransId="{0E6AFC37-A52C-45C2-BAE2-72C96CD47C94}" sibTransId="{34A7A376-F218-4AB7-98A3-CF997C989F4F}"/>
    <dgm:cxn modelId="{BB8B19B8-E30A-4B33-BC22-7BE3E182F45C}" type="presParOf" srcId="{8934CB87-A8C4-44CB-8902-F0CA3A5E7FB9}" destId="{44F178D2-313D-452D-B530-7C06773EFB53}" srcOrd="0" destOrd="0" presId="urn:microsoft.com/office/officeart/2005/8/layout/vList5"/>
    <dgm:cxn modelId="{4D05A3A9-F670-4E02-94AF-6B0BF2BA2F85}" type="presParOf" srcId="{44F178D2-313D-452D-B530-7C06773EFB53}" destId="{46F81BC9-13DF-46F8-BBF0-EF2B29EF4728}" srcOrd="0" destOrd="0" presId="urn:microsoft.com/office/officeart/2005/8/layout/vList5"/>
    <dgm:cxn modelId="{6245FCE2-F978-4D83-8365-EE36EFFB4C2F}" type="presParOf" srcId="{44F178D2-313D-452D-B530-7C06773EFB53}" destId="{C2AF825F-33DD-4868-9F8F-B87D7484BE5C}" srcOrd="1" destOrd="0" presId="urn:microsoft.com/office/officeart/2005/8/layout/vList5"/>
    <dgm:cxn modelId="{B87C9905-9870-422A-816B-87B029D2BDF5}" type="presParOf" srcId="{8934CB87-A8C4-44CB-8902-F0CA3A5E7FB9}" destId="{06BFDEB9-471F-4184-B526-2B0B6703B7B4}" srcOrd="1" destOrd="0" presId="urn:microsoft.com/office/officeart/2005/8/layout/vList5"/>
    <dgm:cxn modelId="{D3F856FD-B336-471F-A949-4A7CEDC72A0B}" type="presParOf" srcId="{8934CB87-A8C4-44CB-8902-F0CA3A5E7FB9}" destId="{CAEE985E-5AAD-442A-9BC5-AC6B8A7CB0ED}" srcOrd="2" destOrd="0" presId="urn:microsoft.com/office/officeart/2005/8/layout/vList5"/>
    <dgm:cxn modelId="{7D70D2C0-5A8F-4A39-A9D7-F8270AF11788}" type="presParOf" srcId="{CAEE985E-5AAD-442A-9BC5-AC6B8A7CB0ED}" destId="{0846FED1-1125-4FCB-990A-65B666DAADE9}" srcOrd="0" destOrd="0" presId="urn:microsoft.com/office/officeart/2005/8/layout/vList5"/>
    <dgm:cxn modelId="{131E5CF7-D4C5-4B8E-B4B7-78A71403C98C}" type="presParOf" srcId="{CAEE985E-5AAD-442A-9BC5-AC6B8A7CB0ED}" destId="{AF10AF67-5428-4607-8642-5315CF917BA7}" srcOrd="1" destOrd="0" presId="urn:microsoft.com/office/officeart/2005/8/layout/vList5"/>
    <dgm:cxn modelId="{F2F74C23-161B-40AA-9C37-EFA00B4DFB53}" type="presParOf" srcId="{8934CB87-A8C4-44CB-8902-F0CA3A5E7FB9}" destId="{AFAA69DF-B389-4F60-A74E-93338A683C06}" srcOrd="3" destOrd="0" presId="urn:microsoft.com/office/officeart/2005/8/layout/vList5"/>
    <dgm:cxn modelId="{8599EF23-1DCB-46F5-BC99-5ECF1BD96829}" type="presParOf" srcId="{8934CB87-A8C4-44CB-8902-F0CA3A5E7FB9}" destId="{D2E799F7-9363-4CB2-840F-98A1078F10ED}" srcOrd="4" destOrd="0" presId="urn:microsoft.com/office/officeart/2005/8/layout/vList5"/>
    <dgm:cxn modelId="{3CCEA5B4-77F2-4650-A768-CBAAEE849127}" type="presParOf" srcId="{D2E799F7-9363-4CB2-840F-98A1078F10ED}" destId="{093440B8-70D3-438A-97B4-D30E741CF274}" srcOrd="0" destOrd="0" presId="urn:microsoft.com/office/officeart/2005/8/layout/vList5"/>
    <dgm:cxn modelId="{A2CEB58A-E271-4603-BE50-9655E590882B}" type="presParOf" srcId="{D2E799F7-9363-4CB2-840F-98A1078F10ED}" destId="{76296611-4B66-40B5-A6A9-1DA1C67EE3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C3B26-AFA8-481F-A4B4-5E125D1455E4}">
      <dsp:nvSpPr>
        <dsp:cNvPr id="0" name=""/>
        <dsp:cNvSpPr/>
      </dsp:nvSpPr>
      <dsp:spPr>
        <a:xfrm>
          <a:off x="0" y="-31556"/>
          <a:ext cx="8352928" cy="1951410"/>
        </a:xfrm>
        <a:prstGeom prst="rect">
          <a:avLst/>
        </a:prstGeom>
        <a:gradFill rotWithShape="0">
          <a:gsLst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63500"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Проведение коронарного шунтирования  у больных  сахарным диабетом с многососудистым поражением коронарного русла имеет преимущество по сравнению с </a:t>
          </a:r>
          <a:r>
            <a:rPr lang="ru-RU" sz="2200" b="1" kern="1200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чрескожным</a:t>
          </a:r>
          <a:r>
            <a:rPr lang="ru-RU" sz="22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коронарным вмешательством</a:t>
          </a:r>
          <a:endParaRPr lang="ru-RU" sz="2200" b="1" kern="1200" dirty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</dsp:txBody>
      <dsp:txXfrm>
        <a:off x="0" y="-31556"/>
        <a:ext cx="8352928" cy="1951410"/>
      </dsp:txXfrm>
    </dsp:sp>
    <dsp:sp modelId="{60A7475F-5DD9-4CA9-A704-342117B7E548}">
      <dsp:nvSpPr>
        <dsp:cNvPr id="0" name=""/>
        <dsp:cNvSpPr/>
      </dsp:nvSpPr>
      <dsp:spPr>
        <a:xfrm>
          <a:off x="1129" y="1977968"/>
          <a:ext cx="3013698" cy="3765298"/>
        </a:xfrm>
        <a:prstGeom prst="rect">
          <a:avLst/>
        </a:prstGeom>
        <a:gradFill rotWithShape="0">
          <a:gsLst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Проспективное</a:t>
          </a:r>
          <a:r>
            <a:rPr lang="ru-RU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рандомизированное</a:t>
          </a:r>
          <a:r>
            <a:rPr lang="ru-RU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исследование </a:t>
          </a:r>
          <a:r>
            <a:rPr lang="en-US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FREEDOM</a:t>
          </a:r>
          <a:endParaRPr lang="ru-RU" sz="2000" b="1" kern="1200" dirty="0" smtClean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Farkouh</a:t>
          </a:r>
          <a:r>
            <a:rPr lang="en-US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M</a:t>
          </a:r>
          <a:r>
            <a:rPr lang="ru-RU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</a:t>
          </a:r>
          <a:r>
            <a:rPr lang="en-US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E</a:t>
          </a:r>
          <a:r>
            <a:rPr lang="ru-RU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., 2012</a:t>
          </a:r>
          <a:endParaRPr lang="ru-RU" sz="2000" b="1" kern="1200" dirty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</dsp:txBody>
      <dsp:txXfrm>
        <a:off x="1129" y="1977968"/>
        <a:ext cx="3013698" cy="3765298"/>
      </dsp:txXfrm>
    </dsp:sp>
    <dsp:sp modelId="{52A95E24-027E-4D80-8227-0EADCC4D02BF}">
      <dsp:nvSpPr>
        <dsp:cNvPr id="0" name=""/>
        <dsp:cNvSpPr/>
      </dsp:nvSpPr>
      <dsp:spPr>
        <a:xfrm>
          <a:off x="2981808" y="1986817"/>
          <a:ext cx="2756937" cy="3740748"/>
        </a:xfrm>
        <a:prstGeom prst="rect">
          <a:avLst/>
        </a:prstGeom>
        <a:gradFill rotWithShape="0">
          <a:gsLst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Мета-анализы</a:t>
          </a:r>
          <a:endParaRPr lang="ru-RU" sz="2000" b="1" kern="1200" dirty="0" smtClean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Lee B</a:t>
          </a:r>
          <a:r>
            <a:rPr lang="ru-RU" sz="18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</a:t>
          </a:r>
          <a:r>
            <a:rPr lang="en-US" sz="18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J</a:t>
          </a:r>
          <a:r>
            <a:rPr lang="ru-RU" sz="18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., 2014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</a:t>
          </a:r>
          <a:r>
            <a:rPr lang="en-US" sz="18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Lim J</a:t>
          </a:r>
          <a:r>
            <a:rPr lang="ru-RU" sz="18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</a:t>
          </a:r>
          <a:r>
            <a:rPr lang="en-US" sz="18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Y</a:t>
          </a:r>
          <a:r>
            <a:rPr lang="ru-RU" sz="18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., 2014 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Luthra</a:t>
          </a:r>
          <a:r>
            <a:rPr lang="en-US" sz="1800" b="1" kern="1200" dirty="0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 S</a:t>
          </a:r>
          <a:r>
            <a:rPr lang="ru-RU" sz="1800" b="1" kern="1200" dirty="0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., 2015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Bundhun</a:t>
          </a:r>
          <a:r>
            <a:rPr lang="en-US" sz="1800" b="1" kern="1200" dirty="0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 PK</a:t>
          </a:r>
          <a:r>
            <a:rPr lang="ru-RU" sz="1800" b="1" kern="1200" dirty="0" smtClean="0">
              <a:solidFill>
                <a:schemeClr val="tx1"/>
              </a:solidFill>
              <a:latin typeface="Calibri Light" panose="020F0302020204030204" pitchFamily="34" charset="0"/>
              <a:cs typeface="Arial" pitchFamily="34" charset="0"/>
            </a:rPr>
            <a:t>., 2016</a:t>
          </a:r>
          <a:endParaRPr lang="ru-RU" sz="1800" b="1" kern="1200" dirty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</dsp:txBody>
      <dsp:txXfrm>
        <a:off x="2981808" y="1986817"/>
        <a:ext cx="2756937" cy="3740748"/>
      </dsp:txXfrm>
    </dsp:sp>
    <dsp:sp modelId="{A04981BE-080A-41FA-AEEE-9010AA0BCEF7}">
      <dsp:nvSpPr>
        <dsp:cNvPr id="0" name=""/>
        <dsp:cNvSpPr/>
      </dsp:nvSpPr>
      <dsp:spPr>
        <a:xfrm>
          <a:off x="5775266" y="1977987"/>
          <a:ext cx="2577661" cy="3854950"/>
        </a:xfrm>
        <a:prstGeom prst="rect">
          <a:avLst/>
        </a:prstGeom>
        <a:gradFill rotWithShape="0">
          <a:gsLst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tx1"/>
          </a:solidFill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Международные рекомендации, класс доказательности </a:t>
          </a:r>
          <a:r>
            <a:rPr lang="en-US" sz="2000" b="1" kern="1200" dirty="0" err="1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Ia</a:t>
          </a:r>
          <a:r>
            <a:rPr lang="ru-RU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 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ESC</a:t>
          </a:r>
          <a:r>
            <a:rPr lang="ru-RU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/</a:t>
          </a:r>
          <a:r>
            <a:rPr lang="en-US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EACT Guidelines on </a:t>
          </a:r>
          <a:r>
            <a:rPr lang="en-US" sz="2000" b="1" kern="120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myocardial revascularization</a:t>
          </a:r>
          <a:r>
            <a:rPr lang="ru-RU" sz="2000" b="1" kern="120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, </a:t>
          </a:r>
          <a:r>
            <a:rPr lang="ru-RU" sz="2000" b="1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cs typeface="Arial" pitchFamily="34" charset="0"/>
            </a:rPr>
            <a:t>2014</a:t>
          </a:r>
          <a:endParaRPr lang="ru-RU" sz="2000" b="1" kern="1200" dirty="0">
            <a:solidFill>
              <a:schemeClr val="tx1"/>
            </a:solidFill>
            <a:effectLst/>
            <a:latin typeface="Calibri Light" panose="020F0302020204030204" pitchFamily="34" charset="0"/>
            <a:cs typeface="Arial" pitchFamily="34" charset="0"/>
          </a:endParaRPr>
        </a:p>
      </dsp:txBody>
      <dsp:txXfrm>
        <a:off x="5775266" y="1977987"/>
        <a:ext cx="2577661" cy="3854950"/>
      </dsp:txXfrm>
    </dsp:sp>
    <dsp:sp modelId="{026EC982-8841-48E6-976C-6187A22D6EFC}">
      <dsp:nvSpPr>
        <dsp:cNvPr id="0" name=""/>
        <dsp:cNvSpPr/>
      </dsp:nvSpPr>
      <dsp:spPr>
        <a:xfrm>
          <a:off x="0" y="5622039"/>
          <a:ext cx="8352928" cy="386181"/>
        </a:xfrm>
        <a:prstGeom prst="rect">
          <a:avLst/>
        </a:prstGeom>
        <a:gradFill flip="none" rotWithShape="1">
          <a:gsLst>
            <a:gs pos="0">
              <a:schemeClr val="bg2">
                <a:lumMod val="60000"/>
                <a:lumOff val="4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lin ang="5400000" scaled="1"/>
          <a:tileRect/>
        </a:gradFill>
        <a:ln w="38100">
          <a:solidFill>
            <a:schemeClr val="bg2">
              <a:lumMod val="40000"/>
              <a:lumOff val="6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BD7F60-FE9D-40FF-AF96-E1E0A0FBF8AE}">
      <dsp:nvSpPr>
        <dsp:cNvPr id="0" name=""/>
        <dsp:cNvSpPr/>
      </dsp:nvSpPr>
      <dsp:spPr>
        <a:xfrm rot="5400000">
          <a:off x="3630464" y="-1979338"/>
          <a:ext cx="620545" cy="471923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lumMod val="85000"/>
              <a:lumOff val="1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Артериальная гипертензия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В-</a:t>
          </a:r>
          <a:r>
            <a:rPr lang="ru-RU" sz="1400" kern="1200" dirty="0" err="1" smtClean="0"/>
            <a:t>адреноблокаторы</a:t>
          </a:r>
          <a:r>
            <a:rPr lang="ru-RU" sz="1400" kern="1200" dirty="0" smtClean="0"/>
            <a:t>, диуретики (до 2010 г – нерегулярно)  </a:t>
          </a:r>
          <a:endParaRPr lang="ru-RU" sz="1400" kern="1200" dirty="0"/>
        </a:p>
      </dsp:txBody>
      <dsp:txXfrm rot="-5400000">
        <a:off x="1581121" y="100298"/>
        <a:ext cx="4688940" cy="559959"/>
      </dsp:txXfrm>
    </dsp:sp>
    <dsp:sp modelId="{7A0FFB2E-43FA-48C5-865F-723906124A8A}">
      <dsp:nvSpPr>
        <dsp:cNvPr id="0" name=""/>
        <dsp:cNvSpPr/>
      </dsp:nvSpPr>
      <dsp:spPr>
        <a:xfrm>
          <a:off x="0" y="0"/>
          <a:ext cx="1579486" cy="7225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 2005</a:t>
          </a:r>
          <a:endParaRPr lang="ru-RU" sz="2000" kern="1200" dirty="0"/>
        </a:p>
      </dsp:txBody>
      <dsp:txXfrm>
        <a:off x="35272" y="35272"/>
        <a:ext cx="1508942" cy="652000"/>
      </dsp:txXfrm>
    </dsp:sp>
    <dsp:sp modelId="{22FC4DC4-2A85-4D5A-9954-0840D358064B}">
      <dsp:nvSpPr>
        <dsp:cNvPr id="0" name=""/>
        <dsp:cNvSpPr/>
      </dsp:nvSpPr>
      <dsp:spPr>
        <a:xfrm rot="5400000">
          <a:off x="3475720" y="-1019030"/>
          <a:ext cx="939186" cy="469353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Клиника стенокардии в пределах 2 ФК.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У кардиолога регулярно не наблюдалась, КАГ не проводилась, диагноз ИБС не установлен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В-</a:t>
          </a:r>
          <a:r>
            <a:rPr lang="ru-RU" sz="1400" kern="1200" dirty="0" err="1" smtClean="0"/>
            <a:t>адреноблокаторы</a:t>
          </a:r>
          <a:r>
            <a:rPr lang="ru-RU" sz="1400" kern="1200" dirty="0" smtClean="0"/>
            <a:t>, Аспирин, нитраты</a:t>
          </a:r>
          <a:endParaRPr lang="ru-RU" sz="1400" kern="1200" dirty="0"/>
        </a:p>
      </dsp:txBody>
      <dsp:txXfrm rot="-5400000">
        <a:off x="1598548" y="903989"/>
        <a:ext cx="4647685" cy="847492"/>
      </dsp:txXfrm>
    </dsp:sp>
    <dsp:sp modelId="{0E812976-3270-4314-BEDA-9760C9BC6035}">
      <dsp:nvSpPr>
        <dsp:cNvPr id="0" name=""/>
        <dsp:cNvSpPr/>
      </dsp:nvSpPr>
      <dsp:spPr>
        <a:xfrm>
          <a:off x="0" y="793550"/>
          <a:ext cx="1605503" cy="1129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u="none" kern="1200" dirty="0" smtClean="0"/>
            <a:t>С 2010 </a:t>
          </a:r>
          <a:endParaRPr lang="ru-RU" sz="2000" b="0" i="0" u="none" kern="1200" dirty="0"/>
        </a:p>
      </dsp:txBody>
      <dsp:txXfrm>
        <a:off x="55142" y="848692"/>
        <a:ext cx="1495219" cy="1019311"/>
      </dsp:txXfrm>
    </dsp:sp>
    <dsp:sp modelId="{AF10AF67-5428-4607-8642-5315CF917BA7}">
      <dsp:nvSpPr>
        <dsp:cNvPr id="0" name=""/>
        <dsp:cNvSpPr/>
      </dsp:nvSpPr>
      <dsp:spPr>
        <a:xfrm rot="5400000">
          <a:off x="3348170" y="262426"/>
          <a:ext cx="1207213" cy="46971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Стенокардия в пределах 2 ФК, установлен диагноз ишемической болезни сердца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В-</a:t>
          </a:r>
          <a:r>
            <a:rPr lang="ru-RU" sz="1400" kern="1200" dirty="0" err="1" smtClean="0"/>
            <a:t>адреноблокаторы</a:t>
          </a:r>
          <a:r>
            <a:rPr lang="ru-RU" sz="1400" kern="1200" dirty="0" smtClean="0"/>
            <a:t>, Аспирин, нитраты, назначены ингибиторы АПФ, </a:t>
          </a:r>
          <a:r>
            <a:rPr lang="ru-RU" sz="1400" kern="1200" dirty="0" err="1" smtClean="0"/>
            <a:t>статины</a:t>
          </a:r>
          <a:r>
            <a:rPr lang="ru-RU" sz="1400" kern="1200" dirty="0" smtClean="0"/>
            <a:t>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Рекомендована </a:t>
          </a:r>
          <a:r>
            <a:rPr lang="ru-RU" sz="1400" kern="1200" dirty="0" err="1" smtClean="0"/>
            <a:t>коронарография</a:t>
          </a:r>
          <a:r>
            <a:rPr lang="ru-RU" sz="1400" kern="1200" dirty="0" smtClean="0"/>
            <a:t> - пациентка отказалась</a:t>
          </a:r>
          <a:endParaRPr lang="ru-RU" sz="1400" kern="1200" dirty="0"/>
        </a:p>
      </dsp:txBody>
      <dsp:txXfrm rot="-5400000">
        <a:off x="1603201" y="2066327"/>
        <a:ext cx="4638221" cy="1089351"/>
      </dsp:txXfrm>
    </dsp:sp>
    <dsp:sp modelId="{0846FED1-1125-4FCB-990A-65B666DAADE9}">
      <dsp:nvSpPr>
        <dsp:cNvPr id="0" name=""/>
        <dsp:cNvSpPr/>
      </dsp:nvSpPr>
      <dsp:spPr>
        <a:xfrm>
          <a:off x="1382" y="1975208"/>
          <a:ext cx="1600107" cy="1213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 2012 </a:t>
          </a:r>
          <a:endParaRPr lang="ru-RU" sz="2000" kern="1200" dirty="0"/>
        </a:p>
      </dsp:txBody>
      <dsp:txXfrm>
        <a:off x="60612" y="2034438"/>
        <a:ext cx="1481647" cy="1094880"/>
      </dsp:txXfrm>
    </dsp:sp>
    <dsp:sp modelId="{76296611-4B66-40B5-A6A9-1DA1C67EE33A}">
      <dsp:nvSpPr>
        <dsp:cNvPr id="0" name=""/>
        <dsp:cNvSpPr/>
      </dsp:nvSpPr>
      <dsp:spPr>
        <a:xfrm rot="5400000">
          <a:off x="3252782" y="1557418"/>
          <a:ext cx="1359494" cy="473563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Прогрессирование клиники стенокардии до </a:t>
          </a:r>
          <a:r>
            <a:rPr lang="en-US" sz="1300" kern="1200" dirty="0" smtClean="0"/>
            <a:t>3-4 </a:t>
          </a:r>
          <a:r>
            <a:rPr lang="ru-RU" sz="1300" kern="1200" dirty="0" smtClean="0"/>
            <a:t>ФК</a:t>
          </a:r>
          <a:endParaRPr lang="ru-RU" sz="12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Ингибиторы АПФ, В-</a:t>
          </a:r>
          <a:r>
            <a:rPr lang="ru-RU" sz="1300" kern="1200" dirty="0" err="1" smtClean="0"/>
            <a:t>адреноблокаторы</a:t>
          </a:r>
          <a:r>
            <a:rPr lang="ru-RU" sz="1300" kern="1200" dirty="0" smtClean="0"/>
            <a:t>, аспирин 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err="1" smtClean="0"/>
            <a:t>статины</a:t>
          </a:r>
          <a:r>
            <a:rPr lang="ru-RU" sz="1300" kern="1200" dirty="0" smtClean="0"/>
            <a:t> в недостаточной  дозе – </a:t>
          </a:r>
          <a:r>
            <a:rPr lang="ru-RU" sz="1300" kern="1200" dirty="0" err="1" smtClean="0"/>
            <a:t>аторвастатин</a:t>
          </a:r>
          <a:r>
            <a:rPr lang="ru-RU" sz="1300" kern="1200" dirty="0" smtClean="0"/>
            <a:t> 20 мг – на этом фоне общий холестерин 7,3 </a:t>
          </a:r>
          <a:r>
            <a:rPr lang="ru-RU" sz="1300" kern="1200" dirty="0" err="1" smtClean="0"/>
            <a:t>ммоль</a:t>
          </a:r>
          <a:r>
            <a:rPr lang="en-US" sz="1300" kern="1200" dirty="0" smtClean="0"/>
            <a:t>/</a:t>
          </a:r>
          <a:r>
            <a:rPr lang="ru-RU" sz="1300" kern="1200" dirty="0" smtClean="0"/>
            <a:t>л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err="1" smtClean="0"/>
            <a:t>Коронарография</a:t>
          </a:r>
          <a:r>
            <a:rPr lang="ru-RU" sz="1300" kern="1200" dirty="0" smtClean="0"/>
            <a:t> - множественное поражение коронарных артерий, показано коронарное шунтирование</a:t>
          </a:r>
          <a:endParaRPr lang="ru-RU" sz="1300" kern="1200" dirty="0"/>
        </a:p>
      </dsp:txBody>
      <dsp:txXfrm rot="-5400000">
        <a:off x="1564714" y="3311852"/>
        <a:ext cx="4669267" cy="1226764"/>
      </dsp:txXfrm>
    </dsp:sp>
    <dsp:sp modelId="{093440B8-70D3-438A-97B4-D30E741CF274}">
      <dsp:nvSpPr>
        <dsp:cNvPr id="0" name=""/>
        <dsp:cNvSpPr/>
      </dsp:nvSpPr>
      <dsp:spPr>
        <a:xfrm>
          <a:off x="18" y="3293555"/>
          <a:ext cx="1563813" cy="12847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 мая 2016 - по июль 2016 г</a:t>
          </a:r>
          <a:endParaRPr lang="ru-RU" sz="2000" kern="1200" dirty="0"/>
        </a:p>
      </dsp:txBody>
      <dsp:txXfrm>
        <a:off x="62734" y="3356271"/>
        <a:ext cx="1438381" cy="11593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AF825F-33DD-4868-9F8F-B87D7484BE5C}">
      <dsp:nvSpPr>
        <dsp:cNvPr id="0" name=""/>
        <dsp:cNvSpPr/>
      </dsp:nvSpPr>
      <dsp:spPr>
        <a:xfrm rot="5400000">
          <a:off x="2689523" y="-1189084"/>
          <a:ext cx="1413569" cy="3796474"/>
        </a:xfrm>
        <a:prstGeom prst="round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Впервые выявлен СД 2 типа. Медикаментозная терапия не назначена, несколько лет не наблюдалась у эндокринолога. 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Средняя гликемия – 9,0-10,0 натощак, после еды не контролировала.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err="1" smtClean="0"/>
            <a:t>Гликированный</a:t>
          </a:r>
          <a:r>
            <a:rPr lang="ru-RU" sz="1200" kern="1200" dirty="0" smtClean="0"/>
            <a:t> гемоглобин (</a:t>
          </a:r>
          <a:r>
            <a:rPr lang="en-US" sz="1200" kern="1200" dirty="0" smtClean="0"/>
            <a:t>HbA1c</a:t>
          </a:r>
          <a:r>
            <a:rPr lang="ru-RU" sz="1200" kern="1200" dirty="0" smtClean="0"/>
            <a:t>) не исследовался</a:t>
          </a:r>
          <a:endParaRPr lang="ru-RU" sz="1200" kern="1200" dirty="0"/>
        </a:p>
      </dsp:txBody>
      <dsp:txXfrm rot="-5400000">
        <a:off x="1567076" y="71373"/>
        <a:ext cx="3658464" cy="1275559"/>
      </dsp:txXfrm>
    </dsp:sp>
    <dsp:sp modelId="{46F81BC9-13DF-46F8-BBF0-EF2B29EF4728}">
      <dsp:nvSpPr>
        <dsp:cNvPr id="0" name=""/>
        <dsp:cNvSpPr/>
      </dsp:nvSpPr>
      <dsp:spPr>
        <a:xfrm>
          <a:off x="383" y="4807"/>
          <a:ext cx="1497687" cy="14086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 2006</a:t>
          </a:r>
          <a:endParaRPr lang="ru-RU" sz="1800" kern="1200" dirty="0"/>
        </a:p>
      </dsp:txBody>
      <dsp:txXfrm>
        <a:off x="69150" y="73574"/>
        <a:ext cx="1360153" cy="1271155"/>
      </dsp:txXfrm>
    </dsp:sp>
    <dsp:sp modelId="{AF10AF67-5428-4607-8642-5315CF917BA7}">
      <dsp:nvSpPr>
        <dsp:cNvPr id="0" name=""/>
        <dsp:cNvSpPr/>
      </dsp:nvSpPr>
      <dsp:spPr>
        <a:xfrm rot="5400000">
          <a:off x="2738382" y="311855"/>
          <a:ext cx="1312616" cy="3757722"/>
        </a:xfrm>
        <a:prstGeom prst="round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Назначены пероральные ССП: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err="1" smtClean="0"/>
            <a:t>Метформин</a:t>
          </a:r>
          <a:r>
            <a:rPr lang="ru-RU" sz="1200" kern="1200" dirty="0" smtClean="0"/>
            <a:t> 850 мг 2 раза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Выявлены микрососудистые осложнения: Д.</a:t>
          </a:r>
          <a:r>
            <a:rPr lang="en-US" sz="1200" kern="1200" dirty="0" smtClean="0"/>
            <a:t> </a:t>
          </a:r>
          <a:r>
            <a:rPr lang="ru-RU" sz="1200" kern="1200" dirty="0" smtClean="0"/>
            <a:t>ретинопатия, </a:t>
          </a:r>
          <a:r>
            <a:rPr lang="ru-RU" sz="1200" kern="1200" dirty="0" err="1" smtClean="0"/>
            <a:t>непролиферативная</a:t>
          </a:r>
          <a:r>
            <a:rPr lang="ru-RU" sz="1200" kern="1200" dirty="0" smtClean="0"/>
            <a:t> ст. О</a:t>
          </a:r>
          <a:r>
            <a:rPr lang="en-US" sz="1200" kern="1200" dirty="0" smtClean="0"/>
            <a:t>U</a:t>
          </a:r>
          <a:r>
            <a:rPr lang="ru-RU" sz="1200" kern="1200" dirty="0" smtClean="0"/>
            <a:t>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 Д.</a:t>
          </a:r>
          <a:r>
            <a:rPr lang="en-US" sz="1200" kern="1200" dirty="0" smtClean="0"/>
            <a:t> </a:t>
          </a:r>
          <a:r>
            <a:rPr lang="ru-RU" sz="1200" kern="1200" dirty="0" smtClean="0"/>
            <a:t>нефропатия ХБП 2.</a:t>
          </a:r>
          <a:endParaRPr lang="ru-RU" sz="12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</dsp:txBody>
      <dsp:txXfrm rot="-5400000">
        <a:off x="1579906" y="1598485"/>
        <a:ext cx="3629568" cy="1184462"/>
      </dsp:txXfrm>
    </dsp:sp>
    <dsp:sp modelId="{0846FED1-1125-4FCB-990A-65B666DAADE9}">
      <dsp:nvSpPr>
        <dsp:cNvPr id="0" name=""/>
        <dsp:cNvSpPr/>
      </dsp:nvSpPr>
      <dsp:spPr>
        <a:xfrm>
          <a:off x="0" y="1477031"/>
          <a:ext cx="1515446" cy="14086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 2012</a:t>
          </a:r>
          <a:endParaRPr lang="ru-RU" sz="1800" kern="1200" dirty="0"/>
        </a:p>
      </dsp:txBody>
      <dsp:txXfrm>
        <a:off x="68767" y="1545798"/>
        <a:ext cx="1377912" cy="1271155"/>
      </dsp:txXfrm>
    </dsp:sp>
    <dsp:sp modelId="{76296611-4B66-40B5-A6A9-1DA1C67EE33A}">
      <dsp:nvSpPr>
        <dsp:cNvPr id="0" name=""/>
        <dsp:cNvSpPr/>
      </dsp:nvSpPr>
      <dsp:spPr>
        <a:xfrm rot="5400000">
          <a:off x="2611768" y="1841310"/>
          <a:ext cx="1504998" cy="3756049"/>
        </a:xfrm>
        <a:prstGeom prst="round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Средняя гликемия – 10,5 натощак,  14-16 после еды. </a:t>
          </a:r>
          <a:r>
            <a:rPr lang="en-US" sz="1300" kern="1200" dirty="0" smtClean="0"/>
            <a:t>HbA1c -</a:t>
          </a:r>
          <a:r>
            <a:rPr lang="ru-RU" sz="1300" kern="1200" dirty="0" smtClean="0"/>
            <a:t>9</a:t>
          </a:r>
          <a:r>
            <a:rPr lang="en-US" sz="1300" kern="1200" dirty="0" smtClean="0"/>
            <a:t>,</a:t>
          </a:r>
          <a:r>
            <a:rPr lang="ru-RU" sz="1300" kern="1200" dirty="0" smtClean="0"/>
            <a:t>8%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err="1" smtClean="0"/>
            <a:t>Гликлазид</a:t>
          </a:r>
          <a:r>
            <a:rPr lang="ru-RU" sz="1300" kern="1200" dirty="0" smtClean="0"/>
            <a:t> МВ 120 мг</a:t>
          </a:r>
          <a:r>
            <a:rPr lang="en-US" sz="1300" kern="1200" dirty="0" smtClean="0"/>
            <a:t> 1 </a:t>
          </a:r>
          <a:r>
            <a:rPr lang="ru-RU" sz="1300" kern="1200" dirty="0" smtClean="0"/>
            <a:t>раз в сутки 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err="1" smtClean="0"/>
            <a:t>Метформин</a:t>
          </a:r>
          <a:r>
            <a:rPr lang="ru-RU" sz="1300" kern="1200" dirty="0" smtClean="0"/>
            <a:t> 850 мг 2 раза в сутки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Рекомендован перевод на инсулинотерапию – пациентка отказалась</a:t>
          </a:r>
          <a:endParaRPr lang="ru-RU" sz="13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</dsp:txBody>
      <dsp:txXfrm rot="-5400000">
        <a:off x="1559711" y="3040303"/>
        <a:ext cx="3609113" cy="1358062"/>
      </dsp:txXfrm>
    </dsp:sp>
    <dsp:sp modelId="{093440B8-70D3-438A-97B4-D30E741CF274}">
      <dsp:nvSpPr>
        <dsp:cNvPr id="0" name=""/>
        <dsp:cNvSpPr/>
      </dsp:nvSpPr>
      <dsp:spPr>
        <a:xfrm>
          <a:off x="383" y="3013650"/>
          <a:ext cx="1513966" cy="14086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 2015 </a:t>
          </a:r>
          <a:endParaRPr lang="ru-RU" sz="1800" kern="1200" dirty="0"/>
        </a:p>
      </dsp:txBody>
      <dsp:txXfrm>
        <a:off x="69150" y="3082417"/>
        <a:ext cx="1376432" cy="1271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B2186-B53D-4EA8-BE62-7FBEDB2B1AC4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0AAD0-D31E-4D34-B0DB-FFE2B4C20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612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8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Распространенность сахарного диабета второго типа в настоящее время неуклонно возрастает. Соответственно, увеличивается доля больных диабетом среди пациентов с ИБС, которым показана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реваскуляризация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миокарда.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Оптимальная тактика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последней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активно обсуждается в литературе. Крупное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рандомизированное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исследование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FREEDOM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убедительно показало преимущество коронарного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шунтирования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сравнению с </a:t>
            </a:r>
            <a:r>
              <a:rPr lang="ru-RU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чрескожным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коронарным вмешательством,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нашло подтверждение и в опубликованных позднее </a:t>
            </a:r>
            <a:r>
              <a:rPr lang="ru-RU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мета-анализах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настоящее время положение о предпочтительном проведении КШ у больных  диабетом с многососудистым поражением коронарного русла закреплено в международных рекомендациях с классом доказательности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Ia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ru-R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eaLnBrk="1" hangingPunct="1"/>
            <a:endParaRPr 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6C1F24-66DA-48DE-89AD-20B41B070571}" type="slidenum">
              <a:rPr lang="ru-RU" smtClean="0"/>
              <a:pPr/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968194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48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734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982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По</a:t>
            </a:r>
            <a:r>
              <a:rPr lang="ru-RU" baseline="0" dirty="0" smtClean="0"/>
              <a:t> результату Эхо КГ выявлены зоны гипокинезии и акинезии в 8 сегментах ЛЖ, что в совокупности с выраженной систолической дисфункцией ЛЖ свидетельствует о перенесенном ранее инфаркте миокарда (давность не уточнена). </a:t>
            </a:r>
          </a:p>
          <a:p>
            <a:r>
              <a:rPr lang="ru-RU" baseline="0" dirty="0" smtClean="0"/>
              <a:t>Выявлена митрально-папиллярная дисфункция, </a:t>
            </a:r>
            <a:r>
              <a:rPr lang="ru-RU" baseline="0" dirty="0" err="1" smtClean="0"/>
              <a:t>регургитация</a:t>
            </a:r>
            <a:r>
              <a:rPr lang="ru-RU" baseline="0" dirty="0" smtClean="0"/>
              <a:t> на МК 3-4 степени. </a:t>
            </a:r>
            <a:r>
              <a:rPr lang="ru-RU" b="0" dirty="0" smtClean="0"/>
              <a:t>Значимость митральной </a:t>
            </a:r>
            <a:r>
              <a:rPr lang="ru-RU" b="0" dirty="0" err="1" smtClean="0"/>
              <a:t>регургитации</a:t>
            </a:r>
            <a:r>
              <a:rPr lang="ru-RU" b="0" dirty="0" smtClean="0"/>
              <a:t> подтверждена</a:t>
            </a:r>
            <a:r>
              <a:rPr lang="ru-RU" b="0" baseline="0" dirty="0" smtClean="0"/>
              <a:t> </a:t>
            </a:r>
            <a:r>
              <a:rPr lang="ru-RU" b="0" u="none" baseline="0" dirty="0" err="1" smtClean="0"/>
              <a:t>ч</a:t>
            </a:r>
            <a:r>
              <a:rPr lang="ru-RU" b="0" u="none" dirty="0" err="1" smtClean="0"/>
              <a:t>респищеводным</a:t>
            </a:r>
            <a:r>
              <a:rPr lang="ru-RU" b="0" u="sng" dirty="0" smtClean="0"/>
              <a:t> </a:t>
            </a:r>
            <a:r>
              <a:rPr lang="ru-RU" b="0" dirty="0" smtClean="0"/>
              <a:t>ЭХО-КГ c 3D реконструкцией. </a:t>
            </a:r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444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3586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012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015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C00000"/>
                </a:solidFill>
              </a:rPr>
              <a:t>Каковы целевые значения для данной пациентки </a:t>
            </a:r>
            <a:r>
              <a:rPr lang="en-US" sz="1200" dirty="0" smtClean="0">
                <a:solidFill>
                  <a:srgbClr val="C00000"/>
                </a:solidFill>
              </a:rPr>
              <a:t>HbA1c</a:t>
            </a:r>
            <a:r>
              <a:rPr lang="ru-RU" sz="1200" dirty="0" smtClean="0">
                <a:solidFill>
                  <a:srgbClr val="C00000"/>
                </a:solidFill>
              </a:rPr>
              <a:t> и гликемии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C00000"/>
                </a:solidFill>
              </a:rPr>
              <a:t>Обеспечивала ли предшествующая </a:t>
            </a:r>
            <a:r>
              <a:rPr lang="ru-RU" sz="1200" dirty="0" err="1" smtClean="0">
                <a:solidFill>
                  <a:srgbClr val="C00000"/>
                </a:solidFill>
              </a:rPr>
              <a:t>сахароснижающая</a:t>
            </a:r>
            <a:r>
              <a:rPr lang="ru-RU" sz="1200" dirty="0" smtClean="0">
                <a:solidFill>
                  <a:srgbClr val="C00000"/>
                </a:solidFill>
              </a:rPr>
              <a:t> терапия целевые показатели гликемии?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C00000"/>
                </a:solidFill>
              </a:rPr>
              <a:t>Какова тактика по предоперационной </a:t>
            </a:r>
            <a:r>
              <a:rPr lang="ru-RU" sz="1200" dirty="0" err="1" smtClean="0">
                <a:solidFill>
                  <a:srgbClr val="C00000"/>
                </a:solidFill>
              </a:rPr>
              <a:t>сахароснижающей</a:t>
            </a:r>
            <a:r>
              <a:rPr lang="ru-RU" sz="1200" dirty="0" smtClean="0">
                <a:solidFill>
                  <a:srgbClr val="C00000"/>
                </a:solidFill>
              </a:rPr>
              <a:t> терапии?  </a:t>
            </a:r>
          </a:p>
          <a:p>
            <a:r>
              <a:rPr lang="ru-RU" sz="1200" dirty="0" smtClean="0">
                <a:solidFill>
                  <a:srgbClr val="C00000"/>
                </a:solidFill>
              </a:rPr>
              <a:t>Для того, чтобы ответить на эти вопросы,</a:t>
            </a:r>
            <a:r>
              <a:rPr lang="ru-RU" sz="1200" baseline="0" dirty="0" smtClean="0">
                <a:solidFill>
                  <a:srgbClr val="C00000"/>
                </a:solidFill>
              </a:rPr>
              <a:t> рассмотрим позиции современных руководств по контролю сахарного диабета.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573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 smtClean="0">
                <a:solidFill>
                  <a:srgbClr val="FFFF00"/>
                </a:solidFill>
              </a:rPr>
              <a:t>И вот каким образом выглядит индивидуальные цели контроля углеводного обмена, представленные в последних российских рекомендациях, на основании только что озвученных подходов. Это уже</a:t>
            </a:r>
            <a:r>
              <a:rPr lang="ru-RU" sz="1200" b="1" baseline="0" dirty="0" smtClean="0">
                <a:solidFill>
                  <a:srgbClr val="FFFF00"/>
                </a:solidFill>
              </a:rPr>
              <a:t> четкий алгоритм выбора целей терапии по уровню </a:t>
            </a:r>
            <a:r>
              <a:rPr lang="ru-RU" sz="1200" b="1" baseline="0" dirty="0" err="1" smtClean="0">
                <a:solidFill>
                  <a:srgbClr val="FFFF00"/>
                </a:solidFill>
              </a:rPr>
              <a:t>гликированного</a:t>
            </a:r>
            <a:r>
              <a:rPr lang="ru-RU" sz="1200" b="1" baseline="0" dirty="0" smtClean="0">
                <a:solidFill>
                  <a:srgbClr val="FFFF00"/>
                </a:solidFill>
              </a:rPr>
              <a:t> гемоглобина, который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зависит от возраста пациента, ожидаемой продолжительности жизни, наличия тяжелых осложнений и факторов риска тяжелой гипогликемии.</a:t>
            </a:r>
            <a:r>
              <a:rPr lang="ru-RU" sz="1200" b="1" i="0" u="none" strike="noStrike" kern="1200" baseline="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baseline="0" dirty="0" smtClean="0">
                <a:solidFill>
                  <a:srgbClr val="FFFF00"/>
                </a:solidFill>
              </a:rPr>
              <a:t>В соответствии с ними большинство пациентов , которым планируется коронарное шунтирование, имеют цели </a:t>
            </a:r>
            <a:r>
              <a:rPr lang="ru-RU" sz="1200" b="1" baseline="0" dirty="0" err="1" smtClean="0">
                <a:solidFill>
                  <a:srgbClr val="FFFF00"/>
                </a:solidFill>
              </a:rPr>
              <a:t>гликированного</a:t>
            </a:r>
            <a:r>
              <a:rPr lang="ru-RU" sz="1200" b="1" baseline="0" dirty="0" smtClean="0">
                <a:solidFill>
                  <a:srgbClr val="FFFF00"/>
                </a:solidFill>
              </a:rPr>
              <a:t> гемоглобина 7,5% либо 8%. </a:t>
            </a:r>
          </a:p>
          <a:p>
            <a:r>
              <a:rPr lang="ru-RU" sz="1200" b="1" baseline="0" dirty="0" smtClean="0">
                <a:solidFill>
                  <a:srgbClr val="FFFF00"/>
                </a:solidFill>
              </a:rPr>
              <a:t>Следует отметить что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связи с введением целей терапии понятия компенсации,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субкомпенсации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декомпенсации в формулировке диагноза у взрослых пациентов с СД нецелесообразны. Также, в настоящее время из диагноза исключены понятия тяже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ти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СД- тяжесть определяется осложнениями, которые перечисляются в диагнозе.</a:t>
            </a:r>
            <a:endParaRPr lang="ru-RU" dirty="0" smtClean="0"/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9692-CC37-4009-95A2-B85B64FDF91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769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Цели</a:t>
            </a:r>
            <a:r>
              <a:rPr lang="ru-RU" baseline="0" dirty="0" smtClean="0"/>
              <a:t> для управления гликемией в стационаре описываются в виде отдельных руководств, выпущенных Американской диабетической ассоциацией (2016) и Европейским обществом эндокринологов  (2012) , они сходны по многим позициям и не противоречат обсуждаемым выше подходам по целям гликемии.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984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151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151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151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151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3263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448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119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33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066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9865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0652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8350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5680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5163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3403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9553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3565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AAD0-D31E-4D34-B0DB-FFE2B4C201BA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960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61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46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68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58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30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52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53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65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20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991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AD156-579F-4BFA-B3F4-78670163CC08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5D8D0-444B-4C13-BF0C-40147BDAB8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558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18252" y="4015409"/>
            <a:ext cx="9642614" cy="238539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400" b="1" u="sng" dirty="0" smtClean="0"/>
              <a:t>Клинический разбор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200" b="1" dirty="0" smtClean="0"/>
              <a:t>«Подготовка </a:t>
            </a:r>
            <a:r>
              <a:rPr lang="ru-RU" sz="3200" b="1" dirty="0"/>
              <a:t>пациента с сахарным диабетом 2 типа </a:t>
            </a:r>
            <a:endParaRPr lang="ru-RU" sz="3200" b="1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200" b="1" dirty="0" smtClean="0"/>
              <a:t>к </a:t>
            </a:r>
            <a:r>
              <a:rPr lang="ru-RU" sz="3200" b="1" dirty="0"/>
              <a:t>проведению коронарного </a:t>
            </a:r>
            <a:r>
              <a:rPr lang="ru-RU" sz="3200" b="1" dirty="0" smtClean="0"/>
              <a:t>шунтирования: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200" b="1" dirty="0" smtClean="0"/>
              <a:t> </a:t>
            </a:r>
            <a:r>
              <a:rPr lang="ru-RU" sz="3200" b="1" dirty="0"/>
              <a:t>терапевтические аспекты </a:t>
            </a:r>
            <a:r>
              <a:rPr lang="ru-RU" sz="3200" b="1" dirty="0" smtClean="0"/>
              <a:t>проблемы»</a:t>
            </a:r>
          </a:p>
          <a:p>
            <a:endParaRPr lang="ru-RU" b="1" dirty="0" smtClean="0"/>
          </a:p>
          <a:p>
            <a:pPr algn="r"/>
            <a:r>
              <a:rPr lang="ru-RU" b="1" dirty="0" smtClean="0"/>
              <a:t>Авторы: </a:t>
            </a:r>
            <a:r>
              <a:rPr lang="ru-RU" dirty="0" smtClean="0"/>
              <a:t>Директор НИИ КПССЗ, член-корр. РАН О.Л. </a:t>
            </a:r>
            <a:r>
              <a:rPr lang="ru-RU" dirty="0" err="1" smtClean="0"/>
              <a:t>Барбараш</a:t>
            </a:r>
            <a:endParaRPr lang="ru-RU" dirty="0" smtClean="0"/>
          </a:p>
          <a:p>
            <a:pPr algn="r"/>
            <a:r>
              <a:rPr lang="ru-RU" dirty="0" smtClean="0"/>
              <a:t>Научный сотрудник НИИ КПССЗ, к.м.н. Н.А. Безденежных </a:t>
            </a:r>
          </a:p>
        </p:txBody>
      </p:sp>
      <p:pic>
        <p:nvPicPr>
          <p:cNvPr id="4" name="Picture 2" descr="C:\Users\Альбина\Pictures\ККД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17366"/>
            <a:ext cx="8895522" cy="218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1245" y="0"/>
            <a:ext cx="10631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Федеральное государственное бюджетное научное учреждение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«Научно-исследовательский институт комплексных проблем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сердечно-сосудистых заболеваний»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657022" y="6488668"/>
            <a:ext cx="186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mtClean="0"/>
              <a:t>Кемерово 2016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2826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Содержимое 3"/>
          <p:cNvSpPr>
            <a:spLocks noGrp="1"/>
          </p:cNvSpPr>
          <p:nvPr>
            <p:ph idx="1"/>
          </p:nvPr>
        </p:nvSpPr>
        <p:spPr>
          <a:xfrm>
            <a:off x="1774826" y="980332"/>
            <a:ext cx="8569325" cy="5328989"/>
          </a:xfrm>
        </p:spPr>
        <p:txBody>
          <a:bodyPr/>
          <a:lstStyle/>
          <a:p>
            <a:pPr algn="just">
              <a:buFont typeface="Wingdings" pitchFamily="2" charset="2"/>
              <a:buChar char="q"/>
            </a:pPr>
            <a:endParaRPr lang="ru-RU" dirty="0"/>
          </a:p>
          <a:p>
            <a:pPr algn="just">
              <a:buFont typeface="Wingdings" pitchFamily="2" charset="2"/>
              <a:buChar char="q"/>
            </a:pPr>
            <a:endParaRPr lang="ru-R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353032145"/>
              </p:ext>
            </p:extLst>
          </p:nvPr>
        </p:nvGraphicFramePr>
        <p:xfrm>
          <a:off x="1991544" y="620688"/>
          <a:ext cx="835292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Стрелка вверх 11"/>
          <p:cNvSpPr/>
          <p:nvPr/>
        </p:nvSpPr>
        <p:spPr>
          <a:xfrm>
            <a:off x="3143672" y="2636912"/>
            <a:ext cx="648072" cy="360040"/>
          </a:xfrm>
          <a:prstGeom prst="upArrow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>
            <a:off x="6059488" y="2607500"/>
            <a:ext cx="648072" cy="360040"/>
          </a:xfrm>
          <a:prstGeom prst="upArrow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верх 13"/>
          <p:cNvSpPr/>
          <p:nvPr/>
        </p:nvSpPr>
        <p:spPr>
          <a:xfrm>
            <a:off x="8760296" y="2564904"/>
            <a:ext cx="720080" cy="360040"/>
          </a:xfrm>
          <a:prstGeom prst="upArrow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796408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72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4870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843" y="407505"/>
            <a:ext cx="11350487" cy="4234069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200" b="1" dirty="0" smtClean="0">
                <a:latin typeface="Calibri Light" pitchFamily="34" charset="0"/>
                <a:cs typeface="Calibri Light" pitchFamily="34" charset="0"/>
              </a:rPr>
              <a:t>Пациенты с сахарным диабетом (СД) 2 типа составляют от 25 до 40% направляющихся на </a:t>
            </a:r>
            <a:r>
              <a:rPr lang="ru-RU" sz="2200" b="1" dirty="0" err="1" smtClean="0">
                <a:latin typeface="Calibri Light" pitchFamily="34" charset="0"/>
                <a:cs typeface="Calibri Light" pitchFamily="34" charset="0"/>
              </a:rPr>
              <a:t>реваскуляризацию</a:t>
            </a:r>
            <a:r>
              <a:rPr lang="ru-RU" sz="2200" b="1" dirty="0" smtClean="0">
                <a:latin typeface="Calibri Light" pitchFamily="34" charset="0"/>
                <a:cs typeface="Calibri Light" pitchFamily="34" charset="0"/>
              </a:rPr>
              <a:t> миокарда </a:t>
            </a:r>
            <a:r>
              <a:rPr lang="ru-RU" sz="18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ru-RU" sz="1800" dirty="0" err="1" smtClean="0">
                <a:latin typeface="Calibri Light" pitchFamily="34" charset="0"/>
                <a:cs typeface="Calibri Light" pitchFamily="34" charset="0"/>
              </a:rPr>
              <a:t>Акчурин</a:t>
            </a:r>
            <a:r>
              <a:rPr lang="ru-RU" sz="18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ru-RU" sz="1800" dirty="0">
                <a:latin typeface="Calibri Light" pitchFamily="34" charset="0"/>
                <a:cs typeface="Calibri Light" pitchFamily="34" charset="0"/>
              </a:rPr>
              <a:t>Р.С., 2012</a:t>
            </a:r>
            <a:r>
              <a:rPr lang="ru-RU" sz="180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1800" dirty="0">
                <a:latin typeface="Calibri Light" pitchFamily="34" charset="0"/>
                <a:cs typeface="Calibri Light" pitchFamily="34" charset="0"/>
              </a:rPr>
              <a:t>Richard S</a:t>
            </a:r>
            <a:r>
              <a:rPr lang="ru-RU" sz="1800" dirty="0">
                <a:latin typeface="Calibri Light" pitchFamily="34" charset="0"/>
                <a:cs typeface="Calibri Light" pitchFamily="34" charset="0"/>
              </a:rPr>
              <a:t>., </a:t>
            </a:r>
            <a:r>
              <a:rPr lang="ru-RU" sz="1800" dirty="0" smtClean="0">
                <a:latin typeface="Calibri Light" pitchFamily="34" charset="0"/>
                <a:cs typeface="Calibri Light" pitchFamily="34" charset="0"/>
              </a:rPr>
              <a:t>2016)</a:t>
            </a:r>
            <a:r>
              <a:rPr lang="ru-RU" sz="2200" b="1" dirty="0" smtClean="0">
                <a:latin typeface="Calibri Light" pitchFamily="34" charset="0"/>
                <a:cs typeface="Calibri Light" pitchFamily="34" charset="0"/>
              </a:rPr>
              <a:t>, н</a:t>
            </a:r>
            <a:r>
              <a:rPr lang="ru-RU" altLang="ru-RU" sz="2200" b="1" dirty="0" smtClean="0">
                <a:latin typeface="Calibri Light" pitchFamily="34" charset="0"/>
                <a:cs typeface="Calibri Light" pitchFamily="34" charset="0"/>
              </a:rPr>
              <a:t>аличие диабета повышает число послеоперационных осложнений, стоимость госпитализации и ухудшает отдаленный прогноз  </a:t>
            </a:r>
            <a:r>
              <a:rPr lang="ru-RU" altLang="ru-RU" sz="16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itchFamily="34" charset="0"/>
                <a:cs typeface="Calibri Light" pitchFamily="34" charset="0"/>
              </a:rPr>
              <a:t>Zhang H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., 2014, </a:t>
            </a:r>
            <a:r>
              <a:rPr lang="en-US" sz="1600" dirty="0" err="1" smtClean="0">
                <a:latin typeface="Calibri Light" pitchFamily="34" charset="0"/>
                <a:cs typeface="Calibri Light" pitchFamily="34" charset="0"/>
              </a:rPr>
              <a:t>Holzmann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 M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.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J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., 2015).</a:t>
            </a:r>
          </a:p>
          <a:p>
            <a:pPr marL="216000" indent="-216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200" b="1" dirty="0" smtClean="0">
                <a:latin typeface="Calibri Light" pitchFamily="34" charset="0"/>
                <a:cs typeface="Calibri Light" pitchFamily="34" charset="0"/>
              </a:rPr>
              <a:t>Ведется поиск способов минимизации негативного влияния СД на результаты коронарного шунтирования (КШ) – изучаются оптимальные целевые показатели углеводного обмена, совершенствуются способы предоперационной подготовки и </a:t>
            </a:r>
            <a:r>
              <a:rPr lang="ru-RU" sz="2200" b="1" dirty="0" err="1" smtClean="0">
                <a:latin typeface="Calibri Light" pitchFamily="34" charset="0"/>
                <a:cs typeface="Calibri Light" pitchFamily="34" charset="0"/>
              </a:rPr>
              <a:t>периоперационного</a:t>
            </a:r>
            <a:r>
              <a:rPr lang="ru-RU" sz="2200" b="1" dirty="0" smtClean="0">
                <a:latin typeface="Calibri Light" pitchFamily="34" charset="0"/>
                <a:cs typeface="Calibri Light" pitchFamily="34" charset="0"/>
              </a:rPr>
              <a:t> ведения,  что находит отражение в современных рекомендациях 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Management of Hyperglycemia in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fr-FR" sz="1600" dirty="0" smtClean="0">
                <a:latin typeface="Calibri Light" pitchFamily="34" charset="0"/>
                <a:cs typeface="Calibri Light" pitchFamily="34" charset="0"/>
              </a:rPr>
              <a:t>Type 2 Diabetes, 2015.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Update to a Position Statement of the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American Diabetes Association and the European Association for the Study of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Diabetes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, 2013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ESC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-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EASD Guidelines on diabetes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pre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-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diabetes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and cardiovascular diseases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2013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ESC guidelines on the management of stable coronary artery disease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 American Diabetes Association.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Standards of Medical Care in Diabetes.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 2016).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200" b="1" dirty="0" smtClean="0">
                <a:latin typeface="Calibri Light" pitchFamily="34" charset="0"/>
                <a:cs typeface="Calibri Light" pitchFamily="34" charset="0"/>
              </a:rPr>
              <a:t> Необходимо отметить, что отчасти это удалось – в последние годы отмечается значительное снижение частоты госпитальных осложнений после КШ и смертности среди больных сахарным диабетом</a:t>
            </a:r>
            <a:r>
              <a:rPr lang="en-US" sz="2200" b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ru-RU" sz="2200" dirty="0" smtClean="0">
                <a:latin typeface="Calibri Light" pitchFamily="34" charset="0"/>
                <a:cs typeface="Calibri Light" pitchFamily="34" charset="0"/>
              </a:rPr>
              <a:t>(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V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. </a:t>
            </a:r>
            <a:r>
              <a:rPr lang="en-US" sz="1600" dirty="0" err="1" smtClean="0">
                <a:latin typeface="Calibri Light" pitchFamily="34" charset="0"/>
                <a:cs typeface="Calibri Light" pitchFamily="34" charset="0"/>
              </a:rPr>
              <a:t>Koochemeshki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 , 2013, 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P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. </a:t>
            </a:r>
            <a:r>
              <a:rPr lang="en-US" sz="1600" dirty="0" err="1" smtClean="0">
                <a:latin typeface="Calibri Light" pitchFamily="34" charset="0"/>
                <a:cs typeface="Calibri Light" pitchFamily="34" charset="0"/>
              </a:rPr>
              <a:t>Petursson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, 2013, </a:t>
            </a:r>
            <a:r>
              <a:rPr lang="en-US" sz="1600" dirty="0" err="1" smtClean="0">
                <a:latin typeface="Calibri Light" pitchFamily="34" charset="0"/>
                <a:cs typeface="Calibri Light" pitchFamily="34" charset="0"/>
              </a:rPr>
              <a:t>Ujueta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 F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., 2016)</a:t>
            </a:r>
            <a:r>
              <a:rPr lang="en-US" sz="1600" dirty="0" smtClean="0">
                <a:latin typeface="Calibri Light" pitchFamily="34" charset="0"/>
                <a:cs typeface="Calibri Light" pitchFamily="34" charset="0"/>
              </a:rPr>
              <a:t>.</a:t>
            </a:r>
            <a:r>
              <a:rPr lang="ru-RU" sz="1600" dirty="0" smtClean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200" b="1" dirty="0" smtClean="0">
                <a:latin typeface="Calibri Light" pitchFamily="34" charset="0"/>
                <a:cs typeface="Calibri Light" pitchFamily="34" charset="0"/>
              </a:rPr>
              <a:t>Но проблема далека от разрешения, и цель данного клинического разбора  - на примере реального клинического случая осветить проблемы </a:t>
            </a:r>
            <a:r>
              <a:rPr lang="ru-RU" sz="2200" b="1" dirty="0" err="1" smtClean="0">
                <a:latin typeface="Calibri Light" pitchFamily="34" charset="0"/>
                <a:cs typeface="Calibri Light" pitchFamily="34" charset="0"/>
              </a:rPr>
              <a:t>периоперационного</a:t>
            </a:r>
            <a:r>
              <a:rPr lang="ru-RU" sz="2200" b="1" dirty="0" smtClean="0">
                <a:latin typeface="Calibri Light" pitchFamily="34" charset="0"/>
                <a:cs typeface="Calibri Light" pitchFamily="34" charset="0"/>
              </a:rPr>
              <a:t> ведения пациента с сахарным диабетом 2 типа и показать возможные пути их решения в соответствии с современными мировыми позициями с прицелом на управление гликемией.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7994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14508"/>
            <a:ext cx="10515600" cy="10282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Клинический случай: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u="sng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93200" indent="-457200">
              <a:lnSpc>
                <a:spcPct val="130000"/>
              </a:lnSpc>
              <a:spcBef>
                <a:spcPts val="0"/>
              </a:spcBef>
              <a:buClr>
                <a:schemeClr val="tx1">
                  <a:shade val="9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ru-RU" dirty="0" smtClean="0"/>
              <a:t>Пациентка К. 73 года</a:t>
            </a:r>
          </a:p>
          <a:p>
            <a:pPr marL="493200" indent="-457200">
              <a:lnSpc>
                <a:spcPct val="130000"/>
              </a:lnSpc>
              <a:spcBef>
                <a:spcPts val="0"/>
              </a:spcBef>
              <a:buClr>
                <a:schemeClr val="tx1">
                  <a:shade val="9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ru-RU" dirty="0" smtClean="0">
                <a:latin typeface="Calibri" pitchFamily="34" charset="0"/>
              </a:rPr>
              <a:t>Индекс массы тела </a:t>
            </a:r>
            <a:r>
              <a:rPr lang="ru-RU" dirty="0">
                <a:latin typeface="Calibri" pitchFamily="34" charset="0"/>
              </a:rPr>
              <a:t>34 </a:t>
            </a:r>
            <a:r>
              <a:rPr lang="ru-RU" dirty="0" smtClean="0">
                <a:latin typeface="Calibri" pitchFamily="34" charset="0"/>
              </a:rPr>
              <a:t>кг/м</a:t>
            </a:r>
            <a:r>
              <a:rPr lang="ru-RU" baseline="30000" dirty="0" smtClean="0">
                <a:latin typeface="Calibri" pitchFamily="34" charset="0"/>
              </a:rPr>
              <a:t>2</a:t>
            </a:r>
            <a:r>
              <a:rPr lang="ru-RU" dirty="0" smtClean="0">
                <a:latin typeface="Calibri" pitchFamily="34" charset="0"/>
              </a:rPr>
              <a:t> Ожирение </a:t>
            </a:r>
            <a:r>
              <a:rPr lang="ru-RU" dirty="0">
                <a:latin typeface="Calibri" pitchFamily="34" charset="0"/>
              </a:rPr>
              <a:t>2 </a:t>
            </a:r>
            <a:r>
              <a:rPr lang="ru-RU" dirty="0" smtClean="0">
                <a:latin typeface="Calibri" pitchFamily="34" charset="0"/>
              </a:rPr>
              <a:t>ст.</a:t>
            </a:r>
          </a:p>
          <a:p>
            <a:pPr marL="493200" indent="-457200">
              <a:lnSpc>
                <a:spcPct val="130000"/>
              </a:lnSpc>
              <a:spcBef>
                <a:spcPts val="0"/>
              </a:spcBef>
              <a:buClr>
                <a:schemeClr val="tx1">
                  <a:shade val="9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ru-RU" dirty="0" smtClean="0">
                <a:latin typeface="Calibri" pitchFamily="34" charset="0"/>
              </a:rPr>
              <a:t>Житель </a:t>
            </a:r>
            <a:r>
              <a:rPr lang="ru-RU" dirty="0">
                <a:latin typeface="Calibri" pitchFamily="34" charset="0"/>
              </a:rPr>
              <a:t>небольшого </a:t>
            </a:r>
            <a:r>
              <a:rPr lang="ru-RU" dirty="0" smtClean="0">
                <a:latin typeface="Calibri" pitchFamily="34" charset="0"/>
              </a:rPr>
              <a:t>поселка, пенсионер, регулярно у врача не наблюдается, профессия - ламповщица </a:t>
            </a:r>
            <a:r>
              <a:rPr lang="ru-RU" dirty="0">
                <a:latin typeface="Calibri" pitchFamily="34" charset="0"/>
              </a:rPr>
              <a:t>в шахте </a:t>
            </a:r>
            <a:r>
              <a:rPr lang="ru-RU" dirty="0" smtClean="0">
                <a:latin typeface="Calibri" pitchFamily="34" charset="0"/>
              </a:rPr>
              <a:t>(стаж 31 год)</a:t>
            </a:r>
          </a:p>
          <a:p>
            <a:pPr marL="493200" indent="-457200">
              <a:lnSpc>
                <a:spcPct val="130000"/>
              </a:lnSpc>
              <a:spcBef>
                <a:spcPts val="0"/>
              </a:spcBef>
              <a:buClr>
                <a:schemeClr val="tx1">
                  <a:shade val="9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ru-RU" dirty="0">
                <a:latin typeface="Calibri" pitchFamily="34" charset="0"/>
              </a:rPr>
              <a:t>Н</a:t>
            </a:r>
            <a:r>
              <a:rPr lang="ru-RU" dirty="0" smtClean="0">
                <a:latin typeface="Calibri" pitchFamily="34" charset="0"/>
              </a:rPr>
              <a:t>аследственность </a:t>
            </a:r>
            <a:r>
              <a:rPr lang="ru-RU" dirty="0">
                <a:latin typeface="Calibri" pitchFamily="34" charset="0"/>
              </a:rPr>
              <a:t>отягощена по сердечно-сосудистым заболеваниям, сахарному диабету </a:t>
            </a:r>
            <a:endParaRPr lang="ru-RU" dirty="0" smtClean="0">
              <a:latin typeface="Calibri" pitchFamily="34" charset="0"/>
            </a:endParaRPr>
          </a:p>
          <a:p>
            <a:pPr marL="493200" indent="-457200">
              <a:lnSpc>
                <a:spcPct val="130000"/>
              </a:lnSpc>
              <a:spcBef>
                <a:spcPts val="0"/>
              </a:spcBef>
              <a:buClr>
                <a:schemeClr val="tx1">
                  <a:shade val="9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ru-RU" dirty="0">
                <a:latin typeface="Calibri" pitchFamily="34" charset="0"/>
              </a:rPr>
              <a:t>Не </a:t>
            </a:r>
            <a:r>
              <a:rPr lang="ru-RU" dirty="0" smtClean="0">
                <a:latin typeface="Calibri" pitchFamily="34" charset="0"/>
              </a:rPr>
              <a:t>курит; травм, операций не было; гемотрансфузии не проводились</a:t>
            </a:r>
            <a:endParaRPr lang="ru-RU" dirty="0">
              <a:latin typeface="Calibri" pitchFamily="34" charset="0"/>
            </a:endParaRPr>
          </a:p>
          <a:p>
            <a:pPr marL="493200" indent="-457200">
              <a:lnSpc>
                <a:spcPct val="130000"/>
              </a:lnSpc>
              <a:spcBef>
                <a:spcPts val="0"/>
              </a:spcBef>
              <a:buClr>
                <a:schemeClr val="tx1">
                  <a:shade val="9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ru-RU" dirty="0" smtClean="0">
                <a:latin typeface="Calibri" pitchFamily="34" charset="0"/>
              </a:rPr>
              <a:t>Аллергический </a:t>
            </a:r>
            <a:r>
              <a:rPr lang="ru-RU" dirty="0">
                <a:latin typeface="Calibri" pitchFamily="34" charset="0"/>
              </a:rPr>
              <a:t>анамнез </a:t>
            </a:r>
            <a:r>
              <a:rPr lang="ru-RU" dirty="0" smtClean="0">
                <a:latin typeface="Calibri" pitchFamily="34" charset="0"/>
              </a:rPr>
              <a:t>:  анальгин– </a:t>
            </a:r>
            <a:r>
              <a:rPr lang="ru-RU" dirty="0">
                <a:latin typeface="Calibri" pitchFamily="34" charset="0"/>
              </a:rPr>
              <a:t>крапивница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082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712575" y="390676"/>
            <a:ext cx="3107903" cy="312082"/>
          </a:xfrm>
        </p:spPr>
        <p:txBody>
          <a:bodyPr>
            <a:noAutofit/>
          </a:bodyPr>
          <a:lstStyle/>
          <a:p>
            <a:r>
              <a:rPr lang="ru-RU" sz="1800" dirty="0" smtClean="0"/>
              <a:t>Сахарный диабет 2 типа </a:t>
            </a:r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7464287" y="376186"/>
            <a:ext cx="4580363" cy="312082"/>
          </a:xfrm>
        </p:spPr>
        <p:txBody>
          <a:bodyPr>
            <a:noAutofit/>
          </a:bodyPr>
          <a:lstStyle/>
          <a:p>
            <a:r>
              <a:rPr lang="ru-RU" sz="1800" dirty="0" smtClean="0"/>
              <a:t>Сердечно-сосудистый анамнез</a:t>
            </a:r>
            <a:endParaRPr lang="ru-RU" sz="18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652915247"/>
              </p:ext>
            </p:extLst>
          </p:nvPr>
        </p:nvGraphicFramePr>
        <p:xfrm>
          <a:off x="5891645" y="634417"/>
          <a:ext cx="6300354" cy="4634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96653608"/>
              </p:ext>
            </p:extLst>
          </p:nvPr>
        </p:nvGraphicFramePr>
        <p:xfrm>
          <a:off x="192412" y="707399"/>
          <a:ext cx="5294929" cy="4472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44970" y="5265801"/>
            <a:ext cx="4201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u="sng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С 1987 Варикозная болезнь вен нижних конечностей</a:t>
            </a:r>
            <a:endParaRPr lang="ru-RU" sz="1600" b="1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С 2002 </a:t>
            </a:r>
            <a:r>
              <a:rPr lang="ru-RU" sz="1600" dirty="0" err="1" smtClean="0"/>
              <a:t>Нейросенсорная</a:t>
            </a:r>
            <a:r>
              <a:rPr lang="ru-RU" sz="1600" dirty="0" smtClean="0"/>
              <a:t> тугоухость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С 2008 Бронхиальная астма ДН </a:t>
            </a:r>
            <a:r>
              <a:rPr lang="en-US" sz="1600" dirty="0" smtClean="0"/>
              <a:t>I </a:t>
            </a:r>
            <a:r>
              <a:rPr lang="ru-RU" sz="1600" dirty="0" smtClean="0"/>
              <a:t>ст. (</a:t>
            </a:r>
            <a:r>
              <a:rPr lang="ru-RU" sz="1600" dirty="0" err="1" smtClean="0"/>
              <a:t>симбикорт+беродуал</a:t>
            </a:r>
            <a:r>
              <a:rPr lang="ru-RU" sz="1600" dirty="0" smtClean="0"/>
              <a:t>)</a:t>
            </a:r>
            <a:endParaRPr lang="ru-RU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91645" y="5539900"/>
            <a:ext cx="4201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С </a:t>
            </a:r>
            <a:r>
              <a:rPr lang="ru-RU" sz="1600" dirty="0"/>
              <a:t>2014 Хр. железодефицитная </a:t>
            </a:r>
            <a:r>
              <a:rPr lang="ru-RU" sz="1600" dirty="0" smtClean="0"/>
              <a:t>анемия</a:t>
            </a: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/>
              <a:t>С 2015 </a:t>
            </a:r>
            <a:r>
              <a:rPr lang="ru-RU" sz="1600" dirty="0" err="1"/>
              <a:t>Аутоимунный</a:t>
            </a:r>
            <a:r>
              <a:rPr lang="ru-RU" sz="1600" dirty="0"/>
              <a:t> </a:t>
            </a:r>
            <a:r>
              <a:rPr lang="ru-RU" sz="1600" dirty="0" err="1"/>
              <a:t>тиреоидит</a:t>
            </a:r>
            <a:r>
              <a:rPr lang="ru-RU" sz="1600" dirty="0"/>
              <a:t>, </a:t>
            </a:r>
            <a:r>
              <a:rPr lang="ru-RU" sz="1600" dirty="0" smtClean="0"/>
              <a:t>гипотиреоз ( </a:t>
            </a:r>
            <a:r>
              <a:rPr lang="en-US" sz="1600" dirty="0" smtClean="0"/>
              <a:t>L-</a:t>
            </a:r>
            <a:r>
              <a:rPr lang="ru-RU" sz="1600" dirty="0" smtClean="0"/>
              <a:t>тироксин 50 мкг)</a:t>
            </a: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С 2015 Язвенная </a:t>
            </a:r>
            <a:r>
              <a:rPr lang="ru-RU" sz="1600" dirty="0"/>
              <a:t>болезнь желудка и </a:t>
            </a:r>
            <a:r>
              <a:rPr lang="ru-RU" sz="1600" dirty="0" smtClean="0"/>
              <a:t>ДПК 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30714" y="-47906"/>
            <a:ext cx="426431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">
              <a:spcBef>
                <a:spcPts val="580"/>
              </a:spcBef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Анамнез заболевания</a:t>
            </a:r>
            <a:endParaRPr lang="ru-RU" sz="28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  <a:p>
            <a:pPr marL="137160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738229" y="5219624"/>
            <a:ext cx="3361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Сопутствующие заболевания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76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451" y="-46299"/>
            <a:ext cx="10515600" cy="124470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Коронароангиография</a:t>
            </a:r>
            <a: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 25.07.16г </a:t>
            </a:r>
            <a:endParaRPr lang="ru-RU" sz="28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047319"/>
            <a:ext cx="5157787" cy="823912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14" y="1015337"/>
            <a:ext cx="5821699" cy="3947312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721" y="1550207"/>
            <a:ext cx="5724607" cy="4017964"/>
          </a:xfrm>
        </p:spPr>
      </p:pic>
      <p:sp>
        <p:nvSpPr>
          <p:cNvPr id="4" name="Прямоугольник 3"/>
          <p:cNvSpPr/>
          <p:nvPr/>
        </p:nvSpPr>
        <p:spPr>
          <a:xfrm>
            <a:off x="1462829" y="1172476"/>
            <a:ext cx="1207635" cy="2594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3694707" y="2479727"/>
            <a:ext cx="86717" cy="16634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285063" y="2546127"/>
            <a:ext cx="100280" cy="11927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4003675" y="1936318"/>
            <a:ext cx="73788" cy="23971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8221692" y="3422702"/>
            <a:ext cx="207963" cy="11826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8332192" y="2891289"/>
            <a:ext cx="142875" cy="1746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114800" y="1791856"/>
            <a:ext cx="1015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ОА 99%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09240" y="2562898"/>
            <a:ext cx="1057232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ПНА 99%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18001" y="2639547"/>
            <a:ext cx="984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ДВ 99%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03630" y="2553647"/>
            <a:ext cx="1262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ПКА 60%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40910" y="3559189"/>
            <a:ext cx="105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ПКА 70%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7580" y="5100192"/>
            <a:ext cx="59138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Субокклюзия</a:t>
            </a:r>
            <a:r>
              <a:rPr lang="ru-RU" dirty="0"/>
              <a:t> передней нисходящей </a:t>
            </a:r>
            <a:r>
              <a:rPr lang="ru-RU" dirty="0" smtClean="0"/>
              <a:t>артерии (ПНА), </a:t>
            </a:r>
            <a:r>
              <a:rPr lang="ru-RU" dirty="0"/>
              <a:t>ее диагональной ветви </a:t>
            </a:r>
            <a:r>
              <a:rPr lang="ru-RU" dirty="0" smtClean="0"/>
              <a:t>(ДВ) и </a:t>
            </a:r>
            <a:r>
              <a:rPr lang="ru-RU" dirty="0"/>
              <a:t>огибающей </a:t>
            </a:r>
            <a:r>
              <a:rPr lang="ru-RU" dirty="0" smtClean="0"/>
              <a:t>артерии (ОА), </a:t>
            </a:r>
            <a:r>
              <a:rPr lang="ru-RU" dirty="0"/>
              <a:t>значимый стеноз правой коронарной артерии </a:t>
            </a:r>
            <a:r>
              <a:rPr lang="ru-RU" dirty="0" smtClean="0"/>
              <a:t>(ПКА) в </a:t>
            </a:r>
            <a:r>
              <a:rPr lang="ru-RU" dirty="0"/>
              <a:t>среднем </a:t>
            </a:r>
            <a:r>
              <a:rPr lang="ru-RU" dirty="0" smtClean="0"/>
              <a:t>сегменте</a:t>
            </a:r>
            <a:endParaRPr lang="ru-RU" dirty="0"/>
          </a:p>
          <a:p>
            <a:r>
              <a:rPr lang="ru-RU" b="1" dirty="0" smtClean="0"/>
              <a:t>Заключение</a:t>
            </a:r>
            <a:r>
              <a:rPr lang="ru-RU" b="1" dirty="0"/>
              <a:t>:</a:t>
            </a:r>
            <a:r>
              <a:rPr lang="ru-RU" dirty="0"/>
              <a:t> Множественное </a:t>
            </a:r>
            <a:r>
              <a:rPr lang="ru-RU" dirty="0" err="1"/>
              <a:t>гемодинамически</a:t>
            </a:r>
            <a:r>
              <a:rPr lang="ru-RU" dirty="0"/>
              <a:t> значимое стенотическое поражение коронарного </a:t>
            </a:r>
            <a:r>
              <a:rPr lang="ru-RU" dirty="0" smtClean="0"/>
              <a:t>русла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853430" y="1670865"/>
            <a:ext cx="1140823" cy="32749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90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382" y="1799071"/>
            <a:ext cx="10515600" cy="132556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30.08.2016 </a:t>
            </a:r>
            <a:r>
              <a:rPr lang="ru-RU" sz="3600" b="1" dirty="0" smtClean="0">
                <a:solidFill>
                  <a:srgbClr val="C00000"/>
                </a:solidFill>
              </a:rPr>
              <a:t>– индексная госпитализация </a:t>
            </a:r>
            <a:r>
              <a:rPr lang="ru-RU" sz="3600" b="1" dirty="0">
                <a:solidFill>
                  <a:srgbClr val="C00000"/>
                </a:solidFill>
              </a:rPr>
              <a:t>в кардиологическое отделении НИИ КПССЗ для подготовки к плановому </a:t>
            </a:r>
            <a:r>
              <a:rPr lang="ru-RU" sz="3600" b="1" dirty="0" smtClean="0">
                <a:solidFill>
                  <a:srgbClr val="C00000"/>
                </a:solidFill>
              </a:rPr>
              <a:t>коронарному шунтированию 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3508" y="3716770"/>
            <a:ext cx="10851573" cy="4351338"/>
          </a:xfrm>
        </p:spPr>
        <p:txBody>
          <a:bodyPr/>
          <a:lstStyle/>
          <a:p>
            <a:r>
              <a:rPr lang="ru-RU" dirty="0" smtClean="0"/>
              <a:t>жалобы на боли за грудиной с иррадиацией в горло при бытовых физ. нагрузках, купируются нитроглицерином в течение 5-10 минут, одышка при умеренной нагрузке</a:t>
            </a:r>
          </a:p>
          <a:p>
            <a:r>
              <a:rPr lang="ru-RU" dirty="0" smtClean="0"/>
              <a:t>на момент госпитализации клиника стенокардии  ФК </a:t>
            </a:r>
            <a:r>
              <a:rPr lang="en-US" dirty="0" smtClean="0"/>
              <a:t>III</a:t>
            </a:r>
            <a:r>
              <a:rPr lang="ru-RU" dirty="0" smtClean="0"/>
              <a:t>, ХСН </a:t>
            </a:r>
            <a:r>
              <a:rPr lang="en-US" dirty="0" smtClean="0"/>
              <a:t>II</a:t>
            </a:r>
            <a:r>
              <a:rPr lang="ru-RU" dirty="0" smtClean="0"/>
              <a:t>А ФК </a:t>
            </a:r>
            <a:r>
              <a:rPr lang="en-US" dirty="0" smtClean="0"/>
              <a:t>II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8037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Объект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33541819"/>
              </p:ext>
            </p:extLst>
          </p:nvPr>
        </p:nvGraphicFramePr>
        <p:xfrm>
          <a:off x="219931" y="850502"/>
          <a:ext cx="11726905" cy="3338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8701"/>
                <a:gridCol w="1575710"/>
                <a:gridCol w="1393111"/>
                <a:gridCol w="2119950"/>
                <a:gridCol w="2099758"/>
                <a:gridCol w="2799675"/>
              </a:tblGrid>
              <a:tr h="26973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ЛЖ по </a:t>
                      </a:r>
                      <a:r>
                        <a:rPr lang="ru-RU" sz="1700" u="sng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Тейхольцу</a:t>
                      </a:r>
                      <a:r>
                        <a:rPr lang="ru-RU" sz="17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7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endParaRPr lang="ru-RU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</a:tr>
              <a:tr h="2697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КДР: </a:t>
                      </a:r>
                      <a:endParaRPr lang="ru-RU" sz="1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 см</a:t>
                      </a:r>
                      <a:endParaRPr lang="ru-RU" sz="1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КДО: </a:t>
                      </a:r>
                      <a:endParaRPr lang="ru-RU" sz="1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 мл </a:t>
                      </a:r>
                      <a:endParaRPr lang="ru-RU" sz="1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ЛП:</a:t>
                      </a:r>
                      <a:endParaRPr lang="ru-RU" sz="1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 см</a:t>
                      </a:r>
                      <a:endParaRPr lang="ru-RU" sz="1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</a:tr>
              <a:tr h="2697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КСР:</a:t>
                      </a:r>
                      <a:endParaRPr lang="ru-RU" sz="1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 см</a:t>
                      </a:r>
                      <a:endParaRPr lang="ru-RU" sz="1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КСО:</a:t>
                      </a:r>
                      <a:endParaRPr lang="ru-RU" sz="1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 мл</a:t>
                      </a:r>
                      <a:endParaRPr lang="ru-RU" sz="1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МЖП: </a:t>
                      </a:r>
                      <a:endParaRPr lang="ru-RU" sz="1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 см</a:t>
                      </a:r>
                      <a:endParaRPr lang="ru-RU" sz="1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</a:tr>
              <a:tr h="266480">
                <a:tc gridSpan="4">
                  <a:txBody>
                    <a:bodyPr/>
                    <a:lstStyle/>
                    <a:p>
                      <a:r>
                        <a:rPr lang="ru-RU" sz="1700" u="sng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ЛЖ по Симпсону: 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КДО: 157 мл</a:t>
                      </a:r>
                      <a:r>
                        <a:rPr lang="ru-RU" sz="17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ФВ:</a:t>
                      </a:r>
                      <a:r>
                        <a:rPr lang="ru-RU" sz="17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30 %</a:t>
                      </a:r>
                      <a:endParaRPr lang="ru-RU" sz="17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672" marR="4672" marT="4672" marB="4672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4850" marR="44850" marT="22425" marB="22425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4850" marR="44850" marT="22425" marB="224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ЗСЛЖ: </a:t>
                      </a:r>
                      <a:endParaRPr lang="ru-RU" sz="1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см</a:t>
                      </a:r>
                      <a:endParaRPr lang="ru-RU" sz="1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</a:tr>
              <a:tr h="1573966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Митральный клапан (МК): Створки: неоднородные, уплотнены , отложение кальция в основании задней створки, верхушках папиллярных мышц. Размер ФК: 3.2 см * 3.7 см. </a:t>
                      </a:r>
                      <a:r>
                        <a:rPr lang="ru-RU" sz="1700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Регургитация</a:t>
                      </a:r>
                      <a:r>
                        <a:rPr lang="ru-RU" sz="17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 III-</a:t>
                      </a:r>
                      <a:r>
                        <a:rPr lang="en-US" sz="17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</a:t>
                      </a:r>
                      <a:r>
                        <a:rPr lang="ru-RU" sz="17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степени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ДЛА </a:t>
                      </a:r>
                      <a:r>
                        <a:rPr lang="ru-RU" sz="17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</a:t>
                      </a:r>
                      <a:r>
                        <a:rPr lang="ru-RU" sz="17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32 мм </a:t>
                      </a:r>
                      <a:r>
                        <a:rPr lang="ru-RU" sz="17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рт.ст</a:t>
                      </a:r>
                      <a:r>
                        <a:rPr lang="ru-RU" sz="17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Лок</a:t>
                      </a:r>
                      <a:r>
                        <a:rPr lang="ru-RU" sz="17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сократительная способность:</a:t>
                      </a:r>
                      <a:r>
                        <a:rPr lang="ru-RU" sz="17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гипокинезия –сегменты: базальный, </a:t>
                      </a:r>
                      <a:r>
                        <a:rPr lang="ru-RU" sz="1700" baseline="0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задне</a:t>
                      </a:r>
                      <a:r>
                        <a:rPr lang="ru-RU" sz="1700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-боковой, базальный задний, средний задний. Акинезия: сегменты базальный </a:t>
                      </a:r>
                      <a:r>
                        <a:rPr lang="ru-RU" sz="1700" baseline="0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передне</a:t>
                      </a:r>
                      <a:r>
                        <a:rPr lang="ru-RU" sz="1700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-боковой, средний </a:t>
                      </a:r>
                      <a:r>
                        <a:rPr lang="ru-RU" sz="1700" baseline="0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задне</a:t>
                      </a:r>
                      <a:r>
                        <a:rPr lang="ru-RU" sz="1700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-боковой, средний </a:t>
                      </a:r>
                      <a:r>
                        <a:rPr lang="ru-RU" sz="1700" baseline="0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передне</a:t>
                      </a:r>
                      <a:r>
                        <a:rPr lang="ru-RU" sz="1700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-боковой. </a:t>
                      </a:r>
                      <a:endParaRPr lang="ru-RU" sz="1700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 marL="44850" marR="44850" marT="22425" marB="22425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</a:txBody>
                  <a:tcPr marL="4672" marR="4672" marT="4672" marB="4672"/>
                </a:tc>
              </a:tr>
              <a:tr h="687164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7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Заключение:</a:t>
                      </a:r>
                      <a:r>
                        <a:rPr lang="ru-RU" altLang="ru-RU" sz="17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ru-RU" sz="17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Сократительная способность миокарда ЛЖ умеренно снижена. Склеротические изменения аорты, АК, МК. Недостаточность МК. Диастолическая дисфункция ЛЖ по I типу.</a:t>
                      </a:r>
                      <a:endParaRPr lang="ru-RU" sz="17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19931" y="435434"/>
            <a:ext cx="438004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Эхокардиография</a:t>
            </a:r>
            <a:r>
              <a:rPr kumimoji="0" lang="ru-RU" altLang="ru-RU" sz="22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2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31.08.2016</a:t>
            </a:r>
            <a:r>
              <a:rPr kumimoji="0" lang="ru-RU" altLang="ru-RU" sz="22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endParaRPr kumimoji="0" lang="ru-RU" altLang="ru-RU" sz="22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105489"/>
            <a:ext cx="2199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769379" y="-80318"/>
            <a:ext cx="9848706" cy="71926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Предоперационное обследование</a:t>
            </a:r>
            <a:endParaRPr lang="ru-RU" sz="28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759" y="4726774"/>
            <a:ext cx="1049572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Чреспищеводное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ЭХО-КГ c 3D реконструкцией 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07.09.2016: </a:t>
            </a:r>
          </a:p>
          <a:p>
            <a:endParaRPr lang="ru-RU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6741"/>
              </p:ext>
            </p:extLst>
          </p:nvPr>
        </p:nvGraphicFramePr>
        <p:xfrm>
          <a:off x="219931" y="5580625"/>
          <a:ext cx="11726905" cy="1207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6905"/>
              </a:tblGrid>
              <a:tr h="5180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Описание: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Структура створок митрального клапана существенно не изменена, возможно наличие расщепления створки в зоне Р2. </a:t>
                      </a:r>
                      <a:r>
                        <a:rPr lang="ru-RU" sz="1600" b="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Регургитация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III-</a:t>
                      </a:r>
                      <a:r>
                        <a:rPr lang="en-US" sz="1600" b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ст. </a:t>
                      </a:r>
                      <a:endParaRPr lang="ru-RU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86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Заключение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Недостаточность митрального клапана</a:t>
                      </a:r>
                      <a:r>
                        <a:rPr lang="ru-RU" sz="1600" b="1" u="sng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результату Эхо КГ выявлено выраженное снижение систолической функции, </a:t>
                      </a:r>
                      <a:r>
                        <a:rPr lang="ru-RU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регургитация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митральном клапане, зоны гипокинезии и акинезии ЛЖ.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67759" y="4400808"/>
            <a:ext cx="11946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NB!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 результату Эхо КГ выявлены зоны гипокинезии и акинезии в 8 сегментах ЛЖ, что в совокупности с выраженной систолической дисфункцией ЛЖ свидетельствует о перенесенном ранее </a:t>
            </a:r>
            <a:r>
              <a:rPr 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инфаркте миокарда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(давность не уточнена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31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284" y="894521"/>
            <a:ext cx="7796197" cy="5009322"/>
          </a:xfr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70679" y="974036"/>
            <a:ext cx="3814605" cy="47210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ru-RU" sz="2400" b="1" i="1" dirty="0" smtClean="0"/>
              <a:t>Электрокардиография 04.09.16</a:t>
            </a:r>
            <a:r>
              <a:rPr lang="ru-RU" sz="2400" b="1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/>
              <a:t>P</a:t>
            </a:r>
            <a:r>
              <a:rPr lang="ru-RU" sz="1800" dirty="0"/>
              <a:t>:</a:t>
            </a:r>
            <a:r>
              <a:rPr lang="en-US" sz="1800" dirty="0" smtClean="0"/>
              <a:t> 0,09 P-Q</a:t>
            </a:r>
            <a:r>
              <a:rPr lang="ru-RU" sz="1800" dirty="0" smtClean="0"/>
              <a:t>:</a:t>
            </a:r>
            <a:r>
              <a:rPr lang="en-US" sz="1800" dirty="0" smtClean="0"/>
              <a:t> 0,12</a:t>
            </a:r>
            <a:r>
              <a:rPr lang="ru-RU" sz="1800" dirty="0" smtClean="0"/>
              <a:t>; </a:t>
            </a:r>
            <a:r>
              <a:rPr lang="en-US" sz="1800" dirty="0" smtClean="0"/>
              <a:t>Q-T</a:t>
            </a:r>
            <a:r>
              <a:rPr lang="ru-RU" sz="1800" dirty="0" smtClean="0"/>
              <a:t>:</a:t>
            </a:r>
            <a:r>
              <a:rPr lang="en-US" sz="1800" dirty="0" smtClean="0"/>
              <a:t> 0,400</a:t>
            </a:r>
            <a:r>
              <a:rPr lang="ru-RU" sz="1800" dirty="0" smtClean="0"/>
              <a:t>; </a:t>
            </a:r>
            <a:r>
              <a:rPr lang="en-US" sz="1800" dirty="0" smtClean="0"/>
              <a:t>QRS</a:t>
            </a:r>
            <a:r>
              <a:rPr lang="ru-RU" sz="1800" dirty="0" smtClean="0"/>
              <a:t>:</a:t>
            </a:r>
            <a:r>
              <a:rPr lang="en-US" sz="1800" dirty="0" smtClean="0"/>
              <a:t> 0,09</a:t>
            </a:r>
            <a:r>
              <a:rPr lang="ru-RU" sz="1800" dirty="0" smtClean="0"/>
              <a:t>; </a:t>
            </a:r>
            <a:r>
              <a:rPr lang="en-US" sz="1800" dirty="0" smtClean="0"/>
              <a:t>Q-T </a:t>
            </a:r>
            <a:r>
              <a:rPr lang="ru-RU" sz="1800" dirty="0" err="1" smtClean="0"/>
              <a:t>должн</a:t>
            </a:r>
            <a:r>
              <a:rPr lang="ru-RU" sz="1800" dirty="0" smtClean="0"/>
              <a:t>.: 0,390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800" b="1" dirty="0" smtClean="0"/>
              <a:t>Ритм: </a:t>
            </a:r>
            <a:r>
              <a:rPr lang="ru-RU" sz="1800" dirty="0" smtClean="0"/>
              <a:t>синусовый  ЧСС: 62 уд/мин </a:t>
            </a:r>
            <a:br>
              <a:rPr lang="ru-RU" sz="1800" dirty="0" smtClean="0"/>
            </a:br>
            <a:r>
              <a:rPr lang="ru-RU" sz="1800" b="1" dirty="0" smtClean="0"/>
              <a:t>Заключение: </a:t>
            </a:r>
            <a:r>
              <a:rPr lang="ru-RU" sz="1800" dirty="0" smtClean="0"/>
              <a:t>Блокада </a:t>
            </a:r>
            <a:r>
              <a:rPr lang="ru-RU" sz="1800" dirty="0" err="1" smtClean="0"/>
              <a:t>передне</a:t>
            </a:r>
            <a:r>
              <a:rPr lang="ru-RU" sz="1800" dirty="0" smtClean="0"/>
              <a:t>-верхней ветви левой ножки пучка Гиса. Гипертрофия миокарда левого желудочка, его обменно-трофические изменения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79318" y="-33463"/>
            <a:ext cx="9848706" cy="71926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Предоперационное обследование</a:t>
            </a:r>
            <a:endParaRPr lang="ru-RU" sz="28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9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179" y="39859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u="sng" dirty="0">
                <a:latin typeface="Arial" pitchFamily="34" charset="0"/>
                <a:cs typeface="Arial" pitchFamily="34" charset="0"/>
              </a:rPr>
              <a:t/>
            </a:r>
            <a:br>
              <a:rPr lang="ru-RU" u="sng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4261" y="728366"/>
            <a:ext cx="4698567" cy="38733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Общий анализ крови  </a:t>
            </a:r>
            <a:r>
              <a:rPr lang="ru-RU" sz="2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от 31.08.16 г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12327" y="589257"/>
            <a:ext cx="5183188" cy="520411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Общий анализ мочи от 31.08.16 г</a:t>
            </a:r>
            <a:r>
              <a:rPr lang="ru-RU" sz="2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000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01589662"/>
              </p:ext>
            </p:extLst>
          </p:nvPr>
        </p:nvGraphicFramePr>
        <p:xfrm>
          <a:off x="561561" y="1097974"/>
          <a:ext cx="4654674" cy="3979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5510"/>
                <a:gridCol w="1299582"/>
                <a:gridCol w="1299582"/>
              </a:tblGrid>
              <a:tr h="370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СОЭ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мм/ч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Hb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г/л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эритроциты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4,29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*10</a:t>
                      </a:r>
                      <a:r>
                        <a:rPr lang="ru-RU" sz="1600" baseline="30000">
                          <a:effectLst/>
                        </a:rPr>
                        <a:t>12</a:t>
                      </a:r>
                      <a:r>
                        <a:rPr lang="ru-RU" sz="1600">
                          <a:effectLst/>
                        </a:rPr>
                        <a:t>/л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+mn-ea"/>
                        </a:rPr>
                        <a:t>лейкоциты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*10</a:t>
                      </a:r>
                      <a:r>
                        <a:rPr lang="ru-RU" sz="1600" baseline="30000">
                          <a:effectLst/>
                        </a:rPr>
                        <a:t>9</a:t>
                      </a:r>
                      <a:r>
                        <a:rPr lang="ru-RU" sz="1600">
                          <a:effectLst/>
                        </a:rPr>
                        <a:t>/л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тромбоциты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199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*10</a:t>
                      </a:r>
                      <a:r>
                        <a:rPr lang="ru-RU" sz="1600" baseline="30000">
                          <a:effectLst/>
                        </a:rPr>
                        <a:t>9</a:t>
                      </a:r>
                      <a:r>
                        <a:rPr lang="ru-RU" sz="1600">
                          <a:effectLst/>
                        </a:rPr>
                        <a:t>/л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r>
                        <a:rPr lang="en-US" sz="1600" dirty="0">
                          <a:effectLst/>
                        </a:rPr>
                        <a:t>t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Эозинофилы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нейтрофилы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Лимфоциты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Моноциты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8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Базофилы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5,8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56932270"/>
              </p:ext>
            </p:extLst>
          </p:nvPr>
        </p:nvGraphicFramePr>
        <p:xfrm>
          <a:off x="6613237" y="1097974"/>
          <a:ext cx="5237020" cy="38817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7909"/>
                <a:gridCol w="1885718"/>
                <a:gridCol w="1153393"/>
              </a:tblGrid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цвет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Сол/желтая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прозр-ть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прозрачная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уд. вес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1015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рH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белок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г/л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сахар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слизь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небольшое кол-во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+mn-ea"/>
                        </a:rPr>
                        <a:t>лейкоциты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 п/зр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эп. пл.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1-2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 п/зр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эритроциты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 п/зр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бактерии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Отр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п/</a:t>
                      </a:r>
                      <a:r>
                        <a:rPr lang="ru-RU" sz="1600" dirty="0" err="1">
                          <a:effectLst/>
                        </a:rPr>
                        <a:t>зр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443045"/>
              </p:ext>
            </p:extLst>
          </p:nvPr>
        </p:nvGraphicFramePr>
        <p:xfrm>
          <a:off x="574261" y="5239786"/>
          <a:ext cx="4654674" cy="8446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117"/>
                <a:gridCol w="2837557"/>
              </a:tblGrid>
              <a:tr h="844669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2400" b="1" kern="0" dirty="0">
                          <a:effectLst/>
                        </a:rPr>
                        <a:t>Группа крови</a:t>
                      </a:r>
                      <a:endParaRPr lang="ru-RU" sz="24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 (</a:t>
                      </a:r>
                      <a:r>
                        <a:rPr lang="en-US" sz="1600" dirty="0">
                          <a:effectLst/>
                        </a:rPr>
                        <a:t>I</a:t>
                      </a:r>
                      <a:r>
                        <a:rPr lang="ru-RU" sz="1600" dirty="0">
                          <a:effectLst/>
                        </a:rPr>
                        <a:t>) </a:t>
                      </a:r>
                      <a:r>
                        <a:rPr lang="en-US" sz="1600" dirty="0">
                          <a:effectLst/>
                        </a:rPr>
                        <a:t>Rh</a:t>
                      </a:r>
                      <a:r>
                        <a:rPr lang="ru-RU" sz="1600" dirty="0">
                          <a:effectLst/>
                        </a:rPr>
                        <a:t> + (положительная</a:t>
                      </a:r>
                      <a:r>
                        <a:rPr lang="ru-RU" sz="1600" dirty="0" smtClean="0">
                          <a:effectLst/>
                        </a:rPr>
                        <a:t>) </a:t>
                      </a:r>
                      <a:r>
                        <a:rPr lang="ru-RU" sz="1600" dirty="0">
                          <a:effectLst/>
                        </a:rPr>
                        <a:t>Иммунные АТ не </a:t>
                      </a:r>
                      <a:r>
                        <a:rPr lang="ru-RU" sz="1600" dirty="0" smtClean="0">
                          <a:effectLst/>
                        </a:rPr>
                        <a:t>обнаружены  </a:t>
                      </a:r>
                      <a:r>
                        <a:rPr lang="ru-RU" sz="1600" dirty="0">
                          <a:effectLst/>
                        </a:rPr>
                        <a:t>Фенотип </a:t>
                      </a:r>
                      <a:r>
                        <a:rPr lang="ru-RU" sz="1600" dirty="0" err="1">
                          <a:effectLst/>
                        </a:rPr>
                        <a:t>сс</a:t>
                      </a:r>
                      <a:r>
                        <a:rPr lang="en-US" sz="1600" dirty="0">
                          <a:effectLst/>
                        </a:rPr>
                        <a:t>D</a:t>
                      </a:r>
                      <a:r>
                        <a:rPr lang="ru-RU" sz="1600" dirty="0">
                          <a:effectLst/>
                        </a:rPr>
                        <a:t>ЕЕ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546621"/>
              </p:ext>
            </p:extLst>
          </p:nvPr>
        </p:nvGraphicFramePr>
        <p:xfrm>
          <a:off x="6600537" y="5164731"/>
          <a:ext cx="5237021" cy="1170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2090"/>
                <a:gridCol w="1870364"/>
                <a:gridCol w="1184567"/>
              </a:tblGrid>
              <a:tr h="390176">
                <a:tc>
                  <a:txBody>
                    <a:bodyPr/>
                    <a:lstStyle/>
                    <a:p>
                      <a:pPr marL="0" lvl="0" indent="45720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b="1" kern="0" dirty="0">
                          <a:effectLst/>
                        </a:rPr>
                        <a:t>ИФА на ВИЧ</a:t>
                      </a:r>
                      <a:endParaRPr lang="ru-RU" sz="18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kern="0" dirty="0">
                          <a:effectLst/>
                        </a:rPr>
                        <a:t>От 11.07.16г</a:t>
                      </a:r>
                      <a:endParaRPr lang="ru-RU" sz="16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отриц.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0176">
                <a:tc>
                  <a:txBody>
                    <a:bodyPr/>
                    <a:lstStyle/>
                    <a:p>
                      <a:pPr marL="0" lvl="0" indent="45720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b="1" kern="0" dirty="0">
                          <a:effectLst/>
                        </a:rPr>
                        <a:t>ИФА на </a:t>
                      </a:r>
                      <a:r>
                        <a:rPr lang="en-US" sz="1800" b="1" kern="0" dirty="0" err="1">
                          <a:effectLst/>
                        </a:rPr>
                        <a:t>HBsAg</a:t>
                      </a:r>
                      <a:endParaRPr lang="ru-RU" sz="18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kern="0" dirty="0">
                          <a:effectLst/>
                        </a:rPr>
                        <a:t>От 12.07.16г</a:t>
                      </a:r>
                      <a:endParaRPr lang="ru-RU" sz="16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отриц.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0176">
                <a:tc>
                  <a:txBody>
                    <a:bodyPr/>
                    <a:lstStyle/>
                    <a:p>
                      <a:pPr marL="0" lvl="0" indent="45720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b="1" kern="0" dirty="0">
                          <a:effectLst/>
                        </a:rPr>
                        <a:t>ИФА на </a:t>
                      </a:r>
                      <a:r>
                        <a:rPr lang="en-US" sz="1800" b="1" kern="0" dirty="0">
                          <a:effectLst/>
                        </a:rPr>
                        <a:t>HCV</a:t>
                      </a:r>
                      <a:endParaRPr lang="ru-RU" sz="18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kern="0" dirty="0" smtClean="0">
                          <a:effectLst/>
                        </a:rPr>
                        <a:t>От 12.07.16г</a:t>
                      </a:r>
                      <a:endParaRPr lang="ru-RU" sz="16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отриц.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158294" y="137926"/>
            <a:ext cx="56721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Предоперационное обследование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22300" y="6211669"/>
            <a:ext cx="6388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Общий анализ крови – базофилия, общий анализ мочи - без патологии, вирусные гепатиты и ВИЧ не выявлены.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25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u="sng" dirty="0">
                <a:latin typeface="Arial" pitchFamily="34" charset="0"/>
                <a:cs typeface="Arial" pitchFamily="34" charset="0"/>
              </a:rPr>
              <a:t/>
            </a:r>
            <a:br>
              <a:rPr lang="ru-RU" u="sng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5018" y="1384156"/>
            <a:ext cx="5183188" cy="823912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Биохимическое исследование крови от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31.08.16 г</a:t>
            </a:r>
            <a:r>
              <a:rPr lang="ru-RU" sz="2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0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44734784"/>
              </p:ext>
            </p:extLst>
          </p:nvPr>
        </p:nvGraphicFramePr>
        <p:xfrm>
          <a:off x="442741" y="2208068"/>
          <a:ext cx="6754695" cy="33383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4392"/>
                <a:gridCol w="688134"/>
                <a:gridCol w="1269261"/>
                <a:gridCol w="1413163"/>
                <a:gridCol w="675409"/>
                <a:gridCol w="1444336"/>
              </a:tblGrid>
              <a:tr h="539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Об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. белок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71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К+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4,8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05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</a:rPr>
                        <a:t>Креатинин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95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</a:rPr>
                        <a:t>мкмоль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</a:rPr>
                        <a:t>N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а+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147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3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СКФ 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</a:rPr>
                        <a:t> CKD-EPI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51 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мл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мин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</a:rPr>
                        <a:t> ×1,73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US" sz="1600" baseline="300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Билирубин общ.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12,5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Calibri" panose="020F0502020204030204" pitchFamily="34" charset="0"/>
                        </a:rPr>
                        <a:t>мкмоль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44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Мочевина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6,8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Билирубин прямой</a:t>
                      </a:r>
                      <a:endParaRPr lang="ru-RU" sz="16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4,8</a:t>
                      </a:r>
                      <a:endParaRPr lang="ru-RU" sz="1600" dirty="0"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dirty="0" err="1" smtClean="0">
                          <a:latin typeface="Calibri" panose="020F0502020204030204" pitchFamily="34" charset="0"/>
                        </a:rPr>
                        <a:t>мкмоль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 л</a:t>
                      </a:r>
                      <a:endParaRPr lang="ru-RU" sz="1600" dirty="0"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24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Глюкоза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9,9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АСТ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</a:rPr>
                        <a:t>Ед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23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BNP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302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</a:t>
                      </a:r>
                      <a:r>
                        <a:rPr lang="ru-RU" sz="1600" dirty="0" err="1" smtClean="0">
                          <a:effectLst/>
                        </a:rPr>
                        <a:t>г</a:t>
                      </a:r>
                      <a:r>
                        <a:rPr lang="ru-RU" sz="1600" dirty="0" smtClean="0">
                          <a:effectLst/>
                        </a:rPr>
                        <a:t>\мл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АЛТ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</a:rPr>
                        <a:t>Ед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578436" y="1207266"/>
            <a:ext cx="4613564" cy="1177692"/>
          </a:xfrm>
        </p:spPr>
        <p:txBody>
          <a:bodyPr/>
          <a:lstStyle/>
          <a:p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Липидный профиль от </a:t>
            </a:r>
            <a:r>
              <a:rPr lang="ru-RU" sz="2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31.08.16 г.</a:t>
            </a:r>
            <a:endParaRPr lang="ru-RU" sz="2000" dirty="0"/>
          </a:p>
          <a:p>
            <a:endParaRPr lang="ru-RU" dirty="0"/>
          </a:p>
        </p:txBody>
      </p:sp>
      <p:graphicFrame>
        <p:nvGraphicFramePr>
          <p:cNvPr id="11" name="Объект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727131776"/>
              </p:ext>
            </p:extLst>
          </p:nvPr>
        </p:nvGraphicFramePr>
        <p:xfrm>
          <a:off x="7450282" y="2146590"/>
          <a:ext cx="4488872" cy="34414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1214"/>
                <a:gridCol w="1231896"/>
                <a:gridCol w="1145762"/>
              </a:tblGrid>
              <a:tr h="711367">
                <a:tc>
                  <a:txBody>
                    <a:bodyPr/>
                    <a:lstStyle/>
                    <a:p>
                      <a:pPr indent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</a:rPr>
                        <a:t>О. холестерин 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8,3</a:t>
                      </a:r>
                      <a:endParaRPr lang="ru-RU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1600" b="0" dirty="0" err="1" smtClean="0">
                          <a:effectLst/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3911">
                <a:tc>
                  <a:txBody>
                    <a:bodyPr/>
                    <a:lstStyle/>
                    <a:p>
                      <a:pPr indent="457200"/>
                      <a:r>
                        <a:rPr lang="ru-RU" sz="1600" b="0" dirty="0" smtClean="0">
                          <a:latin typeface="Calibri" panose="020F0502020204030204" pitchFamily="34" charset="0"/>
                        </a:rPr>
                        <a:t>Триглицериды</a:t>
                      </a:r>
                      <a:endParaRPr lang="ru-RU" sz="1600" b="0" dirty="0"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4,23</a:t>
                      </a:r>
                      <a:endParaRPr lang="ru-RU" sz="1600" b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 smtClean="0">
                          <a:effectLst/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2044">
                <a:tc>
                  <a:txBody>
                    <a:bodyPr/>
                    <a:lstStyle/>
                    <a:p>
                      <a:pPr indent="457200"/>
                      <a:r>
                        <a:rPr lang="ru-RU" sz="1600" b="0" dirty="0" smtClean="0">
                          <a:latin typeface="Calibri" panose="020F0502020204030204" pitchFamily="34" charset="0"/>
                        </a:rPr>
                        <a:t>ХС ЛПВП</a:t>
                      </a:r>
                      <a:endParaRPr lang="ru-RU" sz="1600" b="0" dirty="0"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0,99</a:t>
                      </a:r>
                      <a:endParaRPr lang="ru-RU" sz="1600" b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err="1" smtClean="0">
                          <a:effectLst/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endParaRPr lang="ru-RU" sz="1600" b="0" dirty="0"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2044">
                <a:tc>
                  <a:txBody>
                    <a:bodyPr/>
                    <a:lstStyle/>
                    <a:p>
                      <a:pPr indent="457200"/>
                      <a:r>
                        <a:rPr lang="ru-RU" sz="1600" b="0" dirty="0" smtClean="0">
                          <a:latin typeface="Calibri" panose="020F0502020204030204" pitchFamily="34" charset="0"/>
                        </a:rPr>
                        <a:t>ХС ЛПНП</a:t>
                      </a:r>
                      <a:endParaRPr lang="ru-RU" sz="1600" b="0" dirty="0"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4,6</a:t>
                      </a:r>
                      <a:endParaRPr lang="ru-RU" sz="1600" b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err="1" smtClean="0">
                          <a:effectLst/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endParaRPr lang="ru-RU" sz="1600" b="0" dirty="0"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2044">
                <a:tc>
                  <a:txBody>
                    <a:bodyPr/>
                    <a:lstStyle/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</a:rPr>
                        <a:t>ХС ЛПОНП 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indent="457200"/>
                      <a:endParaRPr lang="ru-RU" sz="1600" b="0" dirty="0"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1,94</a:t>
                      </a:r>
                      <a:endParaRPr lang="ru-RU" sz="1600" b="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b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err="1" smtClean="0">
                          <a:effectLst/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</a:rPr>
                        <a:t>/л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endParaRPr lang="ru-RU" sz="1600" b="0" dirty="0">
                        <a:latin typeface="Calibri" panose="020F0502020204030204" pitchFamily="34" charset="0"/>
                      </a:endParaRPr>
                    </a:p>
                  </a:txBody>
                  <a:tcPr marL="58488" marR="58488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14487" y="5996709"/>
            <a:ext cx="9091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Имеет место снижение СКФ, соответствующее  стадии ХБП 3а, </a:t>
            </a:r>
            <a:r>
              <a:rPr lang="ru-RU" dirty="0"/>
              <a:t>гипергликемия</a:t>
            </a:r>
            <a:r>
              <a:rPr lang="ru-RU" dirty="0" smtClean="0"/>
              <a:t>, повышение мозгового натрийуретического пептида, выраженная </a:t>
            </a:r>
            <a:r>
              <a:rPr lang="ru-RU" dirty="0" err="1" smtClean="0"/>
              <a:t>дислипидемия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428457" y="340636"/>
            <a:ext cx="56721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Предоперационное обследование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7150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8224" y="59115"/>
            <a:ext cx="10515600" cy="876769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u="sng" dirty="0">
                <a:latin typeface="Arial" pitchFamily="34" charset="0"/>
                <a:cs typeface="Arial" pitchFamily="34" charset="0"/>
              </a:rPr>
              <a:t/>
            </a:r>
            <a:br>
              <a:rPr lang="ru-RU" u="sng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52092360"/>
              </p:ext>
            </p:extLst>
          </p:nvPr>
        </p:nvGraphicFramePr>
        <p:xfrm>
          <a:off x="689696" y="3197528"/>
          <a:ext cx="5800005" cy="2825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3976"/>
                <a:gridCol w="1255343"/>
                <a:gridCol w="1255343"/>
                <a:gridCol w="1255343"/>
              </a:tblGrid>
              <a:tr h="29046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ru-RU" sz="2000" b="1" dirty="0" err="1" smtClean="0"/>
                        <a:t>Коагулограмма</a:t>
                      </a:r>
                      <a:r>
                        <a:rPr lang="ru-RU" sz="2000" b="1" dirty="0" smtClean="0"/>
                        <a:t>     от  31.08.16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2904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МНО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1,15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0,85-1,25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2904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</a:rPr>
                        <a:t>ПТИ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80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70-130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2904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АЧТВ 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сек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24,3-35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2904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</a:rPr>
                        <a:t>Фибриноген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4,9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г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/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2-4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2904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Calibri" panose="020F0502020204030204" pitchFamily="34" charset="0"/>
                        </a:rPr>
                        <a:t>Тромбиновое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</a:rPr>
                        <a:t> время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14,8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сек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14-16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2904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РФМК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13,0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сек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0-3,5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2107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</a:rPr>
                        <a:t>XIIa</a:t>
                      </a:r>
                      <a:r>
                        <a:rPr lang="ru-RU" sz="1600">
                          <a:effectLst/>
                          <a:latin typeface="Calibri" panose="020F0502020204030204" pitchFamily="34" charset="0"/>
                        </a:rPr>
                        <a:t> фибринолиз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мин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4-10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2389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Антитромбин 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</a:rPr>
                        <a:t>III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</a:rPr>
                        <a:t>108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70-130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2904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Протеин С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</a:rPr>
                        <a:t>141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60-160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856764"/>
              </p:ext>
            </p:extLst>
          </p:nvPr>
        </p:nvGraphicFramePr>
        <p:xfrm>
          <a:off x="3606720" y="858025"/>
          <a:ext cx="5452661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6202"/>
                <a:gridCol w="897482"/>
                <a:gridCol w="1106603"/>
                <a:gridCol w="1272374"/>
              </a:tblGrid>
              <a:tr h="42807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Гормоны крови*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от 31.08.16 г.</a:t>
                      </a:r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На фоне приема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L-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тироксин 50 мкг</a:t>
                      </a:r>
                      <a:endParaRPr lang="ru-RU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Референсные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значения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64543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Тиреотропный гормон (ТТГ) </a:t>
                      </a:r>
                      <a:endParaRPr lang="ru-RU" b="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3,79</a:t>
                      </a:r>
                      <a:endParaRPr lang="ru-RU" b="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err="1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мкМЕ</a:t>
                      </a:r>
                      <a:r>
                        <a:rPr lang="en-US" b="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/</a:t>
                      </a:r>
                      <a:r>
                        <a:rPr lang="ru-RU" b="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мл</a:t>
                      </a:r>
                      <a:endParaRPr lang="ru-RU" b="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0,4-4,0 </a:t>
                      </a:r>
                      <a:endParaRPr lang="ru-RU" b="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Т4 свободный </a:t>
                      </a:r>
                      <a:endParaRPr lang="ru-RU" b="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Calibri" panose="020F0502020204030204" pitchFamily="34" charset="0"/>
                        </a:rPr>
                        <a:t>11,3</a:t>
                      </a:r>
                      <a:endParaRPr lang="ru-RU" b="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err="1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Пмоль</a:t>
                      </a:r>
                      <a:r>
                        <a:rPr lang="en-US" b="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/</a:t>
                      </a:r>
                      <a:r>
                        <a:rPr lang="ru-RU" b="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л</a:t>
                      </a:r>
                      <a:endParaRPr lang="ru-RU" b="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9,0-22,2</a:t>
                      </a:r>
                      <a:endParaRPr lang="ru-RU" b="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606720" y="2509025"/>
            <a:ext cx="5097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962150" algn="l"/>
              </a:tabLst>
            </a:pPr>
            <a:r>
              <a:rPr lang="ru-RU" dirty="0" smtClean="0">
                <a:latin typeface="Calibri" pitchFamily="34" charset="0"/>
                <a:ea typeface="Times New Roman" panose="02020603050405020304" pitchFamily="18" charset="0"/>
                <a:cs typeface="Calibri" pitchFamily="34" charset="0"/>
              </a:rPr>
              <a:t>На фоне заместительной терапии гипотиреоз компенсирован</a:t>
            </a:r>
            <a:endParaRPr lang="ru-RU" sz="2800" dirty="0">
              <a:latin typeface="Calibri" pitchFamily="34" charset="0"/>
              <a:ea typeface="Times New Roman" panose="02020603050405020304" pitchFamily="18" charset="0"/>
              <a:cs typeface="Calibri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407252"/>
              </p:ext>
            </p:extLst>
          </p:nvPr>
        </p:nvGraphicFramePr>
        <p:xfrm>
          <a:off x="7226300" y="3249180"/>
          <a:ext cx="4737100" cy="19832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9295"/>
                <a:gridCol w="2887805"/>
              </a:tblGrid>
              <a:tr h="81734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dirty="0" err="1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Агрегатограмма</a:t>
                      </a:r>
                      <a:r>
                        <a:rPr lang="ru-RU" sz="2000" b="1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* от 10.09.16г</a:t>
                      </a:r>
                      <a:endParaRPr lang="ru-RU" sz="2000" b="1" kern="0" dirty="0" smtClean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6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116587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b="1" kern="0" dirty="0" smtClean="0">
                          <a:effectLst/>
                          <a:latin typeface="Times New Roman" panose="02020603050405020304" pitchFamily="18" charset="0"/>
                        </a:rPr>
                        <a:t>*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На фоне приема ацетилсалициловой кислоты </a:t>
                      </a:r>
                      <a:endParaRPr lang="ru-RU" sz="16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Агрегация с адреналином и коллагеном в пределах нормы. </a:t>
                      </a:r>
                      <a:r>
                        <a:rPr lang="ru-RU" sz="1600" dirty="0" err="1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Гиперагрегация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с АДФ</a:t>
                      </a: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428457" y="340636"/>
            <a:ext cx="56721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Предоперационное обследование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6056868"/>
            <a:ext cx="516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Повышен уровень фибриногена, растворимых </a:t>
            </a:r>
            <a:r>
              <a:rPr lang="ru-RU" dirty="0" err="1" smtClean="0"/>
              <a:t>фибрин-мономерных</a:t>
            </a:r>
            <a:r>
              <a:rPr lang="ru-RU" dirty="0" smtClean="0"/>
              <a:t> комплексов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467600" y="5307568"/>
            <a:ext cx="439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Геперагрегация</a:t>
            </a:r>
            <a:r>
              <a:rPr lang="ru-RU" dirty="0" smtClean="0"/>
              <a:t> с одним из индукторов (АДФ), </a:t>
            </a:r>
            <a:r>
              <a:rPr lang="ru-RU" dirty="0" err="1" smtClean="0"/>
              <a:t>нормоагрегация</a:t>
            </a:r>
            <a:r>
              <a:rPr lang="ru-RU" dirty="0" smtClean="0"/>
              <a:t> с двумя другими индукторами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369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6" y="301921"/>
            <a:ext cx="10515600" cy="670573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Предоперационное обследование:</a:t>
            </a:r>
            <a:r>
              <a:rPr lang="ru-RU" sz="3200" b="1" dirty="0">
                <a:solidFill>
                  <a:srgbClr val="C00000"/>
                </a:solidFill>
                <a:latin typeface="Calibri Light" panose="020F0302020204030204" pitchFamily="34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Calibri Light" panose="020F0302020204030204" pitchFamily="34" charset="0"/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912808" y="1600944"/>
            <a:ext cx="5183188" cy="12568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31.08.16 </a:t>
            </a:r>
            <a:r>
              <a:rPr lang="ru-RU" sz="2000" dirty="0" smtClean="0">
                <a:latin typeface="Calibri" panose="020F0502020204030204" pitchFamily="34" charset="0"/>
              </a:rPr>
              <a:t>в </a:t>
            </a:r>
            <a:r>
              <a:rPr lang="ru-RU" sz="2000" dirty="0">
                <a:latin typeface="Calibri" panose="020F0502020204030204" pitchFamily="34" charset="0"/>
              </a:rPr>
              <a:t>день поступления </a:t>
            </a:r>
            <a:r>
              <a:rPr lang="ru-RU" sz="2000" dirty="0" smtClean="0">
                <a:latin typeface="Calibri" panose="020F0502020204030204" pitchFamily="34" charset="0"/>
              </a:rPr>
              <a:t>на фоне приема пероральных ССП </a:t>
            </a:r>
            <a:r>
              <a:rPr lang="ru-RU" sz="2000" dirty="0" smtClean="0">
                <a:latin typeface="Calibri" panose="020F0502020204030204" pitchFamily="34" charset="0"/>
                <a:cs typeface="Arial" pitchFamily="34" charset="0"/>
              </a:rPr>
              <a:t>- </a:t>
            </a:r>
            <a:r>
              <a:rPr lang="ru-RU" sz="2000" dirty="0" err="1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гликлазид</a:t>
            </a:r>
            <a:r>
              <a:rPr lang="ru-RU" sz="20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120 мг +</a:t>
            </a:r>
            <a:r>
              <a:rPr lang="ru-RU" sz="2000" dirty="0" err="1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метформин</a:t>
            </a:r>
            <a:r>
              <a:rPr lang="ru-RU" sz="20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1700 мг - компенсации углеводного обмена нет</a:t>
            </a:r>
            <a:endParaRPr lang="ru-RU" sz="2000" dirty="0">
              <a:latin typeface="Calibri" panose="020F0502020204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62078" y="796049"/>
            <a:ext cx="5641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Гликемический профиль при поступлении</a:t>
            </a:r>
          </a:p>
          <a:p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(глюкоза капиллярной крови, </a:t>
            </a:r>
            <a:r>
              <a:rPr lang="ru-RU" sz="16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ммоль</a:t>
            </a:r>
            <a:r>
              <a:rPr lang="en-US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л)</a:t>
            </a:r>
            <a:endParaRPr lang="ru-RU" sz="1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6653408" y="1747664"/>
          <a:ext cx="5258370" cy="963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077"/>
                <a:gridCol w="934271"/>
                <a:gridCol w="1051674"/>
                <a:gridCol w="1051674"/>
                <a:gridCol w="1051674"/>
              </a:tblGrid>
              <a:tr h="0">
                <a:tc rowSpan="3">
                  <a:txBody>
                    <a:bodyPr/>
                    <a:lstStyle/>
                    <a:p>
                      <a:endParaRPr lang="ru-RU" sz="1800" dirty="0" smtClean="0">
                        <a:effectLst/>
                      </a:endParaRPr>
                    </a:p>
                    <a:p>
                      <a:r>
                        <a:rPr lang="ru-RU" sz="1800" dirty="0" smtClean="0">
                          <a:effectLst/>
                        </a:rPr>
                        <a:t>31.08.16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07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r>
                        <a:rPr lang="ru-RU" sz="1800" u="sng" baseline="30000">
                          <a:effectLst/>
                        </a:rPr>
                        <a:t>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9256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 9,8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10,2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13,9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14,3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9657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гликлазид</a:t>
                      </a:r>
                      <a:r>
                        <a:rPr lang="ru-RU" sz="1800" dirty="0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120 мг +</a:t>
                      </a:r>
                      <a:r>
                        <a:rPr lang="ru-RU" sz="1800" dirty="0" err="1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метформин</a:t>
                      </a:r>
                      <a:r>
                        <a:rPr lang="ru-RU" sz="1800" dirty="0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1700 мг</a:t>
                      </a:r>
                      <a:endParaRPr lang="ru-RU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57800" y="2857843"/>
            <a:ext cx="66105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/>
              <a:t>После </a:t>
            </a:r>
            <a:r>
              <a:rPr lang="ru-RU" sz="2400" u="sng" dirty="0"/>
              <a:t>знакомства с дальнейшим </a:t>
            </a:r>
            <a:r>
              <a:rPr lang="ru-RU" sz="2400" u="sng" dirty="0" smtClean="0"/>
              <a:t>материалом</a:t>
            </a:r>
            <a:endParaRPr lang="ru-RU" sz="2400" u="sng" dirty="0"/>
          </a:p>
          <a:p>
            <a:r>
              <a:rPr lang="ru-RU" sz="2400" dirty="0" smtClean="0"/>
              <a:t>Вам будет предложено ответить на следующие вопросы: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Каковы целевые значения </a:t>
            </a:r>
            <a:r>
              <a:rPr lang="en-US" sz="2400" b="1" dirty="0">
                <a:solidFill>
                  <a:srgbClr val="C00000"/>
                </a:solidFill>
                <a:latin typeface="Calibri Light" panose="020F0302020204030204" pitchFamily="34" charset="0"/>
              </a:rPr>
              <a:t>HbA1c</a:t>
            </a:r>
            <a:r>
              <a:rPr lang="ru-RU" sz="2400" b="1" dirty="0">
                <a:solidFill>
                  <a:srgbClr val="C00000"/>
                </a:solidFill>
                <a:latin typeface="Calibri Light" panose="020F0302020204030204" pitchFamily="34" charset="0"/>
              </a:rPr>
              <a:t> и гликемии </a:t>
            </a:r>
            <a:r>
              <a:rPr 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для данной пациентки?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Обеспечивала ли предшествующая </a:t>
            </a:r>
            <a:r>
              <a:rPr lang="ru-RU" sz="2400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сахароснижающая</a:t>
            </a:r>
            <a:r>
              <a:rPr 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 терапия целевые показатели гликемического контроля?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Какова тактика по предоперационной </a:t>
            </a:r>
            <a:r>
              <a:rPr lang="ru-RU" sz="2400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сахароснижающей</a:t>
            </a:r>
            <a:r>
              <a:rPr 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 терапии?  </a:t>
            </a:r>
            <a:endParaRPr lang="ru-RU" sz="24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35428" y="3889829"/>
          <a:ext cx="4455886" cy="1915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5315"/>
                <a:gridCol w="3120571"/>
              </a:tblGrid>
              <a:tr h="957943">
                <a:tc rowSpan="2">
                  <a:txBody>
                    <a:bodyPr/>
                    <a:lstStyle/>
                    <a:p>
                      <a:endParaRPr lang="ru-RU" sz="2400" dirty="0" smtClean="0"/>
                    </a:p>
                    <a:p>
                      <a:endParaRPr lang="ru-RU" sz="2400" dirty="0" smtClean="0"/>
                    </a:p>
                    <a:p>
                      <a:r>
                        <a:rPr lang="ru-RU" sz="2400" dirty="0" smtClean="0"/>
                        <a:t>31.08.16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Гликированный гемоглобин (</a:t>
                      </a:r>
                      <a:r>
                        <a:rPr lang="en-US" sz="2400" b="1" dirty="0" smtClean="0"/>
                        <a:t>HbA1c</a:t>
                      </a:r>
                      <a:r>
                        <a:rPr lang="ru-RU" sz="2400" b="1" dirty="0" smtClean="0"/>
                        <a:t>)</a:t>
                      </a:r>
                      <a:endParaRPr lang="ru-RU" sz="2400" dirty="0"/>
                    </a:p>
                  </a:txBody>
                  <a:tcPr anchor="ctr"/>
                </a:tc>
              </a:tr>
              <a:tr h="957943">
                <a:tc v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10,4 % </a:t>
                      </a:r>
                      <a:endParaRPr lang="ru-RU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096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Консенсус Американской диабетической ассоциации и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Европейской ассоциации по изучению диабета (ADA/EASD</a:t>
            </a:r>
            <a:r>
              <a:rPr lang="ru-RU" sz="2800" b="1" dirty="0" smtClean="0">
                <a:solidFill>
                  <a:srgbClr val="C00000"/>
                </a:solidFill>
              </a:rPr>
              <a:t>)</a:t>
            </a:r>
            <a:r>
              <a:rPr lang="ru-RU" sz="2800" b="1" dirty="0">
                <a:solidFill>
                  <a:srgbClr val="C00000"/>
                </a:solidFill>
              </a:rPr>
              <a:t/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C00000"/>
                </a:solidFill>
              </a:rPr>
              <a:t>по коррекции </a:t>
            </a:r>
            <a:r>
              <a:rPr lang="ru-RU" sz="2800" b="1" dirty="0" smtClean="0">
                <a:solidFill>
                  <a:srgbClr val="C00000"/>
                </a:solidFill>
              </a:rPr>
              <a:t>гипергликемии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– 2015: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683" y="1808018"/>
            <a:ext cx="11440390" cy="5049982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sz="5500" b="1" dirty="0" smtClean="0">
                <a:solidFill>
                  <a:srgbClr val="C00000"/>
                </a:solidFill>
              </a:rPr>
              <a:t>Индивидуальные </a:t>
            </a:r>
            <a:r>
              <a:rPr lang="ru-RU" sz="5500" b="1" dirty="0">
                <a:solidFill>
                  <a:srgbClr val="C00000"/>
                </a:solidFill>
              </a:rPr>
              <a:t>цели гликемического </a:t>
            </a:r>
            <a:r>
              <a:rPr lang="ru-RU" sz="5500" b="1" dirty="0" smtClean="0">
                <a:solidFill>
                  <a:srgbClr val="C00000"/>
                </a:solidFill>
              </a:rPr>
              <a:t>контроля: </a:t>
            </a:r>
            <a:r>
              <a:rPr lang="ru-RU" sz="5500" dirty="0" smtClean="0"/>
              <a:t>для пациентов пожилого возраста с СД </a:t>
            </a:r>
            <a:r>
              <a:rPr lang="ru-RU" sz="5500" dirty="0"/>
              <a:t>и у пациентов с сердечно-сосудистыми событиями в анамнезе критерии </a:t>
            </a:r>
            <a:r>
              <a:rPr lang="ru-RU" sz="5500" dirty="0" smtClean="0"/>
              <a:t>гликемического контроля несколько ослаблены: для </a:t>
            </a:r>
            <a:r>
              <a:rPr lang="ru-RU" sz="5500" dirty="0" err="1" smtClean="0"/>
              <a:t>гликированного</a:t>
            </a:r>
            <a:r>
              <a:rPr lang="ru-RU" sz="5500" dirty="0" smtClean="0"/>
              <a:t> гемоглобина</a:t>
            </a:r>
            <a:r>
              <a:rPr lang="en-US" sz="5500" dirty="0"/>
              <a:t> </a:t>
            </a:r>
            <a:r>
              <a:rPr lang="ru-RU" sz="5500" dirty="0" smtClean="0"/>
              <a:t>(</a:t>
            </a:r>
            <a:r>
              <a:rPr lang="en-US" sz="5500" dirty="0" err="1" smtClean="0"/>
              <a:t>HbA</a:t>
            </a:r>
            <a:r>
              <a:rPr lang="ru-RU" sz="5500" dirty="0"/>
              <a:t>1</a:t>
            </a:r>
            <a:r>
              <a:rPr lang="en-US" sz="5500" dirty="0" smtClean="0"/>
              <a:t>c</a:t>
            </a:r>
            <a:r>
              <a:rPr lang="ru-RU" sz="5500" dirty="0" smtClean="0"/>
              <a:t>) они составляют от 7,5% до 8% в зависимости от ожидаемой продолжительности жизни,  возраста, социальной адаптации пациента </a:t>
            </a:r>
            <a:r>
              <a:rPr lang="en-US" sz="5500" baseline="30000" dirty="0" smtClean="0"/>
              <a:t>1,2,3,4</a:t>
            </a:r>
          </a:p>
          <a:p>
            <a:pPr algn="just"/>
            <a:r>
              <a:rPr lang="ru-RU" sz="5500" dirty="0" smtClean="0"/>
              <a:t>Более </a:t>
            </a:r>
            <a:r>
              <a:rPr lang="ru-RU" sz="5500" dirty="0" err="1"/>
              <a:t>жё</a:t>
            </a:r>
            <a:r>
              <a:rPr lang="ru-RU" sz="5500" dirty="0" err="1" smtClean="0"/>
              <a:t>сткие</a:t>
            </a:r>
            <a:r>
              <a:rPr lang="ru-RU" sz="5500" dirty="0"/>
              <a:t> </a:t>
            </a:r>
            <a:r>
              <a:rPr lang="ru-RU" sz="5500" dirty="0" smtClean="0"/>
              <a:t>целевые </a:t>
            </a:r>
            <a:r>
              <a:rPr lang="ru-RU" sz="5500" dirty="0"/>
              <a:t>рамки (</a:t>
            </a:r>
            <a:r>
              <a:rPr lang="en-US" sz="5500" dirty="0" err="1"/>
              <a:t>HbA</a:t>
            </a:r>
            <a:r>
              <a:rPr lang="ru-RU" sz="5500" dirty="0"/>
              <a:t>1</a:t>
            </a:r>
            <a:r>
              <a:rPr lang="en-US" sz="5500" dirty="0" smtClean="0"/>
              <a:t>c</a:t>
            </a:r>
            <a:r>
              <a:rPr lang="ru-RU" sz="5500" dirty="0" smtClean="0"/>
              <a:t> 6,5–7,0</a:t>
            </a:r>
            <a:r>
              <a:rPr lang="ru-RU" sz="5500" dirty="0"/>
              <a:t>%) могут быть применимы у пациентов с недлительно протекающим </a:t>
            </a:r>
            <a:r>
              <a:rPr lang="ru-RU" sz="5500" dirty="0" smtClean="0"/>
              <a:t>СД, </a:t>
            </a:r>
            <a:r>
              <a:rPr lang="ru-RU" sz="5500" dirty="0" err="1" smtClean="0"/>
              <a:t>долгои</a:t>
            </a:r>
            <a:r>
              <a:rPr lang="ru-RU" sz="5500" dirty="0" smtClean="0"/>
              <a:t>̆ </a:t>
            </a:r>
            <a:r>
              <a:rPr lang="ru-RU" sz="5500" dirty="0" err="1" smtClean="0"/>
              <a:t>ожидаемои</a:t>
            </a:r>
            <a:r>
              <a:rPr lang="ru-RU" sz="5500" dirty="0"/>
              <a:t>̆ продолжительностью жизни и без существенных ССЗ, если они могут быть достигнуты без </a:t>
            </a:r>
            <a:r>
              <a:rPr lang="ru-RU" sz="5500" dirty="0" smtClean="0"/>
              <a:t>гипогликемий.</a:t>
            </a:r>
            <a:r>
              <a:rPr lang="en-US" sz="5500" baseline="30000" dirty="0"/>
              <a:t> </a:t>
            </a:r>
            <a:r>
              <a:rPr lang="en-US" sz="5500" baseline="30000" dirty="0" smtClean="0"/>
              <a:t>1,2,3,4</a:t>
            </a:r>
            <a:r>
              <a:rPr lang="ru-RU" sz="5500" dirty="0" smtClean="0"/>
              <a:t> </a:t>
            </a:r>
          </a:p>
          <a:p>
            <a:pPr algn="just"/>
            <a:r>
              <a:rPr lang="en-US" sz="5500" b="1" dirty="0" smtClean="0">
                <a:solidFill>
                  <a:srgbClr val="C00000"/>
                </a:solidFill>
              </a:rPr>
              <a:t>NB! </a:t>
            </a:r>
            <a:r>
              <a:rPr lang="ru-RU" sz="5500" dirty="0" smtClean="0"/>
              <a:t>Доказано, что СД 2 типа важно контролировать с момента выявления, тогда и при отдаленном наблюдении будут иметь место благоприятные последствия такого контроля, ввиду эффекта «метаболической памяти» (особенно важны первые 5 лет). Имеет место и обратная взаимосвязь: поздно начатый строгий контроль не улучшает исходы, если в начале заболевания контроля не было. </a:t>
            </a:r>
            <a:r>
              <a:rPr lang="ru-RU" sz="5500" baseline="30000" dirty="0" smtClean="0"/>
              <a:t>2,4 </a:t>
            </a:r>
            <a:endParaRPr lang="en-US" sz="5500" baseline="30000" dirty="0" smtClean="0"/>
          </a:p>
          <a:p>
            <a:pPr marL="0" indent="0" algn="just">
              <a:buNone/>
            </a:pPr>
            <a:endParaRPr lang="ru-RU" sz="2900" dirty="0" smtClean="0"/>
          </a:p>
          <a:p>
            <a:pPr marL="0" indent="0" algn="just">
              <a:buNone/>
            </a:pPr>
            <a:endParaRPr lang="ru-RU" sz="29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Management of Hyperglycemia in</a:t>
            </a: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900" dirty="0">
                <a:latin typeface="Arial" panose="020B0604020202020204" pitchFamily="34" charset="0"/>
                <a:cs typeface="Arial" panose="020B0604020202020204" pitchFamily="34" charset="0"/>
              </a:rPr>
              <a:t>Type 2 Diabetes, </a:t>
            </a:r>
            <a:r>
              <a:rPr lang="fr-F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2015.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Update 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to a Position Statement of the</a:t>
            </a: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American Diabetes Association and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the European 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Association for the Study of</a:t>
            </a: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Diabetes</a:t>
            </a: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900" dirty="0">
                <a:latin typeface="Arial" panose="020B0604020202020204" pitchFamily="34" charset="0"/>
                <a:cs typeface="Arial" panose="020B0604020202020204" pitchFamily="34" charset="0"/>
              </a:rPr>
              <a:t>Diabetes Care 2015;38:140–149 / DOI: 10.2337/dc14-2441</a:t>
            </a:r>
            <a:endParaRPr lang="en-US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ESC</a:t>
            </a: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EASD Guidelines on diabetes</a:t>
            </a: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pre</a:t>
            </a: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diabetes</a:t>
            </a: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and cardiovascular diseases.</a:t>
            </a:r>
            <a:endParaRPr lang="ru-RU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9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ESC guidelines on the management of stable coronary artery disease.</a:t>
            </a:r>
            <a:endParaRPr lang="ru-RU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American 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Diabetes 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Association.</a:t>
            </a: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of Medical Care in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Diabetes.</a:t>
            </a:r>
            <a:r>
              <a:rPr lang="ru-RU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2016 </a:t>
            </a:r>
            <a:endParaRPr lang="ru-RU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369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886" y="54128"/>
            <a:ext cx="10187352" cy="907617"/>
          </a:xfrm>
        </p:spPr>
        <p:txBody>
          <a:bodyPr/>
          <a:lstStyle/>
          <a:p>
            <a:r>
              <a:rPr lang="ru-RU" sz="2800" b="1" dirty="0">
                <a:solidFill>
                  <a:srgbClr val="C00000"/>
                </a:solidFill>
              </a:rPr>
              <a:t>Индивидуальные цели контроля углеводного </a:t>
            </a:r>
            <a:r>
              <a:rPr lang="ru-RU" sz="2800" b="1" dirty="0" smtClean="0">
                <a:solidFill>
                  <a:srgbClr val="C00000"/>
                </a:solidFill>
              </a:rPr>
              <a:t>обмена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/>
              <a:t> </a:t>
            </a:r>
            <a:r>
              <a:rPr lang="ru-RU" sz="1600" b="1" dirty="0" smtClean="0"/>
              <a:t>(</a:t>
            </a:r>
            <a:r>
              <a:rPr lang="ru-RU" sz="1600" b="1" dirty="0"/>
              <a:t>Алгоритмы специализированной медицинской помощи больным сахарным диабетом, 2015)</a:t>
            </a:r>
            <a:endParaRPr lang="ru-RU" sz="1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1939" y="1015373"/>
            <a:ext cx="11615261" cy="4203369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 flipV="1">
            <a:off x="8316378" y="3169098"/>
            <a:ext cx="1742021" cy="6264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1037976" y="3185097"/>
            <a:ext cx="2067751" cy="8712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8300871" y="3001598"/>
            <a:ext cx="2725783" cy="8709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3886" y="6258502"/>
            <a:ext cx="11656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#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  </a:t>
            </a:r>
            <a:r>
              <a:rPr lang="ru-RU" sz="1400" b="1" dirty="0" smtClean="0">
                <a:solidFill>
                  <a:srgbClr val="FF0000"/>
                </a:solidFill>
              </a:rPr>
              <a:t>Возрастная классификация ВОЗ, 2014 :  </a:t>
            </a:r>
            <a:r>
              <a:rPr lang="ru-RU" sz="1400" b="1" dirty="0" smtClean="0"/>
              <a:t>от 25 до 44 лет — молодой, с 44 до 60 лет — средний, с 60 до 75 лет — пожилой, с 75 до 90 лет —  старческий, более 90 – долгожители</a:t>
            </a:r>
            <a:endParaRPr lang="ru-RU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0229" y="5573486"/>
            <a:ext cx="9782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NB! </a:t>
            </a:r>
            <a:r>
              <a:rPr lang="ru-RU" dirty="0" smtClean="0"/>
              <a:t>В настоящее время из формулировки диагноза СД исключены понятия степени тяжести - тяжесть определяется осложнениями, которые перечисляются в диагнозе.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61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3100" b="1" dirty="0" smtClean="0">
                <a:solidFill>
                  <a:srgbClr val="C00000"/>
                </a:solidFill>
              </a:rPr>
              <a:t>Теория</a:t>
            </a:r>
            <a:br>
              <a:rPr lang="ru-RU" sz="3100" b="1" dirty="0" smtClean="0">
                <a:solidFill>
                  <a:srgbClr val="C00000"/>
                </a:solidFill>
              </a:rPr>
            </a:br>
            <a:r>
              <a:rPr lang="ru-RU" sz="3100" b="1" dirty="0" smtClean="0">
                <a:solidFill>
                  <a:srgbClr val="C00000"/>
                </a:solidFill>
              </a:rPr>
              <a:t>Рекомендуемые цели гликемии для пациентов стационара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27130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 smtClean="0"/>
              <a:t>Целевой уровень глюкозы 7.8-10.0 ммоль/л (140-180 мг / дл)   рекомендуется для большинства пациентов стационара в некритическом состоянии </a:t>
            </a:r>
            <a:r>
              <a:rPr lang="ru-RU" sz="9600" baseline="30000" dirty="0" smtClean="0"/>
              <a:t>1,2</a:t>
            </a:r>
          </a:p>
          <a:p>
            <a:r>
              <a:rPr lang="ru-RU" sz="9600" dirty="0" smtClean="0"/>
              <a:t>Более жесткие целевые рамки (&lt;7.8 ммоль / л) могут быть установлены для пациентов среднего и молодого возраста с предшествующей историей успешного строгого гликемического контроля и при условии их клинической стабильности</a:t>
            </a:r>
            <a:r>
              <a:rPr lang="en-US" sz="9600" dirty="0" smtClean="0"/>
              <a:t> </a:t>
            </a:r>
            <a:r>
              <a:rPr lang="ru-RU" sz="9600" baseline="30000" dirty="0" smtClean="0"/>
              <a:t>1,2</a:t>
            </a:r>
          </a:p>
          <a:p>
            <a:r>
              <a:rPr lang="ru-RU" sz="9600" dirty="0" smtClean="0"/>
              <a:t>Более высокие диапазоны могут быть приемлемы для пожилых пациентов, с низкой ожидаемой продолжительностью жизни, имеющих серьезные сопутствующие заболевания, или находящихся в стационарах, где частый контроль уровня глюкозы не представляется возможным</a:t>
            </a:r>
            <a:r>
              <a:rPr lang="ru-RU" sz="9600" baseline="30000" dirty="0" smtClean="0"/>
              <a:t>1 </a:t>
            </a:r>
          </a:p>
          <a:p>
            <a:endParaRPr lang="ru-RU" sz="6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American Diabetes Association.</a:t>
            </a:r>
            <a:r>
              <a:rPr lang="ru-RU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en-US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Standards of Medical Care in Diabetes.</a:t>
            </a:r>
            <a:r>
              <a:rPr lang="ru-RU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 2016. </a:t>
            </a:r>
            <a:r>
              <a:rPr lang="en-US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Diabetes Care in the Hospital</a:t>
            </a:r>
            <a:r>
              <a:rPr lang="ru-RU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. </a:t>
            </a:r>
            <a:r>
              <a:rPr lang="en-US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Diabetes Care 2016;39</a:t>
            </a:r>
            <a:r>
              <a:rPr lang="ru-RU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en-US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(Suppl. 1):S99–S104. DOI: 10.2337/dc16-S016</a:t>
            </a:r>
            <a:r>
              <a:rPr lang="ru-RU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b="1" baseline="300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2</a:t>
            </a:r>
            <a:r>
              <a:rPr lang="en-US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Management </a:t>
            </a:r>
            <a:r>
              <a:rPr lang="en-US" sz="6400" b="1" dirty="0">
                <a:latin typeface="Calibri Light" panose="020F0302020204030204" pitchFamily="34" charset="0"/>
                <a:cs typeface="Arial" panose="020B0604020202020204" pitchFamily="34" charset="0"/>
              </a:rPr>
              <a:t>of Hyperglycemia</a:t>
            </a:r>
            <a:r>
              <a:rPr lang="ru-RU" sz="6400" b="1" dirty="0"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en-US" sz="6400" b="1" dirty="0">
                <a:latin typeface="Calibri Light" panose="020F0302020204030204" pitchFamily="34" charset="0"/>
                <a:cs typeface="Arial" panose="020B0604020202020204" pitchFamily="34" charset="0"/>
              </a:rPr>
              <a:t>in Hospitalized Patients</a:t>
            </a:r>
            <a:r>
              <a:rPr lang="ru-RU" sz="6400" b="1" dirty="0"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en-US" sz="6400" b="1" dirty="0">
                <a:latin typeface="Calibri Light" panose="020F0302020204030204" pitchFamily="34" charset="0"/>
                <a:cs typeface="Arial" panose="020B0604020202020204" pitchFamily="34" charset="0"/>
              </a:rPr>
              <a:t>in Non-Critical Care Setting:</a:t>
            </a:r>
            <a:r>
              <a:rPr lang="ru-RU" sz="6400" b="1" dirty="0"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en-US" sz="6400" b="1" dirty="0">
                <a:latin typeface="Calibri Light" panose="020F0302020204030204" pitchFamily="34" charset="0"/>
                <a:cs typeface="Arial" panose="020B0604020202020204" pitchFamily="34" charset="0"/>
              </a:rPr>
              <a:t>An Endocrine Society Clinical Practice Guideline</a:t>
            </a:r>
            <a:r>
              <a:rPr lang="ru-RU" sz="6400" b="1" dirty="0">
                <a:latin typeface="Calibri Light" panose="020F0302020204030204" pitchFamily="34" charset="0"/>
                <a:cs typeface="Arial" panose="020B0604020202020204" pitchFamily="34" charset="0"/>
              </a:rPr>
              <a:t>. </a:t>
            </a:r>
            <a:r>
              <a:rPr lang="en-US" sz="6400" b="1" dirty="0">
                <a:latin typeface="Calibri Light" panose="020F0302020204030204" pitchFamily="34" charset="0"/>
                <a:cs typeface="Arial" panose="020B0604020202020204" pitchFamily="34" charset="0"/>
              </a:rPr>
              <a:t>Journal of Clinical Endocrinology &amp; Metabolism, January 2012, 97 (1):16–38</a:t>
            </a:r>
            <a:r>
              <a:rPr lang="en-US" sz="6400" b="1" dirty="0" smtClean="0">
                <a:latin typeface="Calibri Light" panose="020F0302020204030204" pitchFamily="34" charset="0"/>
                <a:cs typeface="Arial" panose="020B0604020202020204" pitchFamily="34" charset="0"/>
              </a:rPr>
              <a:t>.</a:t>
            </a:r>
            <a:endParaRPr lang="ru-RU" sz="6400" b="1" dirty="0" smtClean="0"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7200" b="1" dirty="0">
              <a:latin typeface="Calibri Light" panose="020F03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7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7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7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7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7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7200" dirty="0" smtClean="0"/>
          </a:p>
          <a:p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426157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504" y="193260"/>
            <a:ext cx="11784495" cy="1655417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Теория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Предоперационная подготовка - выбор </a:t>
            </a:r>
            <a:r>
              <a:rPr lang="ru-RU" sz="2800" b="1" dirty="0" err="1" smtClean="0">
                <a:solidFill>
                  <a:srgbClr val="C00000"/>
                </a:solidFill>
              </a:rPr>
              <a:t>сахароснижающей</a:t>
            </a:r>
            <a:r>
              <a:rPr lang="ru-RU" sz="2800" b="1" dirty="0" smtClean="0">
                <a:solidFill>
                  <a:srgbClr val="C00000"/>
                </a:solidFill>
              </a:rPr>
              <a:t> терапии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7713" y="1295401"/>
            <a:ext cx="10804386" cy="4513118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Инсулин </a:t>
            </a:r>
            <a:r>
              <a:rPr lang="ru-RU" sz="2400" dirty="0"/>
              <a:t>является </a:t>
            </a:r>
            <a:r>
              <a:rPr lang="ru-RU" sz="2400" dirty="0" smtClean="0"/>
              <a:t>предпочтительным </a:t>
            </a:r>
            <a:r>
              <a:rPr lang="ru-RU" sz="2400" dirty="0"/>
              <a:t>методом для контроля гликемии в условиях </a:t>
            </a:r>
            <a:r>
              <a:rPr lang="ru-RU" sz="2400" dirty="0" smtClean="0"/>
              <a:t>стационара </a:t>
            </a:r>
            <a:r>
              <a:rPr lang="ru-RU" sz="2400" baseline="30000" dirty="0" smtClean="0"/>
              <a:t>1,2  </a:t>
            </a:r>
          </a:p>
          <a:p>
            <a:pPr algn="just"/>
            <a:r>
              <a:rPr lang="ru-RU" sz="2400" dirty="0" smtClean="0"/>
              <a:t>Рекомендуются запланированные </a:t>
            </a:r>
            <a:r>
              <a:rPr lang="ru-RU" sz="2400" dirty="0"/>
              <a:t>подкожные инъекции </a:t>
            </a:r>
            <a:r>
              <a:rPr lang="ru-RU" sz="2400" dirty="0" smtClean="0"/>
              <a:t>инсулина</a:t>
            </a:r>
            <a:r>
              <a:rPr lang="en-US" sz="2400" dirty="0" smtClean="0"/>
              <a:t> </a:t>
            </a:r>
            <a:r>
              <a:rPr lang="ru-RU" sz="2400" dirty="0" smtClean="0"/>
              <a:t>для пациентов с регулярным питанием («скользящий график» не рекомендуется ) </a:t>
            </a:r>
            <a:r>
              <a:rPr lang="ru-RU" sz="2400" baseline="30000" dirty="0" smtClean="0"/>
              <a:t>1,2</a:t>
            </a:r>
          </a:p>
          <a:p>
            <a:pPr algn="just"/>
            <a:r>
              <a:rPr lang="ru-RU" sz="2400" dirty="0" smtClean="0"/>
              <a:t>Современные мировые сообщества </a:t>
            </a:r>
            <a:r>
              <a:rPr lang="ru-RU" sz="2400" dirty="0"/>
              <a:t>по </a:t>
            </a:r>
            <a:r>
              <a:rPr lang="ru-RU" sz="2400" dirty="0" smtClean="0"/>
              <a:t>изучению диабета едины в мнении, </a:t>
            </a:r>
            <a:r>
              <a:rPr lang="ru-RU" sz="2400" dirty="0"/>
              <a:t>что для всех </a:t>
            </a:r>
            <a:r>
              <a:rPr lang="ru-RU" sz="2400" dirty="0" err="1" smtClean="0"/>
              <a:t>сахароснижающих</a:t>
            </a:r>
            <a:r>
              <a:rPr lang="ru-RU" sz="2400" dirty="0" smtClean="0"/>
              <a:t> препаратов, кроме инсулина, </a:t>
            </a:r>
            <a:r>
              <a:rPr lang="ru-RU" sz="2400" dirty="0"/>
              <a:t>отсутствует достаточная доказательная база по применению их в </a:t>
            </a:r>
            <a:r>
              <a:rPr lang="ru-RU" sz="2400" dirty="0" err="1"/>
              <a:t>периоперационном</a:t>
            </a:r>
            <a:r>
              <a:rPr lang="ru-RU" sz="2400" dirty="0"/>
              <a:t> периоде у пациентов с СД и в настоящее время их эффекты находятся на стадии </a:t>
            </a:r>
            <a:r>
              <a:rPr lang="ru-RU" sz="2400" dirty="0" smtClean="0"/>
              <a:t>изучения </a:t>
            </a:r>
            <a:r>
              <a:rPr lang="ru-RU" baseline="30000" dirty="0" smtClean="0"/>
              <a:t>1,2,3</a:t>
            </a:r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0134" y="4998750"/>
            <a:ext cx="11471965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b="1" baseline="30000" dirty="0" smtClean="0">
                <a:latin typeface="Calibri Light" panose="020F0302020204030204" pitchFamily="34" charset="0"/>
                <a:cs typeface="Calibri" pitchFamily="34" charset="0"/>
              </a:rPr>
              <a:t>1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American Diabetes Association.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 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Standards of Medical Care in Diabetes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 2016. 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Diabetes Care in the Hospital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. 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Diabetes Care 2016;39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 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(Suppl. 1):S99–S104. DOI: 10.2337/dc16-S016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ru-RU" sz="1600" b="1" baseline="30000" dirty="0" smtClean="0">
                <a:latin typeface="Calibri Light" panose="020F0302020204030204" pitchFamily="34" charset="0"/>
                <a:cs typeface="Calibri" pitchFamily="34" charset="0"/>
              </a:rPr>
              <a:t>2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Management of Hyperglycemia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 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in Hospitalized Patients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 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in Non-Critical Care Setting: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 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An Endocrine Society Clinical Practice Guideline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. 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Journal of Clinical Endocrinology &amp; Metabolism, January 2012, 97 (1):16–38.</a:t>
            </a:r>
            <a:endParaRPr lang="ru-RU" sz="1600" b="1" dirty="0" smtClean="0">
              <a:latin typeface="Calibri Light" panose="020F0302020204030204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600" b="1" baseline="30000" dirty="0" smtClean="0">
                <a:latin typeface="Calibri Light" panose="020F0302020204030204" pitchFamily="34" charset="0"/>
                <a:cs typeface="Calibri" pitchFamily="34" charset="0"/>
              </a:rPr>
              <a:t>3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 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Canadian Diabetes Association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.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 2013 Clinical</a:t>
            </a:r>
            <a:r>
              <a:rPr lang="ru-RU" sz="1600" b="1" dirty="0" smtClean="0">
                <a:latin typeface="Calibri Light" panose="020F0302020204030204" pitchFamily="34" charset="0"/>
                <a:cs typeface="Calibri" pitchFamily="34" charset="0"/>
              </a:rPr>
              <a:t> </a:t>
            </a:r>
            <a:r>
              <a:rPr lang="en-US" sz="1600" b="1" dirty="0" smtClean="0">
                <a:latin typeface="Calibri Light" panose="020F0302020204030204" pitchFamily="34" charset="0"/>
                <a:cs typeface="Calibri" pitchFamily="34" charset="0"/>
              </a:rPr>
              <a:t>Practice Guidelines for the Prevention and Management of Diabetes in Canada. Can J Diabetes 2013; 37</a:t>
            </a:r>
            <a:endParaRPr lang="ru-RU" sz="1600" b="1" dirty="0" smtClean="0">
              <a:latin typeface="Calibri Light" panose="020F0302020204030204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</a:pPr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72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954" y="488373"/>
            <a:ext cx="10515600" cy="6369627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Каковы </a:t>
            </a:r>
            <a:r>
              <a:rPr lang="ru-RU" dirty="0">
                <a:solidFill>
                  <a:srgbClr val="C00000"/>
                </a:solidFill>
              </a:rPr>
              <a:t>целевые значения </a:t>
            </a:r>
            <a:r>
              <a:rPr lang="en-US" dirty="0">
                <a:solidFill>
                  <a:srgbClr val="C00000"/>
                </a:solidFill>
              </a:rPr>
              <a:t>HbA1c</a:t>
            </a:r>
            <a:r>
              <a:rPr lang="ru-RU" dirty="0">
                <a:solidFill>
                  <a:srgbClr val="C00000"/>
                </a:solidFill>
              </a:rPr>
              <a:t> и гликемии для данной пациентки</a:t>
            </a:r>
            <a:r>
              <a:rPr lang="ru-RU" dirty="0" smtClean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(используйте Алгоритм для рассуждений):</a:t>
            </a:r>
          </a:p>
          <a:p>
            <a:pPr marL="342900" indent="-342900"/>
            <a:endParaRPr lang="ru-RU" dirty="0">
              <a:solidFill>
                <a:srgbClr val="C00000"/>
              </a:solidFill>
            </a:endParaRPr>
          </a:p>
          <a:p>
            <a:pPr marL="342900" indent="-342900"/>
            <a:endParaRPr lang="ru-RU" dirty="0" smtClean="0">
              <a:solidFill>
                <a:srgbClr val="C00000"/>
              </a:solidFill>
            </a:endParaRPr>
          </a:p>
          <a:p>
            <a:pPr marL="342900" indent="-342900"/>
            <a:endParaRPr lang="ru-RU" dirty="0">
              <a:solidFill>
                <a:srgbClr val="C00000"/>
              </a:solidFill>
            </a:endParaRPr>
          </a:p>
          <a:p>
            <a:pPr marL="342900" indent="-342900"/>
            <a:endParaRPr lang="ru-RU" dirty="0">
              <a:solidFill>
                <a:srgbClr val="C00000"/>
              </a:solidFill>
            </a:endParaRPr>
          </a:p>
          <a:p>
            <a:pPr marL="342900" indent="-342900"/>
            <a:endParaRPr lang="ru-RU" dirty="0" smtClean="0">
              <a:solidFill>
                <a:srgbClr val="C00000"/>
              </a:solidFill>
            </a:endParaRPr>
          </a:p>
          <a:p>
            <a:pPr marL="342900" indent="-342900"/>
            <a:endParaRPr lang="ru-RU" dirty="0">
              <a:solidFill>
                <a:srgbClr val="C00000"/>
              </a:solidFill>
            </a:endParaRPr>
          </a:p>
          <a:p>
            <a:pPr marL="342900" indent="-342900"/>
            <a:endParaRPr lang="ru-RU" dirty="0" smtClean="0">
              <a:solidFill>
                <a:srgbClr val="C00000"/>
              </a:solidFill>
            </a:endParaRPr>
          </a:p>
          <a:p>
            <a:pPr marL="0" indent="0" fontAlgn="t"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 fontAlgn="t"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 fontAlgn="t">
              <a:buNone/>
            </a:pPr>
            <a:endParaRPr lang="en-US" sz="2200" dirty="0" smtClean="0">
              <a:solidFill>
                <a:srgbClr val="FFFFFF">
                  <a:alpha val="0"/>
                </a:srgbClr>
              </a:solidFill>
            </a:endParaRPr>
          </a:p>
          <a:p>
            <a:pPr marL="0" indent="0" fontAlgn="t">
              <a:buNone/>
            </a:pPr>
            <a:r>
              <a:rPr lang="ru-RU" sz="2200" dirty="0" smtClean="0">
                <a:solidFill>
                  <a:srgbClr val="FFFFFF">
                    <a:alpha val="0"/>
                  </a:srgbClr>
                </a:solidFill>
              </a:rPr>
              <a:t>Для данной пациентки целевой уровень 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</a:rPr>
              <a:t>HbA1c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</a:rPr>
              <a:t>  менее 8%, ему будут </a:t>
            </a:r>
            <a:r>
              <a:rPr lang="ru-RU" sz="2200" dirty="0" err="1" smtClean="0">
                <a:solidFill>
                  <a:srgbClr val="FFFFFF">
                    <a:alpha val="0"/>
                  </a:srgbClr>
                </a:solidFill>
              </a:rPr>
              <a:t>соответстовать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</a:rPr>
              <a:t> значения гликемия натощак 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</a:rPr>
              <a:t>&lt;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</a:rPr>
              <a:t>8 ммоль 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</a:rPr>
              <a:t>/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</a:rPr>
              <a:t>л, после еды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</a:rPr>
              <a:t>&lt; 11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</a:rPr>
              <a:t> ммоль 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</a:rPr>
              <a:t>/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</a:rPr>
              <a:t>л </a:t>
            </a:r>
          </a:p>
          <a:p>
            <a:pPr marL="0" indent="0" fontAlgn="t">
              <a:buNone/>
            </a:pPr>
            <a:r>
              <a:rPr lang="ru-RU" sz="2200" u="sng" dirty="0" smtClean="0">
                <a:solidFill>
                  <a:srgbClr val="FFFFFF">
                    <a:alpha val="0"/>
                  </a:srgbClr>
                </a:solidFill>
              </a:rPr>
              <a:t>Пример корректной формулировки диагноза для данной пациентки  (учитывая имеющиеся данные): 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Сахарный диабет 2 типа. Целевой уровень гликированного гемоглобина 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&lt;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8%. 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Д.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ретинопатия, </a:t>
            </a:r>
            <a:r>
              <a:rPr lang="ru-RU" sz="2200" dirty="0" err="1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непролиферативная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ст. О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. Д. нефропатия, ХБП 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3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а стадии. Макроангиопатия . ИБС. Стенокардия ФК 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III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. ХСН 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II 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А, ФК 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II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. Гипертоническая болезнь </a:t>
            </a:r>
            <a:r>
              <a:rPr lang="en-US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III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ru-RU" sz="2200" dirty="0" err="1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ст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, риск 4. </a:t>
            </a:r>
            <a:r>
              <a:rPr lang="ru-RU" sz="2200" dirty="0" err="1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Дислипидемия</a:t>
            </a:r>
            <a:r>
              <a:rPr lang="ru-RU" sz="2200" dirty="0" smtClean="0">
                <a:solidFill>
                  <a:srgbClr val="FFFFFF">
                    <a:alpha val="0"/>
                  </a:srgbClr>
                </a:solidFill>
                <a:latin typeface="Calibri" panose="020F0502020204030204" pitchFamily="34" charset="0"/>
              </a:rPr>
              <a:t>. </a:t>
            </a:r>
          </a:p>
          <a:p>
            <a:pPr marL="0" indent="0" fontAlgn="t">
              <a:buNone/>
            </a:pPr>
            <a:endParaRPr lang="ru-RU" sz="1900" dirty="0" smtClean="0">
              <a:latin typeface="Calibri" panose="020F0502020204030204" pitchFamily="34" charset="0"/>
            </a:endParaRPr>
          </a:p>
          <a:p>
            <a:pPr marL="342900" indent="-342900"/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638" y="1238538"/>
            <a:ext cx="10577876" cy="37108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6082" y="108650"/>
            <a:ext cx="1113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После ознакомления с современными рекомендациями вернемся к вопросам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3981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954" y="488373"/>
            <a:ext cx="10515600" cy="6369627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Каковы </a:t>
            </a:r>
            <a:r>
              <a:rPr lang="ru-RU" dirty="0">
                <a:solidFill>
                  <a:srgbClr val="C00000"/>
                </a:solidFill>
              </a:rPr>
              <a:t>целевые значения </a:t>
            </a:r>
            <a:r>
              <a:rPr lang="en-US" dirty="0">
                <a:solidFill>
                  <a:srgbClr val="C00000"/>
                </a:solidFill>
              </a:rPr>
              <a:t>HbA1c</a:t>
            </a:r>
            <a:r>
              <a:rPr lang="ru-RU" dirty="0">
                <a:solidFill>
                  <a:srgbClr val="C00000"/>
                </a:solidFill>
              </a:rPr>
              <a:t> и гликемии для данной пациентки</a:t>
            </a:r>
            <a:r>
              <a:rPr lang="ru-RU" dirty="0" smtClean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(используйте Алгоритм для рассуждений):</a:t>
            </a:r>
          </a:p>
          <a:p>
            <a:pPr marL="342900" indent="-342900"/>
            <a:endParaRPr lang="ru-RU" dirty="0">
              <a:solidFill>
                <a:srgbClr val="C00000"/>
              </a:solidFill>
            </a:endParaRPr>
          </a:p>
          <a:p>
            <a:pPr marL="342900" indent="-342900"/>
            <a:endParaRPr lang="ru-RU" dirty="0" smtClean="0">
              <a:solidFill>
                <a:srgbClr val="C00000"/>
              </a:solidFill>
            </a:endParaRPr>
          </a:p>
          <a:p>
            <a:pPr marL="342900" indent="-342900"/>
            <a:endParaRPr lang="ru-RU" dirty="0">
              <a:solidFill>
                <a:srgbClr val="C00000"/>
              </a:solidFill>
            </a:endParaRPr>
          </a:p>
          <a:p>
            <a:pPr marL="342900" indent="-342900"/>
            <a:endParaRPr lang="ru-RU" dirty="0">
              <a:solidFill>
                <a:srgbClr val="C00000"/>
              </a:solidFill>
            </a:endParaRPr>
          </a:p>
          <a:p>
            <a:pPr marL="342900" indent="-342900"/>
            <a:endParaRPr lang="ru-RU" dirty="0" smtClean="0">
              <a:solidFill>
                <a:srgbClr val="C00000"/>
              </a:solidFill>
            </a:endParaRPr>
          </a:p>
          <a:p>
            <a:pPr marL="342900" indent="-342900"/>
            <a:endParaRPr lang="ru-RU" dirty="0">
              <a:solidFill>
                <a:srgbClr val="C00000"/>
              </a:solidFill>
            </a:endParaRPr>
          </a:p>
          <a:p>
            <a:pPr marL="342900" indent="-342900"/>
            <a:endParaRPr lang="ru-RU" dirty="0" smtClean="0">
              <a:solidFill>
                <a:srgbClr val="C00000"/>
              </a:solidFill>
            </a:endParaRPr>
          </a:p>
          <a:p>
            <a:pPr marL="0" indent="0" fontAlgn="t"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 fontAlgn="t"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 fontAlgn="t">
              <a:buNone/>
            </a:pPr>
            <a:endParaRPr lang="en-US" sz="2200" dirty="0" smtClean="0">
              <a:solidFill>
                <a:srgbClr val="C00000"/>
              </a:solidFill>
            </a:endParaRPr>
          </a:p>
          <a:p>
            <a:pPr marL="0" indent="0" fontAlgn="t">
              <a:buNone/>
            </a:pPr>
            <a:endParaRPr lang="ru-RU" sz="2200" dirty="0" smtClean="0"/>
          </a:p>
          <a:p>
            <a:pPr marL="0" indent="0" fontAlgn="t">
              <a:buNone/>
            </a:pPr>
            <a:r>
              <a:rPr lang="ru-RU" sz="2300" dirty="0" smtClean="0">
                <a:latin typeface="Calibri" panose="020F0502020204030204" pitchFamily="34" charset="0"/>
              </a:rPr>
              <a:t>Для данной пациентки целевой уровень </a:t>
            </a:r>
            <a:r>
              <a:rPr lang="en-US" sz="2300" dirty="0" smtClean="0">
                <a:latin typeface="Calibri" panose="020F0502020204030204" pitchFamily="34" charset="0"/>
              </a:rPr>
              <a:t>HbA1c</a:t>
            </a:r>
            <a:r>
              <a:rPr lang="ru-RU" sz="2300" dirty="0" smtClean="0">
                <a:latin typeface="Calibri" panose="020F0502020204030204" pitchFamily="34" charset="0"/>
              </a:rPr>
              <a:t>  менее 8%, ему будут соответствовать значения гликемия натощак </a:t>
            </a:r>
            <a:r>
              <a:rPr lang="en-US" sz="2300" dirty="0" smtClean="0">
                <a:latin typeface="Calibri" panose="020F0502020204030204" pitchFamily="34" charset="0"/>
              </a:rPr>
              <a:t>&lt;</a:t>
            </a:r>
            <a:r>
              <a:rPr lang="ru-RU" sz="2300" dirty="0" smtClean="0">
                <a:latin typeface="Calibri" panose="020F0502020204030204" pitchFamily="34" charset="0"/>
              </a:rPr>
              <a:t>8 ммоль </a:t>
            </a:r>
            <a:r>
              <a:rPr lang="en-US" sz="2300" dirty="0" smtClean="0">
                <a:latin typeface="Calibri" panose="020F0502020204030204" pitchFamily="34" charset="0"/>
              </a:rPr>
              <a:t>/</a:t>
            </a:r>
            <a:r>
              <a:rPr lang="ru-RU" sz="2300" dirty="0" smtClean="0">
                <a:latin typeface="Calibri" panose="020F0502020204030204" pitchFamily="34" charset="0"/>
              </a:rPr>
              <a:t>л, после еды</a:t>
            </a:r>
            <a:r>
              <a:rPr lang="en-US" sz="2300" dirty="0" smtClean="0">
                <a:latin typeface="Calibri" panose="020F0502020204030204" pitchFamily="34" charset="0"/>
              </a:rPr>
              <a:t>&lt; 11</a:t>
            </a:r>
            <a:r>
              <a:rPr lang="ru-RU" sz="2300" dirty="0" smtClean="0">
                <a:latin typeface="Calibri" panose="020F0502020204030204" pitchFamily="34" charset="0"/>
              </a:rPr>
              <a:t> ммоль </a:t>
            </a:r>
            <a:r>
              <a:rPr lang="en-US" sz="2300" dirty="0" smtClean="0">
                <a:latin typeface="Calibri" panose="020F0502020204030204" pitchFamily="34" charset="0"/>
              </a:rPr>
              <a:t>/</a:t>
            </a:r>
            <a:r>
              <a:rPr lang="ru-RU" sz="2300" dirty="0" smtClean="0">
                <a:latin typeface="Calibri" panose="020F0502020204030204" pitchFamily="34" charset="0"/>
              </a:rPr>
              <a:t>л </a:t>
            </a:r>
          </a:p>
          <a:p>
            <a:pPr marL="0" indent="0" fontAlgn="t">
              <a:buNone/>
            </a:pPr>
            <a:r>
              <a:rPr lang="ru-RU" sz="2300" u="sng" dirty="0" smtClean="0">
                <a:latin typeface="Calibri" panose="020F0502020204030204" pitchFamily="34" charset="0"/>
              </a:rPr>
              <a:t>Пример корректной формулировки диагноза для данной пациентки : </a:t>
            </a:r>
          </a:p>
          <a:p>
            <a:pPr marL="0" indent="0" fontAlgn="t">
              <a:spcBef>
                <a:spcPts val="0"/>
              </a:spcBef>
              <a:buNone/>
            </a:pPr>
            <a:endParaRPr lang="ru-RU" sz="2300" dirty="0" smtClean="0">
              <a:latin typeface="Calibri" panose="020F0502020204030204" pitchFamily="34" charset="0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ru-RU" sz="2300" dirty="0" smtClean="0">
                <a:latin typeface="Calibri" panose="020F0502020204030204" pitchFamily="34" charset="0"/>
              </a:rPr>
              <a:t>Сахарный диабет 2 типа. Целевой уровень гликированного гемоглобина </a:t>
            </a:r>
            <a:r>
              <a:rPr lang="en-US" sz="2300" dirty="0" smtClean="0">
                <a:latin typeface="Calibri" panose="020F0502020204030204" pitchFamily="34" charset="0"/>
              </a:rPr>
              <a:t>&lt;</a:t>
            </a:r>
            <a:r>
              <a:rPr lang="ru-RU" sz="2300" dirty="0" smtClean="0">
                <a:latin typeface="Calibri" panose="020F0502020204030204" pitchFamily="34" charset="0"/>
              </a:rPr>
              <a:t>8%. 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ru-RU" sz="2300" dirty="0" smtClean="0">
                <a:latin typeface="Calibri" panose="020F0502020204030204" pitchFamily="34" charset="0"/>
                <a:cs typeface="Arial" panose="020B0604020202020204" pitchFamily="34" charset="0"/>
              </a:rPr>
              <a:t>Д.</a:t>
            </a:r>
            <a:r>
              <a:rPr lang="en-US" sz="2300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300" dirty="0" smtClean="0">
                <a:latin typeface="Calibri" panose="020F0502020204030204" pitchFamily="34" charset="0"/>
                <a:cs typeface="Arial" panose="020B0604020202020204" pitchFamily="34" charset="0"/>
              </a:rPr>
              <a:t>ретинопатия, </a:t>
            </a:r>
            <a:r>
              <a:rPr lang="ru-RU" sz="2300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непролиферативная</a:t>
            </a:r>
            <a:r>
              <a:rPr lang="ru-RU" sz="2300" dirty="0" smtClean="0">
                <a:latin typeface="Calibri" panose="020F0502020204030204" pitchFamily="34" charset="0"/>
                <a:cs typeface="Arial" panose="020B0604020202020204" pitchFamily="34" charset="0"/>
              </a:rPr>
              <a:t> ст. О</a:t>
            </a:r>
            <a:r>
              <a:rPr lang="en-US" sz="2300" dirty="0" smtClean="0">
                <a:latin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ru-RU" sz="2300" dirty="0" smtClean="0">
                <a:latin typeface="Calibri" panose="020F0502020204030204" pitchFamily="34" charset="0"/>
              </a:rPr>
              <a:t>. Д. нефропатия, ХБП </a:t>
            </a:r>
            <a:r>
              <a:rPr lang="en-US" sz="2300" dirty="0" smtClean="0">
                <a:latin typeface="Calibri" panose="020F0502020204030204" pitchFamily="34" charset="0"/>
              </a:rPr>
              <a:t>3</a:t>
            </a:r>
            <a:r>
              <a:rPr lang="ru-RU" sz="2300" dirty="0" smtClean="0">
                <a:latin typeface="Calibri" panose="020F0502020204030204" pitchFamily="34" charset="0"/>
              </a:rPr>
              <a:t>а стадии. Макроангиопатия . ИБС. Стенокардия ФК </a:t>
            </a:r>
            <a:r>
              <a:rPr lang="en-US" sz="2300" dirty="0" smtClean="0">
                <a:latin typeface="Calibri" panose="020F0502020204030204" pitchFamily="34" charset="0"/>
              </a:rPr>
              <a:t>III</a:t>
            </a:r>
            <a:r>
              <a:rPr lang="ru-RU" sz="2300" dirty="0" smtClean="0">
                <a:latin typeface="Calibri" panose="020F0502020204030204" pitchFamily="34" charset="0"/>
              </a:rPr>
              <a:t>. </a:t>
            </a:r>
            <a:r>
              <a:rPr lang="ru-RU" sz="2300" dirty="0">
                <a:solidFill>
                  <a:prstClr val="black"/>
                </a:solidFill>
                <a:latin typeface="Calibri" panose="020F0502020204030204" pitchFamily="34" charset="0"/>
              </a:rPr>
              <a:t>Постинфарктный (неуточненной давности) кардиосклероз. Митрально-папиллярная дисфункция. </a:t>
            </a:r>
            <a:r>
              <a:rPr lang="ru-RU" sz="2300" dirty="0" smtClean="0">
                <a:latin typeface="Calibri" panose="020F0502020204030204" pitchFamily="34" charset="0"/>
              </a:rPr>
              <a:t>ХСН </a:t>
            </a:r>
            <a:r>
              <a:rPr lang="en-US" sz="2300" dirty="0" smtClean="0">
                <a:latin typeface="Calibri" panose="020F0502020204030204" pitchFamily="34" charset="0"/>
              </a:rPr>
              <a:t>II </a:t>
            </a:r>
            <a:r>
              <a:rPr lang="ru-RU" sz="2300" dirty="0" smtClean="0">
                <a:latin typeface="Calibri" panose="020F0502020204030204" pitchFamily="34" charset="0"/>
              </a:rPr>
              <a:t>А, ФК </a:t>
            </a:r>
            <a:r>
              <a:rPr lang="en-US" sz="2300" dirty="0" smtClean="0">
                <a:latin typeface="Calibri" panose="020F0502020204030204" pitchFamily="34" charset="0"/>
              </a:rPr>
              <a:t>II</a:t>
            </a:r>
            <a:r>
              <a:rPr lang="ru-RU" sz="2300" dirty="0" smtClean="0">
                <a:latin typeface="Calibri" panose="020F0502020204030204" pitchFamily="34" charset="0"/>
              </a:rPr>
              <a:t>. Гипертоническая болезнь </a:t>
            </a:r>
            <a:r>
              <a:rPr lang="en-US" sz="2300" dirty="0" smtClean="0">
                <a:latin typeface="Calibri" panose="020F0502020204030204" pitchFamily="34" charset="0"/>
              </a:rPr>
              <a:t>III</a:t>
            </a:r>
            <a:r>
              <a:rPr lang="ru-RU" sz="2300" dirty="0" smtClean="0">
                <a:latin typeface="Calibri" panose="020F0502020204030204" pitchFamily="34" charset="0"/>
              </a:rPr>
              <a:t> ст., риск 4. </a:t>
            </a:r>
            <a:r>
              <a:rPr lang="ru-RU" sz="2300" dirty="0" err="1" smtClean="0">
                <a:latin typeface="Calibri" panose="020F0502020204030204" pitchFamily="34" charset="0"/>
              </a:rPr>
              <a:t>Дислипидемия</a:t>
            </a:r>
            <a:r>
              <a:rPr lang="ru-RU" sz="2300" dirty="0" smtClean="0">
                <a:latin typeface="Calibri" panose="020F0502020204030204" pitchFamily="34" charset="0"/>
              </a:rPr>
              <a:t>. </a:t>
            </a:r>
          </a:p>
          <a:p>
            <a:pPr marL="0" indent="0" fontAlgn="t">
              <a:buNone/>
            </a:pPr>
            <a:endParaRPr lang="ru-RU" sz="1900" dirty="0" smtClean="0">
              <a:latin typeface="Calibri" panose="020F0502020204030204" pitchFamily="34" charset="0"/>
            </a:endParaRPr>
          </a:p>
          <a:p>
            <a:pPr marL="342900" indent="-342900"/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638" y="1238538"/>
            <a:ext cx="10577876" cy="37108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6082" y="108650"/>
            <a:ext cx="1113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После ознакомления с современными рекомендациями вернемся к вопросам</a:t>
            </a:r>
            <a:endParaRPr lang="ru-RU" sz="2400" dirty="0"/>
          </a:p>
        </p:txBody>
      </p:sp>
      <p:sp>
        <p:nvSpPr>
          <p:cNvPr id="7" name="Овал 6"/>
          <p:cNvSpPr/>
          <p:nvPr/>
        </p:nvSpPr>
        <p:spPr>
          <a:xfrm>
            <a:off x="9275163" y="2305272"/>
            <a:ext cx="893401" cy="234238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054154" y="4680333"/>
            <a:ext cx="893401" cy="234238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017870" y="4709361"/>
            <a:ext cx="893401" cy="234238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2844820" y="3721761"/>
            <a:ext cx="1605237" cy="733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6735968" y="3708186"/>
            <a:ext cx="1605237" cy="733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81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953" y="1045029"/>
            <a:ext cx="11192989" cy="5812971"/>
          </a:xfr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>
            <a:normAutofit/>
          </a:bodyPr>
          <a:lstStyle/>
          <a:p>
            <a:pPr marL="342900" indent="0">
              <a:buFont typeface="Wingdings" pitchFamily="2" charset="2"/>
              <a:buChar char="Ø"/>
            </a:pPr>
            <a:r>
              <a:rPr lang="ru-RU" sz="3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Обеспечивала ли предшествующая </a:t>
            </a:r>
            <a:r>
              <a:rPr lang="ru-RU" sz="3000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сахароснижающая</a:t>
            </a:r>
            <a:r>
              <a:rPr lang="ru-RU" sz="3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терапия целевые показатели </a:t>
            </a:r>
            <a:r>
              <a:rPr lang="ru-RU" sz="3000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гликемического</a:t>
            </a:r>
            <a:r>
              <a:rPr lang="ru-RU" sz="3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контроля? </a:t>
            </a:r>
            <a:endParaRPr lang="ru-RU" sz="3000" dirty="0" smtClean="0">
              <a:latin typeface="Calibri" pitchFamily="34" charset="0"/>
              <a:cs typeface="Calibri" pitchFamily="34" charset="0"/>
            </a:endParaRPr>
          </a:p>
          <a:p>
            <a:pPr marL="342900" indent="0">
              <a:buNone/>
            </a:pPr>
            <a:r>
              <a:rPr lang="ru-RU" sz="3000" dirty="0" smtClean="0">
                <a:noFill/>
                <a:latin typeface="Calibri" pitchFamily="34" charset="0"/>
                <a:cs typeface="Calibri" pitchFamily="34" charset="0"/>
              </a:rPr>
              <a:t>не обеспечивала: Н</a:t>
            </a:r>
            <a:r>
              <a:rPr lang="en-US" sz="3000" dirty="0" err="1" smtClean="0">
                <a:noFill/>
                <a:latin typeface="Calibri" pitchFamily="34" charset="0"/>
                <a:cs typeface="Calibri" pitchFamily="34" charset="0"/>
              </a:rPr>
              <a:t>bA</a:t>
            </a:r>
            <a:r>
              <a:rPr lang="ru-RU" sz="3000" dirty="0" smtClean="0">
                <a:noFill/>
                <a:latin typeface="Calibri" pitchFamily="34" charset="0"/>
                <a:cs typeface="Calibri" pitchFamily="34" charset="0"/>
              </a:rPr>
              <a:t>1с -10,4%, следовательно, среднесуточная глюкоза крови  за последние 3 месяца – 13-14 ммоль</a:t>
            </a:r>
          </a:p>
          <a:p>
            <a:pPr marL="342900" indent="0">
              <a:buNone/>
            </a:pPr>
            <a:r>
              <a:rPr lang="ru-RU" sz="1600" dirty="0" smtClean="0">
                <a:noFill/>
                <a:latin typeface="Calibri" pitchFamily="34" charset="0"/>
                <a:cs typeface="Calibri" pitchFamily="34" charset="0"/>
              </a:rPr>
              <a:t> (Алгоритмы специализированной медицинской помощи больным сахарным диабетом, 7-й пересмотр под ред. Дедова И.И., 2015, С.10)</a:t>
            </a:r>
          </a:p>
          <a:p>
            <a:pPr marL="342900" indent="0"/>
            <a:endParaRPr lang="ru-RU" sz="3000" dirty="0" smtClean="0">
              <a:latin typeface="Calibri" pitchFamily="34" charset="0"/>
              <a:cs typeface="Calibri" pitchFamily="34" charset="0"/>
            </a:endParaRPr>
          </a:p>
          <a:p>
            <a:pPr marL="342900" indent="0">
              <a:buFont typeface="Wingdings" pitchFamily="2" charset="2"/>
              <a:buChar char="Ø"/>
            </a:pPr>
            <a:r>
              <a:rPr lang="ru-RU" sz="3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Какова </a:t>
            </a:r>
            <a:r>
              <a:rPr lang="ru-RU" sz="30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тактика по предоперационной </a:t>
            </a:r>
            <a:r>
              <a:rPr lang="ru-RU" sz="3000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сахароснижающей</a:t>
            </a:r>
            <a:r>
              <a:rPr lang="ru-RU" sz="30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терапии?  </a:t>
            </a:r>
            <a:endParaRPr lang="ru-RU" sz="30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342900" indent="0">
              <a:buNone/>
            </a:pPr>
            <a:r>
              <a:rPr lang="ru-RU" sz="3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3000" dirty="0" smtClean="0">
                <a:noFill/>
                <a:latin typeface="Calibri" pitchFamily="34" charset="0"/>
                <a:cs typeface="Calibri" pitchFamily="34" charset="0"/>
              </a:rPr>
              <a:t>отмена пероральных ССП, инсулинотерапия с подбором дозы обеспечивающим целевые уровни контроля без гипогликемий</a:t>
            </a:r>
            <a:r>
              <a:rPr lang="ru-RU" sz="2600" dirty="0" smtClean="0">
                <a:noFill/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noFill/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dirty="0" smtClean="0">
                <a:noFill/>
                <a:latin typeface="Calibri" pitchFamily="34" charset="0"/>
                <a:cs typeface="Calibri" pitchFamily="34" charset="0"/>
              </a:rPr>
              <a:t>American Diabetes Association.</a:t>
            </a:r>
            <a:r>
              <a:rPr lang="ru-RU" sz="1600" dirty="0" smtClean="0">
                <a:noFill/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smtClean="0">
                <a:noFill/>
                <a:latin typeface="Calibri" pitchFamily="34" charset="0"/>
                <a:cs typeface="Calibri" pitchFamily="34" charset="0"/>
              </a:rPr>
              <a:t>Standards of Medical Care in Diabetes.</a:t>
            </a:r>
            <a:r>
              <a:rPr lang="ru-RU" sz="1600" dirty="0" smtClean="0">
                <a:noFill/>
                <a:latin typeface="Calibri" pitchFamily="34" charset="0"/>
                <a:cs typeface="Calibri" pitchFamily="34" charset="0"/>
              </a:rPr>
              <a:t> 2016. </a:t>
            </a:r>
            <a:r>
              <a:rPr lang="en-US" sz="1600" dirty="0" smtClean="0">
                <a:noFill/>
                <a:latin typeface="Calibri" pitchFamily="34" charset="0"/>
                <a:cs typeface="Calibri" pitchFamily="34" charset="0"/>
              </a:rPr>
              <a:t>Diabetes Care in the Hospital</a:t>
            </a:r>
            <a:r>
              <a:rPr lang="ru-RU" sz="1600" dirty="0" smtClean="0">
                <a:noFill/>
                <a:latin typeface="Calibri" pitchFamily="34" charset="0"/>
                <a:cs typeface="Calibri" pitchFamily="34" charset="0"/>
              </a:rPr>
              <a:t>. </a:t>
            </a:r>
            <a:r>
              <a:rPr lang="en-US" sz="1600" dirty="0" smtClean="0">
                <a:noFill/>
                <a:latin typeface="Calibri" pitchFamily="34" charset="0"/>
                <a:cs typeface="Calibri" pitchFamily="34" charset="0"/>
              </a:rPr>
              <a:t>Diabetes Care 2016;39</a:t>
            </a:r>
            <a:r>
              <a:rPr lang="ru-RU" sz="1600" dirty="0" smtClean="0">
                <a:noFill/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smtClean="0">
                <a:noFill/>
                <a:latin typeface="Calibri" pitchFamily="34" charset="0"/>
                <a:cs typeface="Calibri" pitchFamily="34" charset="0"/>
              </a:rPr>
              <a:t>(Suppl. 1):S99–S104. DOI: 10.2337/dc16-S016</a:t>
            </a:r>
            <a:r>
              <a:rPr lang="ru-RU" sz="1600" dirty="0" smtClean="0">
                <a:noFill/>
                <a:latin typeface="Calibri" pitchFamily="34" charset="0"/>
                <a:cs typeface="Calibri" pitchFamily="34" charset="0"/>
              </a:rPr>
              <a:t>)</a:t>
            </a:r>
          </a:p>
          <a:p>
            <a:pPr marL="342900" indent="-342900"/>
            <a:endParaRPr lang="ru-RU" sz="2600" dirty="0"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6" name="TextBox 5"/>
          <p:cNvSpPr txBox="1"/>
          <p:nvPr/>
        </p:nvSpPr>
        <p:spPr>
          <a:xfrm>
            <a:off x="516082" y="108650"/>
            <a:ext cx="1113212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Продолжим отвечать на вопросы: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3981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953" y="1045029"/>
            <a:ext cx="11192989" cy="5812971"/>
          </a:xfrm>
          <a:ln>
            <a:noFill/>
          </a:ln>
        </p:spPr>
        <p:txBody>
          <a:bodyPr>
            <a:normAutofit/>
          </a:bodyPr>
          <a:lstStyle/>
          <a:p>
            <a:pPr marL="342900" indent="0">
              <a:buFont typeface="Wingdings" pitchFamily="2" charset="2"/>
              <a:buChar char="Ø"/>
            </a:pPr>
            <a:r>
              <a:rPr lang="ru-RU" sz="3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Обеспечивала ли предшествующая </a:t>
            </a:r>
            <a:r>
              <a:rPr lang="ru-RU" sz="3000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сахароснижающая</a:t>
            </a:r>
            <a:r>
              <a:rPr lang="ru-RU" sz="3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терапия целевые показатели </a:t>
            </a:r>
            <a:r>
              <a:rPr lang="ru-RU" sz="3000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гликемического</a:t>
            </a:r>
            <a:r>
              <a:rPr lang="ru-RU" sz="3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контроля? </a:t>
            </a:r>
            <a:endParaRPr lang="ru-RU" sz="3000" dirty="0" smtClean="0">
              <a:latin typeface="Calibri" pitchFamily="34" charset="0"/>
              <a:cs typeface="Calibri" pitchFamily="34" charset="0"/>
            </a:endParaRPr>
          </a:p>
          <a:p>
            <a:pPr marL="342900" indent="0">
              <a:buNone/>
            </a:pPr>
            <a:r>
              <a:rPr lang="ru-RU" sz="3000" dirty="0" smtClean="0">
                <a:latin typeface="Calibri" pitchFamily="34" charset="0"/>
                <a:cs typeface="Calibri" pitchFamily="34" charset="0"/>
              </a:rPr>
              <a:t>не обеспечивала: Н</a:t>
            </a:r>
            <a:r>
              <a:rPr lang="en-US" sz="3000" dirty="0" err="1" smtClean="0">
                <a:latin typeface="Calibri" pitchFamily="34" charset="0"/>
                <a:cs typeface="Calibri" pitchFamily="34" charset="0"/>
              </a:rPr>
              <a:t>bA</a:t>
            </a:r>
            <a:r>
              <a:rPr lang="ru-RU" sz="3000" dirty="0" smtClean="0">
                <a:latin typeface="Calibri" pitchFamily="34" charset="0"/>
                <a:cs typeface="Calibri" pitchFamily="34" charset="0"/>
              </a:rPr>
              <a:t>1с -10,4%, следовательно, среднесуточная глюкоза крови  за последние 3 месяца – 13-14 ммоль</a:t>
            </a:r>
          </a:p>
          <a:p>
            <a:pPr marL="342900" indent="0">
              <a:buNone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 (Алгоритмы специализированной медицинской помощи больным сахарным диабетом, 7-й пересмотр под ред. Дедова И.И., 2015, С.10)</a:t>
            </a:r>
          </a:p>
          <a:p>
            <a:pPr marL="342900" indent="0"/>
            <a:endParaRPr lang="ru-RU" sz="3000" dirty="0" smtClean="0">
              <a:latin typeface="Calibri" pitchFamily="34" charset="0"/>
              <a:cs typeface="Calibri" pitchFamily="34" charset="0"/>
            </a:endParaRPr>
          </a:p>
          <a:p>
            <a:pPr marL="342900" indent="0">
              <a:buFont typeface="Wingdings" pitchFamily="2" charset="2"/>
              <a:buChar char="Ø"/>
            </a:pPr>
            <a:r>
              <a:rPr lang="ru-RU" sz="3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Какова </a:t>
            </a:r>
            <a:r>
              <a:rPr lang="ru-RU" sz="30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тактика по предоперационной </a:t>
            </a:r>
            <a:r>
              <a:rPr lang="ru-RU" sz="3000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сахароснижающей</a:t>
            </a:r>
            <a:r>
              <a:rPr lang="ru-RU" sz="30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терапии?  </a:t>
            </a:r>
            <a:endParaRPr lang="ru-RU" sz="30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342900" indent="0">
              <a:buNone/>
            </a:pPr>
            <a:r>
              <a:rPr lang="ru-RU" sz="3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3000" dirty="0" smtClean="0">
                <a:latin typeface="Calibri" pitchFamily="34" charset="0"/>
                <a:cs typeface="Calibri" pitchFamily="34" charset="0"/>
              </a:rPr>
              <a:t>отмена пероральных ССП, инсулинотерапия с подбором дозы обеспечивающим целевые уровни контроля без гипогликемий</a:t>
            </a:r>
            <a:r>
              <a:rPr lang="ru-RU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American Diabetes Association.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Standards of Medical Care in Diabetes.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 2016.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Diabetes Care in the Hospital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Diabetes Care 2016;39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(Suppl. 1):S99–S104. DOI: 10.2337/dc16-S016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marL="342900" indent="-342900"/>
            <a:endParaRPr lang="ru-RU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082" y="108650"/>
            <a:ext cx="1113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Продолжим отвечать на вопросы: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3981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6" y="36698"/>
            <a:ext cx="10515600" cy="48429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Calibri Light" panose="020F0302020204030204" pitchFamily="34" charset="0"/>
              </a:rPr>
              <a:t>Предоперационная подготовка: </a:t>
            </a:r>
            <a: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управление гликемией</a:t>
            </a:r>
            <a:endParaRPr lang="ru-RU" sz="28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782058" y="1028579"/>
            <a:ext cx="5183188" cy="4576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smtClean="0">
                <a:ea typeface="Times New Roman" pitchFamily="18" charset="0"/>
                <a:cs typeface="Arial" pitchFamily="34" charset="0"/>
              </a:rPr>
              <a:t>31.08.16 </a:t>
            </a:r>
            <a:r>
              <a:rPr lang="ru-RU" sz="1800" dirty="0" smtClean="0"/>
              <a:t>в </a:t>
            </a:r>
            <a:r>
              <a:rPr lang="ru-RU" sz="1800" dirty="0"/>
              <a:t>день поступления </a:t>
            </a:r>
            <a:r>
              <a:rPr lang="ru-RU" sz="1800" dirty="0" smtClean="0"/>
              <a:t>на фоне приема пероральных ССП </a:t>
            </a:r>
            <a:r>
              <a:rPr lang="ru-RU" sz="1800" dirty="0" smtClean="0">
                <a:cs typeface="Arial" pitchFamily="34" charset="0"/>
              </a:rPr>
              <a:t>- </a:t>
            </a:r>
            <a:r>
              <a:rPr lang="ru-RU" sz="1800" dirty="0" err="1" smtClean="0">
                <a:ea typeface="Times New Roman" pitchFamily="18" charset="0"/>
                <a:cs typeface="Arial" pitchFamily="34" charset="0"/>
              </a:rPr>
              <a:t>гликлазид</a:t>
            </a:r>
            <a:r>
              <a:rPr lang="ru-RU" sz="1800" dirty="0" smtClean="0">
                <a:ea typeface="Times New Roman" pitchFamily="18" charset="0"/>
                <a:cs typeface="Arial" pitchFamily="34" charset="0"/>
              </a:rPr>
              <a:t> 120 мг +</a:t>
            </a:r>
            <a:r>
              <a:rPr lang="ru-RU" sz="1800" dirty="0" err="1" smtClean="0">
                <a:ea typeface="Times New Roman" pitchFamily="18" charset="0"/>
                <a:cs typeface="Arial" pitchFamily="34" charset="0"/>
              </a:rPr>
              <a:t>метформин</a:t>
            </a:r>
            <a:r>
              <a:rPr lang="ru-RU" sz="1800" dirty="0" smtClean="0">
                <a:ea typeface="Times New Roman" pitchFamily="18" charset="0"/>
                <a:cs typeface="Arial" pitchFamily="34" charset="0"/>
              </a:rPr>
              <a:t> 1700 мг.</a:t>
            </a:r>
            <a:endParaRPr lang="ru-RU" sz="1800" dirty="0"/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782058" y="2004149"/>
            <a:ext cx="5759882" cy="8298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smtClean="0">
                <a:ea typeface="Times New Roman" pitchFamily="18" charset="0"/>
                <a:cs typeface="Arial" pitchFamily="34" charset="0"/>
              </a:rPr>
              <a:t>С 01.09.2016 отмена пероральных </a:t>
            </a:r>
            <a:r>
              <a:rPr lang="ru-RU" sz="1800" dirty="0" err="1" smtClean="0">
                <a:ea typeface="Times New Roman" pitchFamily="18" charset="0"/>
                <a:cs typeface="Arial" pitchFamily="34" charset="0"/>
              </a:rPr>
              <a:t>сахароснижающих</a:t>
            </a:r>
            <a:r>
              <a:rPr lang="ru-RU" sz="1800" dirty="0" smtClean="0">
                <a:ea typeface="Times New Roman" pitchFamily="18" charset="0"/>
                <a:cs typeface="Arial" pitchFamily="34" charset="0"/>
              </a:rPr>
              <a:t> препаратов, назначен инсулин короткого действия </a:t>
            </a:r>
            <a:r>
              <a:rPr lang="ru-RU" sz="1800" dirty="0" err="1" smtClean="0">
                <a:ea typeface="Times New Roman" pitchFamily="18" charset="0"/>
                <a:cs typeface="Arial" pitchFamily="34" charset="0"/>
              </a:rPr>
              <a:t>Актрапид</a:t>
            </a:r>
            <a:r>
              <a:rPr lang="ru-RU" sz="1800" dirty="0" smtClean="0">
                <a:ea typeface="Times New Roman" pitchFamily="18" charset="0"/>
                <a:cs typeface="Arial" pitchFamily="34" charset="0"/>
              </a:rPr>
              <a:t> 8-8-8 перед едой</a:t>
            </a:r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70243" y="4014280"/>
            <a:ext cx="5712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a typeface="Times New Roman" pitchFamily="18" charset="0"/>
                <a:cs typeface="Arial" pitchFamily="34" charset="0"/>
              </a:rPr>
              <a:t>С </a:t>
            </a:r>
            <a:r>
              <a:rPr lang="ru-RU" dirty="0" smtClean="0">
                <a:ea typeface="Times New Roman" pitchFamily="18" charset="0"/>
                <a:cs typeface="Arial" pitchFamily="34" charset="0"/>
              </a:rPr>
              <a:t>05.09.2016 доза </a:t>
            </a:r>
            <a:r>
              <a:rPr lang="ru-RU" dirty="0" err="1" smtClean="0">
                <a:ea typeface="Times New Roman" pitchFamily="18" charset="0"/>
                <a:cs typeface="Arial" pitchFamily="34" charset="0"/>
              </a:rPr>
              <a:t>Актрапида</a:t>
            </a:r>
            <a:r>
              <a:rPr lang="ru-RU" dirty="0" smtClean="0">
                <a:ea typeface="Times New Roman" pitchFamily="18" charset="0"/>
                <a:cs typeface="Arial" pitchFamily="34" charset="0"/>
              </a:rPr>
              <a:t> увеличена </a:t>
            </a:r>
          </a:p>
          <a:p>
            <a:r>
              <a:rPr lang="ru-RU" dirty="0" smtClean="0">
                <a:ea typeface="Times New Roman" pitchFamily="18" charset="0"/>
                <a:cs typeface="Arial" pitchFamily="34" charset="0"/>
              </a:rPr>
              <a:t>до 10-10-10 ЕД перед едой и 4 ЕД перед ужином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82058" y="4802259"/>
            <a:ext cx="50526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a typeface="Times New Roman" pitchFamily="18" charset="0"/>
                <a:cs typeface="Arial" pitchFamily="34" charset="0"/>
              </a:rPr>
              <a:t>На фоне </a:t>
            </a:r>
            <a:r>
              <a:rPr lang="ru-RU" dirty="0" err="1" smtClean="0">
                <a:ea typeface="Times New Roman" pitchFamily="18" charset="0"/>
                <a:cs typeface="Arial" pitchFamily="34" charset="0"/>
              </a:rPr>
              <a:t>Актрапида</a:t>
            </a:r>
            <a:r>
              <a:rPr lang="ru-RU" dirty="0" smtClean="0">
                <a:ea typeface="Times New Roman" pitchFamily="18" charset="0"/>
                <a:cs typeface="Arial" pitchFamily="34" charset="0"/>
              </a:rPr>
              <a:t> 10-10-10-4 ЕД - положительная динамика с достижением целевых показателей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16672" y="5824606"/>
            <a:ext cx="51180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a typeface="Times New Roman" pitchFamily="18" charset="0"/>
                <a:cs typeface="Arial" pitchFamily="34" charset="0"/>
              </a:rPr>
              <a:t>Контроль в динамике на </a:t>
            </a:r>
            <a:r>
              <a:rPr lang="ru-RU" dirty="0">
                <a:ea typeface="Times New Roman" pitchFamily="18" charset="0"/>
                <a:cs typeface="Arial" pitchFamily="34" charset="0"/>
              </a:rPr>
              <a:t>фоне </a:t>
            </a:r>
            <a:r>
              <a:rPr lang="ru-RU" dirty="0" smtClean="0">
                <a:ea typeface="Times New Roman" pitchFamily="18" charset="0"/>
                <a:cs typeface="Arial" pitchFamily="34" charset="0"/>
              </a:rPr>
              <a:t>прежней терапии – сохраняются целевые уровни гликемии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943824" y="371983"/>
            <a:ext cx="53793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a typeface="Times New Roman" pitchFamily="18" charset="0"/>
                <a:cs typeface="Arial" pitchFamily="34" charset="0"/>
              </a:rPr>
              <a:t>Гликемический профиль </a:t>
            </a:r>
          </a:p>
          <a:p>
            <a:r>
              <a:rPr lang="ru-RU" dirty="0" smtClean="0">
                <a:ea typeface="Times New Roman" pitchFamily="18" charset="0"/>
                <a:cs typeface="Arial" pitchFamily="34" charset="0"/>
              </a:rPr>
              <a:t>(глюкоза капиллярной крови, </a:t>
            </a:r>
            <a:r>
              <a:rPr lang="ru-RU" dirty="0" err="1" smtClean="0">
                <a:ea typeface="Times New Roman" pitchFamily="18" charset="0"/>
                <a:cs typeface="Arial" pitchFamily="34" charset="0"/>
              </a:rPr>
              <a:t>ммоль</a:t>
            </a:r>
            <a:r>
              <a:rPr lang="en-US" dirty="0" smtClean="0">
                <a:ea typeface="Times New Roman" pitchFamily="18" charset="0"/>
                <a:cs typeface="Arial" pitchFamily="34" charset="0"/>
              </a:rPr>
              <a:t>/</a:t>
            </a:r>
            <a:r>
              <a:rPr lang="ru-RU" dirty="0" smtClean="0">
                <a:ea typeface="Times New Roman" pitchFamily="18" charset="0"/>
                <a:cs typeface="Arial" pitchFamily="34" charset="0"/>
              </a:rPr>
              <a:t>л)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046920"/>
              </p:ext>
            </p:extLst>
          </p:nvPr>
        </p:nvGraphicFramePr>
        <p:xfrm>
          <a:off x="6693103" y="998845"/>
          <a:ext cx="5258370" cy="981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077"/>
                <a:gridCol w="934271"/>
                <a:gridCol w="1051674"/>
                <a:gridCol w="1051674"/>
                <a:gridCol w="1051674"/>
              </a:tblGrid>
              <a:tr h="292566">
                <a:tc rowSpan="3">
                  <a:txBody>
                    <a:bodyPr/>
                    <a:lstStyle/>
                    <a:p>
                      <a:endParaRPr lang="ru-RU" sz="1800" dirty="0" smtClean="0">
                        <a:effectLst/>
                      </a:endParaRPr>
                    </a:p>
                    <a:p>
                      <a:r>
                        <a:rPr lang="ru-RU" sz="1800" dirty="0" smtClean="0">
                          <a:effectLst/>
                        </a:rPr>
                        <a:t>31.08.16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07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r>
                        <a:rPr lang="ru-RU" sz="1800" u="sng" baseline="30000">
                          <a:effectLst/>
                        </a:rPr>
                        <a:t>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9256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-</a:t>
                      </a:r>
                      <a:endParaRPr lang="ru-RU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10,2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13,9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12,3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9657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гликлазид</a:t>
                      </a:r>
                      <a:r>
                        <a:rPr lang="ru-RU" sz="1800" dirty="0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120 мг +</a:t>
                      </a:r>
                      <a:r>
                        <a:rPr lang="ru-RU" sz="1800" dirty="0" err="1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метформин</a:t>
                      </a:r>
                      <a:r>
                        <a:rPr lang="ru-RU" sz="1800" dirty="0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1700 мг</a:t>
                      </a:r>
                      <a:endParaRPr lang="ru-RU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519989"/>
              </p:ext>
            </p:extLst>
          </p:nvPr>
        </p:nvGraphicFramePr>
        <p:xfrm>
          <a:off x="6693103" y="2188397"/>
          <a:ext cx="525837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078"/>
                <a:gridCol w="934271"/>
                <a:gridCol w="1051674"/>
                <a:gridCol w="1051674"/>
                <a:gridCol w="1051674"/>
              </a:tblGrid>
              <a:tr h="370840">
                <a:tc rowSpan="3">
                  <a:txBody>
                    <a:bodyPr/>
                    <a:lstStyle/>
                    <a:p>
                      <a:endParaRPr lang="ru-RU" sz="1800" dirty="0" smtClean="0">
                        <a:effectLst/>
                      </a:endParaRPr>
                    </a:p>
                    <a:p>
                      <a:r>
                        <a:rPr lang="ru-RU" sz="1800" dirty="0" smtClean="0">
                          <a:effectLst/>
                        </a:rPr>
                        <a:t>02.09.16 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07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8,8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8,2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10,0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11,0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Актрапид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п</a:t>
                      </a:r>
                      <a:r>
                        <a:rPr lang="en-US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/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 8-8-8 перед едой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011188"/>
              </p:ext>
            </p:extLst>
          </p:nvPr>
        </p:nvGraphicFramePr>
        <p:xfrm>
          <a:off x="6693102" y="5605373"/>
          <a:ext cx="5258371" cy="983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078"/>
                <a:gridCol w="934271"/>
                <a:gridCol w="1051674"/>
                <a:gridCol w="1051674"/>
                <a:gridCol w="1051674"/>
              </a:tblGrid>
              <a:tr h="327810">
                <a:tc rowSpan="3">
                  <a:txBody>
                    <a:bodyPr/>
                    <a:lstStyle/>
                    <a:p>
                      <a:endParaRPr lang="ru-RU" sz="180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11.09.16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07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2781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6,7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8,1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9,0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9,1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2781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Актрапид</a:t>
                      </a:r>
                      <a:r>
                        <a:rPr lang="ru-RU" sz="1600" baseline="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п</a:t>
                      </a:r>
                      <a:r>
                        <a:rPr lang="en-US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/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 10-10-10-4 ЕД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750209"/>
              </p:ext>
            </p:extLst>
          </p:nvPr>
        </p:nvGraphicFramePr>
        <p:xfrm>
          <a:off x="6693105" y="3396273"/>
          <a:ext cx="5258368" cy="92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078"/>
                <a:gridCol w="934271"/>
                <a:gridCol w="1051673"/>
                <a:gridCol w="1051673"/>
                <a:gridCol w="1051673"/>
              </a:tblGrid>
              <a:tr h="269686">
                <a:tc rowSpan="3">
                  <a:txBody>
                    <a:bodyPr/>
                    <a:lstStyle/>
                    <a:p>
                      <a:endParaRPr lang="ru-RU" sz="1800" dirty="0" smtClean="0">
                        <a:effectLst/>
                      </a:endParaRPr>
                    </a:p>
                    <a:p>
                      <a:r>
                        <a:rPr lang="ru-RU" sz="1800" dirty="0" smtClean="0">
                          <a:effectLst/>
                        </a:rPr>
                        <a:t>04.09.16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07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r>
                        <a:rPr lang="ru-RU" sz="1800" u="sng" baseline="30000">
                          <a:effectLst/>
                        </a:rPr>
                        <a:t>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6968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14,4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14,3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11,8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11,0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7682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Актрапид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п</a:t>
                      </a:r>
                      <a:r>
                        <a:rPr lang="en-US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/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 8-8-8 ЕД перед едой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042738"/>
              </p:ext>
            </p:extLst>
          </p:nvPr>
        </p:nvGraphicFramePr>
        <p:xfrm>
          <a:off x="6693102" y="4501778"/>
          <a:ext cx="5258370" cy="886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077"/>
                <a:gridCol w="934271"/>
                <a:gridCol w="1051674"/>
                <a:gridCol w="1051674"/>
                <a:gridCol w="1051674"/>
              </a:tblGrid>
              <a:tr h="295388">
                <a:tc rowSpan="3">
                  <a:txBody>
                    <a:bodyPr/>
                    <a:lstStyle/>
                    <a:p>
                      <a:endParaRPr lang="ru-RU" sz="1800" dirty="0" smtClean="0">
                        <a:effectLst/>
                      </a:endParaRPr>
                    </a:p>
                    <a:p>
                      <a:r>
                        <a:rPr lang="ru-RU" sz="1800" dirty="0" smtClean="0">
                          <a:effectLst/>
                        </a:rPr>
                        <a:t>07.09.16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07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953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7,8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9,5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8,6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953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Актрапид</a:t>
                      </a:r>
                      <a:r>
                        <a:rPr lang="ru-RU" sz="1600" baseline="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п</a:t>
                      </a:r>
                      <a:r>
                        <a:rPr lang="en-US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/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 10-10-10-4 ЕД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70242" y="3309260"/>
            <a:ext cx="5712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a typeface="Times New Roman" pitchFamily="18" charset="0"/>
                <a:cs typeface="Arial" pitchFamily="34" charset="0"/>
              </a:rPr>
              <a:t>04.09.16 на прежней дозе инсулина и прежнем питании – гипергликемия </a:t>
            </a:r>
            <a:endParaRPr lang="ru-RU" dirty="0"/>
          </a:p>
        </p:txBody>
      </p:sp>
      <p:sp>
        <p:nvSpPr>
          <p:cNvPr id="4" name="Выгнутая влево стрелка 3"/>
          <p:cNvSpPr/>
          <p:nvPr/>
        </p:nvSpPr>
        <p:spPr>
          <a:xfrm>
            <a:off x="271935" y="1154354"/>
            <a:ext cx="427471" cy="8369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Выгнутая влево стрелка 16"/>
          <p:cNvSpPr/>
          <p:nvPr/>
        </p:nvSpPr>
        <p:spPr>
          <a:xfrm>
            <a:off x="220940" y="4567176"/>
            <a:ext cx="427471" cy="8369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Выгнутая влево стрелка 22"/>
          <p:cNvSpPr/>
          <p:nvPr/>
        </p:nvSpPr>
        <p:spPr>
          <a:xfrm>
            <a:off x="212673" y="3484809"/>
            <a:ext cx="427471" cy="8369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0243" y="2840911"/>
            <a:ext cx="5828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a typeface="Times New Roman" pitchFamily="18" charset="0"/>
                <a:cs typeface="Arial" pitchFamily="34" charset="0"/>
              </a:rPr>
              <a:t>02.09.16 положительная </a:t>
            </a:r>
            <a:r>
              <a:rPr lang="ru-RU" dirty="0">
                <a:ea typeface="Times New Roman" pitchFamily="18" charset="0"/>
                <a:cs typeface="Arial" pitchFamily="34" charset="0"/>
              </a:rPr>
              <a:t>динамика показателей гликемии</a:t>
            </a:r>
            <a:endParaRPr lang="ru-RU" dirty="0"/>
          </a:p>
        </p:txBody>
      </p:sp>
      <p:sp>
        <p:nvSpPr>
          <p:cNvPr id="24" name="Выгнутая влево стрелка 23"/>
          <p:cNvSpPr/>
          <p:nvPr/>
        </p:nvSpPr>
        <p:spPr>
          <a:xfrm>
            <a:off x="191385" y="2236721"/>
            <a:ext cx="427471" cy="8369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55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535" y="446809"/>
            <a:ext cx="10931409" cy="3179618"/>
          </a:xfrm>
        </p:spPr>
        <p:txBody>
          <a:bodyPr>
            <a:normAutofit/>
          </a:bodyPr>
          <a:lstStyle/>
          <a:p>
            <a:r>
              <a:rPr lang="ru-RU" sz="2700" b="1" u="sng" dirty="0" smtClean="0"/>
              <a:t>Цветное дуплексное сканирование глубоких </a:t>
            </a:r>
            <a:r>
              <a:rPr lang="ru-RU" sz="2700" b="1" u="sng" dirty="0"/>
              <a:t>вен нижних конечностей</a:t>
            </a:r>
            <a:r>
              <a:rPr lang="ru-RU" sz="2700" u="sng" dirty="0"/>
              <a:t> </a:t>
            </a:r>
            <a:r>
              <a:rPr lang="ru-RU" sz="2700" b="1" u="sng" dirty="0"/>
              <a:t>31.08.2016</a:t>
            </a:r>
            <a:r>
              <a:rPr lang="ru-RU" sz="2700" u="sng" dirty="0"/>
              <a:t> </a:t>
            </a:r>
            <a:r>
              <a:rPr lang="ru-RU" sz="2700" dirty="0">
                <a:solidFill>
                  <a:srgbClr val="C00000"/>
                </a:solidFill>
              </a:rPr>
              <a:t/>
            </a:r>
            <a:br>
              <a:rPr lang="ru-RU" sz="2700" dirty="0">
                <a:solidFill>
                  <a:srgbClr val="C00000"/>
                </a:solidFill>
              </a:rPr>
            </a:br>
            <a:r>
              <a:rPr lang="ru-RU" sz="2700" b="1" dirty="0"/>
              <a:t>Описание: </a:t>
            </a:r>
            <a:r>
              <a:rPr lang="ru-RU" sz="2700" dirty="0"/>
              <a:t>Глубокие вены нижних конечностей проходимы на всем протяжении, просветы их свободны, стенки не утолщены, </a:t>
            </a:r>
            <a:r>
              <a:rPr lang="ru-RU" sz="2700" dirty="0" err="1"/>
              <a:t>компрессивность</a:t>
            </a:r>
            <a:r>
              <a:rPr lang="ru-RU" sz="2700" dirty="0"/>
              <a:t> сохранена. Кровоток на всем протяжении фазный. </a:t>
            </a:r>
            <a:br>
              <a:rPr lang="ru-RU" sz="2700" dirty="0"/>
            </a:br>
            <a:r>
              <a:rPr lang="ru-RU" sz="2700" b="1" dirty="0"/>
              <a:t>Заключение: </a:t>
            </a:r>
            <a:r>
              <a:rPr lang="ru-RU" sz="2700" dirty="0"/>
              <a:t>Нарушения гемодинамики не </a:t>
            </a:r>
            <a:r>
              <a:rPr lang="ru-RU" sz="2700" dirty="0" smtClean="0"/>
              <a:t>выявлено</a:t>
            </a:r>
            <a:endParaRPr lang="ru-RU" dirty="0"/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744855" y="3532909"/>
            <a:ext cx="11007090" cy="30653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u="sng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Дуплексное сканирование </a:t>
            </a:r>
            <a:r>
              <a:rPr lang="ru-RU" b="1" u="sng" dirty="0" err="1">
                <a:latin typeface="Calibri Light" panose="020F0302020204030204" pitchFamily="34" charset="0"/>
                <a:ea typeface="Times New Roman" panose="02020603050405020304" pitchFamily="18" charset="0"/>
              </a:rPr>
              <a:t>брахиоцефальных</a:t>
            </a:r>
            <a:r>
              <a:rPr lang="ru-RU" b="1" u="sng" dirty="0">
                <a:latin typeface="Calibri Light" panose="020F0302020204030204" pitchFamily="34" charset="0"/>
                <a:ea typeface="Times New Roman" panose="02020603050405020304" pitchFamily="18" charset="0"/>
              </a:rPr>
              <a:t> артерий с ЦДК</a:t>
            </a:r>
            <a:r>
              <a:rPr lang="ru-RU" u="sng" dirty="0">
                <a:latin typeface="Calibri Light" panose="020F0302020204030204" pitchFamily="34" charset="0"/>
                <a:ea typeface="Times New Roman" panose="02020603050405020304" pitchFamily="18" charset="0"/>
              </a:rPr>
              <a:t> </a:t>
            </a:r>
            <a:endParaRPr lang="ru-RU" u="sng" dirty="0" smtClean="0">
              <a:latin typeface="Calibri Light" panose="020F030202020403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u="sng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31.08.2016</a:t>
            </a:r>
          </a:p>
          <a:p>
            <a:pPr marL="0" indent="0" algn="just">
              <a:buNone/>
            </a:pPr>
            <a:r>
              <a:rPr lang="ru-RU" b="1" dirty="0">
                <a:latin typeface="Calibri Light" panose="020F0302020204030204" pitchFamily="34" charset="0"/>
              </a:rPr>
              <a:t>Комплекс интима-медиа:</a:t>
            </a:r>
            <a:r>
              <a:rPr lang="ru-RU" dirty="0">
                <a:latin typeface="Calibri Light" panose="020F0302020204030204" pitchFamily="34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Calibri Light" panose="020F0302020204030204" pitchFamily="34" charset="0"/>
              </a:rPr>
              <a:t>0.13 см </a:t>
            </a:r>
            <a:r>
              <a:rPr lang="ru-RU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утолщен</a:t>
            </a:r>
            <a:r>
              <a:rPr lang="ru-RU" dirty="0" smtClean="0">
                <a:latin typeface="Calibri Light" panose="020F0302020204030204" pitchFamily="34" charset="0"/>
              </a:rPr>
              <a:t>. </a:t>
            </a:r>
            <a:r>
              <a:rPr lang="ru-RU" b="1" dirty="0" smtClean="0">
                <a:latin typeface="Calibri Light" panose="020F0302020204030204" pitchFamily="34" charset="0"/>
              </a:rPr>
              <a:t>ВСА </a:t>
            </a:r>
            <a:r>
              <a:rPr lang="ru-RU" b="1" dirty="0">
                <a:latin typeface="Calibri Light" panose="020F0302020204030204" pitchFamily="34" charset="0"/>
              </a:rPr>
              <a:t>(внутренняя сонная </a:t>
            </a:r>
            <a:r>
              <a:rPr lang="ru-RU" b="1" dirty="0" smtClean="0">
                <a:latin typeface="Calibri Light" panose="020F0302020204030204" pitchFamily="34" charset="0"/>
              </a:rPr>
              <a:t>артерия справа): </a:t>
            </a:r>
            <a:r>
              <a:rPr lang="ru-RU" b="1" dirty="0">
                <a:latin typeface="Calibri Light" panose="020F0302020204030204" pitchFamily="34" charset="0"/>
              </a:rPr>
              <a:t>х</a:t>
            </a:r>
            <a:r>
              <a:rPr lang="ru-RU" b="1" dirty="0" smtClean="0">
                <a:latin typeface="Calibri Light" panose="020F0302020204030204" pitchFamily="34" charset="0"/>
              </a:rPr>
              <a:t>од </a:t>
            </a:r>
            <a:r>
              <a:rPr lang="ru-RU" b="1" dirty="0">
                <a:latin typeface="Calibri Light" panose="020F0302020204030204" pitchFamily="34" charset="0"/>
              </a:rPr>
              <a:t>артерии: </a:t>
            </a:r>
            <a:r>
              <a:rPr lang="ru-RU" dirty="0">
                <a:latin typeface="Calibri Light" panose="020F0302020204030204" pitchFamily="34" charset="0"/>
              </a:rPr>
              <a:t>S-извитость в дистальном сегменте, угол изгиба &gt;=90 </a:t>
            </a:r>
            <a:r>
              <a:rPr lang="ru-RU" dirty="0" smtClean="0">
                <a:latin typeface="Calibri Light" panose="020F0302020204030204" pitchFamily="34" charset="0"/>
              </a:rPr>
              <a:t>градусов</a:t>
            </a:r>
            <a:r>
              <a:rPr lang="en-US" dirty="0">
                <a:latin typeface="Calibri Light" panose="020F0302020204030204" pitchFamily="34" charset="0"/>
              </a:rPr>
              <a:t>.</a:t>
            </a:r>
            <a:r>
              <a:rPr lang="ru-RU" dirty="0" smtClean="0">
                <a:latin typeface="Calibri Light" panose="020F0302020204030204" pitchFamily="34" charset="0"/>
              </a:rPr>
              <a:t> </a:t>
            </a:r>
            <a:r>
              <a:rPr lang="ru-RU" dirty="0">
                <a:latin typeface="Calibri Light" panose="020F0302020204030204" pitchFamily="34" charset="0"/>
              </a:rPr>
              <a:t>В устье ВСА циркулярная гетерогенная с ровным контуром </a:t>
            </a:r>
            <a:r>
              <a:rPr lang="ru-RU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атеросклеротическая бляшка (АСБ) </a:t>
            </a:r>
            <a:r>
              <a:rPr lang="ru-RU" dirty="0">
                <a:solidFill>
                  <a:srgbClr val="C00000"/>
                </a:solidFill>
                <a:latin typeface="Calibri Light" panose="020F0302020204030204" pitchFamily="34" charset="0"/>
              </a:rPr>
              <a:t>протяженностью 1,2 см</a:t>
            </a:r>
            <a:r>
              <a:rPr lang="ru-RU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. Стеноз </a:t>
            </a:r>
            <a:r>
              <a:rPr lang="ru-RU" dirty="0">
                <a:solidFill>
                  <a:srgbClr val="C00000"/>
                </a:solidFill>
                <a:latin typeface="Calibri Light" panose="020F0302020204030204" pitchFamily="34" charset="0"/>
              </a:rPr>
              <a:t>ВСА 40% по площади, по отношению к дистальному руслу 20%, </a:t>
            </a:r>
            <a:r>
              <a:rPr lang="ru-RU" dirty="0">
                <a:latin typeface="Calibri Light" panose="020F0302020204030204" pitchFamily="34" charset="0"/>
              </a:rPr>
              <a:t>остаточный просвет 0.36 см. </a:t>
            </a:r>
            <a:r>
              <a:rPr lang="ru-RU" dirty="0" err="1">
                <a:latin typeface="Calibri Light" panose="020F0302020204030204" pitchFamily="34" charset="0"/>
              </a:rPr>
              <a:t>Vps</a:t>
            </a:r>
            <a:r>
              <a:rPr lang="ru-RU" dirty="0">
                <a:latin typeface="Calibri Light" panose="020F0302020204030204" pitchFamily="34" charset="0"/>
              </a:rPr>
              <a:t> 65 </a:t>
            </a:r>
            <a:r>
              <a:rPr lang="ru-RU" dirty="0" smtClean="0">
                <a:latin typeface="Calibri Light" panose="020F0302020204030204" pitchFamily="34" charset="0"/>
              </a:rPr>
              <a:t>см/с.</a:t>
            </a:r>
          </a:p>
          <a:p>
            <a:pPr marL="0" indent="0" algn="just">
              <a:buNone/>
            </a:pPr>
            <a:r>
              <a:rPr lang="ru-RU" b="1" dirty="0">
                <a:latin typeface="Calibri Light" panose="020F0302020204030204" pitchFamily="34" charset="0"/>
              </a:rPr>
              <a:t>Заключение:</a:t>
            </a:r>
            <a:r>
              <a:rPr lang="ru-RU" dirty="0">
                <a:latin typeface="Calibri Light" panose="020F0302020204030204" pitchFamily="34" charset="0"/>
              </a:rPr>
              <a:t> Стеноз ВСА слева. </a:t>
            </a:r>
            <a:endParaRPr lang="ru-RU" dirty="0" smtClean="0">
              <a:latin typeface="Calibri Light" panose="020F0302020204030204" pitchFamily="34" charset="0"/>
            </a:endParaRP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12808" y="391963"/>
            <a:ext cx="10515600" cy="670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Предоперационное обследование (продолжение)</a:t>
            </a:r>
            <a:br>
              <a:rPr lang="ru-RU" sz="32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08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7691"/>
            <a:ext cx="10515600" cy="490927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dirty="0">
                <a:latin typeface="Calibri Light" panose="020F0302020204030204" pitchFamily="34" charset="0"/>
              </a:rPr>
              <a:t>Спиральная компьютерная томография грудной полости </a:t>
            </a:r>
            <a:endParaRPr lang="ru-RU" b="1" dirty="0" smtClean="0"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r>
              <a:rPr lang="ru-RU" b="1" dirty="0" smtClean="0">
                <a:latin typeface="Calibri Light" panose="020F0302020204030204" pitchFamily="34" charset="0"/>
              </a:rPr>
              <a:t>(</a:t>
            </a:r>
            <a:r>
              <a:rPr lang="ru-RU" b="1" dirty="0">
                <a:latin typeface="Calibri Light" panose="020F0302020204030204" pitchFamily="34" charset="0"/>
              </a:rPr>
              <a:t>Грудная аорта и ее ветви)</a:t>
            </a:r>
            <a:r>
              <a:rPr lang="ru-RU" dirty="0">
                <a:latin typeface="Calibri Light" panose="020F0302020204030204" pitchFamily="34" charset="0"/>
              </a:rPr>
              <a:t> </a:t>
            </a:r>
            <a:r>
              <a:rPr lang="ru-RU" b="1" dirty="0">
                <a:latin typeface="Calibri Light" panose="020F0302020204030204" pitchFamily="34" charset="0"/>
              </a:rPr>
              <a:t>05.09.2016</a:t>
            </a:r>
            <a:r>
              <a:rPr lang="ru-RU" dirty="0">
                <a:latin typeface="Calibri Light" panose="020F030202020403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ru-RU" b="1" dirty="0">
                <a:latin typeface="Calibri Light" panose="020F0302020204030204" pitchFamily="34" charset="0"/>
              </a:rPr>
              <a:t>Протокол описания:</a:t>
            </a:r>
            <a:r>
              <a:rPr lang="ru-RU" dirty="0">
                <a:latin typeface="Calibri Light" panose="020F0302020204030204" pitchFamily="34" charset="0"/>
              </a:rPr>
              <a:t> Проведено МСКТ – исследование грудного отдел аорты в высокоразрешающем режиме. При анализе использовались 3D MIP и MPR реконструкции. </a:t>
            </a:r>
            <a:r>
              <a:rPr lang="ru-RU" dirty="0" smtClean="0">
                <a:latin typeface="Calibri Light" panose="020F0302020204030204" pitchFamily="34" charset="0"/>
              </a:rPr>
              <a:t>Отмечен </a:t>
            </a:r>
            <a:r>
              <a:rPr lang="ru-RU" dirty="0">
                <a:latin typeface="Calibri Light" panose="020F0302020204030204" pitchFamily="34" charset="0"/>
              </a:rPr>
              <a:t>умеренный </a:t>
            </a:r>
            <a:r>
              <a:rPr lang="ru-RU" dirty="0" err="1">
                <a:latin typeface="Calibri Light" panose="020F0302020204030204" pitchFamily="34" charset="0"/>
              </a:rPr>
              <a:t>кальциноз</a:t>
            </a:r>
            <a:r>
              <a:rPr lang="ru-RU" dirty="0">
                <a:latin typeface="Calibri Light" panose="020F0302020204030204" pitchFamily="34" charset="0"/>
              </a:rPr>
              <a:t> створок аортального клапана (</a:t>
            </a:r>
            <a:r>
              <a:rPr lang="ru-RU" dirty="0" err="1">
                <a:latin typeface="Calibri Light" panose="020F0302020204030204" pitchFamily="34" charset="0"/>
              </a:rPr>
              <a:t>некоронарный</a:t>
            </a:r>
            <a:r>
              <a:rPr lang="ru-RU" dirty="0">
                <a:latin typeface="Calibri Light" panose="020F0302020204030204" pitchFamily="34" charset="0"/>
              </a:rPr>
              <a:t> и левый коронарный синусы). В проекции коронарных артерий определяется умеренное количество кальция. Над клапаном аорты, тотчас над </a:t>
            </a:r>
            <a:r>
              <a:rPr lang="ru-RU" dirty="0" err="1">
                <a:latin typeface="Calibri Light" panose="020F0302020204030204" pitchFamily="34" charset="0"/>
              </a:rPr>
              <a:t>некоронарным</a:t>
            </a:r>
            <a:r>
              <a:rPr lang="ru-RU" dirty="0">
                <a:latin typeface="Calibri Light" panose="020F0302020204030204" pitchFamily="34" charset="0"/>
              </a:rPr>
              <a:t> синусом, отмечены две небольшие близко расположенные кальцинированные </a:t>
            </a:r>
            <a:r>
              <a:rPr lang="ru-RU" dirty="0" smtClean="0">
                <a:latin typeface="Calibri Light" panose="020F0302020204030204" pitchFamily="34" charset="0"/>
              </a:rPr>
              <a:t>атеросклеротические бляшки (АСБ) </a:t>
            </a:r>
            <a:r>
              <a:rPr lang="ru-RU" dirty="0">
                <a:latin typeface="Calibri Light" panose="020F0302020204030204" pitchFamily="34" charset="0"/>
              </a:rPr>
              <a:t>2*3мм. Кальцинированная АСБ 4*4мм отмечена в устье левой подключичной артерии. Тотчас за устьем левой </a:t>
            </a:r>
            <a:r>
              <a:rPr lang="ru-RU" dirty="0" err="1">
                <a:latin typeface="Calibri Light" panose="020F0302020204030204" pitchFamily="34" charset="0"/>
              </a:rPr>
              <a:t>ПкА</a:t>
            </a:r>
            <a:r>
              <a:rPr lang="ru-RU" dirty="0">
                <a:latin typeface="Calibri Light" panose="020F0302020204030204" pitchFamily="34" charset="0"/>
              </a:rPr>
              <a:t> кальцинированная АСБ 2*3мм. По нижней поверхности дуги аорты, от уровня ОАП, отмечены три близко расположенные кальцинированные АСБ размерами до 10*6мм. В стенках нисходящего отдела аорты отмечены множественные мелкие кальцинированные АСБ размерами до 4*3мм. </a:t>
            </a:r>
          </a:p>
          <a:p>
            <a:pPr marL="0" indent="0" algn="just">
              <a:buNone/>
            </a:pPr>
            <a:r>
              <a:rPr lang="ru-RU" b="1" u="sng" dirty="0">
                <a:latin typeface="Calibri Light" panose="020F0302020204030204" pitchFamily="34" charset="0"/>
              </a:rPr>
              <a:t>Заключение: </a:t>
            </a:r>
            <a:r>
              <a:rPr lang="ru-RU" b="1" dirty="0">
                <a:latin typeface="Calibri Light" panose="020F0302020204030204" pitchFamily="34" charset="0"/>
              </a:rPr>
              <a:t>Умеренный </a:t>
            </a:r>
            <a:r>
              <a:rPr lang="ru-RU" b="1" dirty="0" err="1">
                <a:latin typeface="Calibri Light" panose="020F0302020204030204" pitchFamily="34" charset="0"/>
              </a:rPr>
              <a:t>кальциноз</a:t>
            </a:r>
            <a:r>
              <a:rPr lang="ru-RU" b="1" dirty="0">
                <a:latin typeface="Calibri Light" panose="020F0302020204030204" pitchFamily="34" charset="0"/>
              </a:rPr>
              <a:t> стенок грудной аорты</a:t>
            </a:r>
            <a:r>
              <a:rPr lang="ru-RU" b="1" dirty="0"/>
              <a:t>. </a:t>
            </a:r>
            <a:endParaRPr lang="ru-RU" dirty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Предоперационное обследование:</a:t>
            </a:r>
            <a:r>
              <a:rPr lang="ru-RU" sz="3200" b="1" dirty="0">
                <a:solidFill>
                  <a:srgbClr val="C00000"/>
                </a:solidFill>
                <a:latin typeface="Calibri Light" panose="020F0302020204030204" pitchFamily="34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Calibri Light" panose="020F0302020204030204" pitchFamily="34" charset="0"/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35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Объект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74547463"/>
              </p:ext>
            </p:extLst>
          </p:nvPr>
        </p:nvGraphicFramePr>
        <p:xfrm>
          <a:off x="342900" y="1541060"/>
          <a:ext cx="4457700" cy="3903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1045"/>
                <a:gridCol w="1163782"/>
                <a:gridCol w="997528"/>
                <a:gridCol w="1205345"/>
              </a:tblGrid>
              <a:tr h="41733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ЛЖ по </a:t>
                      </a:r>
                      <a:r>
                        <a:rPr lang="ru-RU" sz="1800" u="sng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Тейхольцу</a:t>
                      </a:r>
                      <a:r>
                        <a:rPr lang="ru-RU" sz="18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719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КДР: 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 см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 indent="39600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КДО: 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 мл 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</a:tr>
              <a:tr h="546749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КСР: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 см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 indent="396000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КСО: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 мл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</a:tr>
              <a:tr h="1461500">
                <a:tc gridSpan="4">
                  <a:txBody>
                    <a:bodyPr/>
                    <a:lstStyle/>
                    <a:p>
                      <a:pPr indent="457200"/>
                      <a:endParaRPr lang="ru-RU" sz="1800" u="sng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indent="457200"/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ЛЖ по Симпсону: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indent="457200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КДО: 157 мл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indent="457200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ФВ: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30 %</a:t>
                      </a:r>
                    </a:p>
                  </a:txBody>
                  <a:tcPr marL="4672" marR="4672" marT="4672" marB="4672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672" marR="4672" marT="4672" marB="4672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4850" marR="44850" marT="22425" marB="22425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4850" marR="44850" marT="22425" marB="22425"/>
                </a:tc>
              </a:tr>
              <a:tr h="952475">
                <a:tc gridSpan="4">
                  <a:txBody>
                    <a:bodyPr/>
                    <a:lstStyle/>
                    <a:p>
                      <a:pPr marL="0" marR="0" lvl="0" indent="39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Заключение:</a:t>
                      </a:r>
                      <a:r>
                        <a:rPr lang="ru-RU" altLang="ru-RU" sz="1800" dirty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Сократительная способность миокарда ЛЖ снижена.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72" marR="4672" marT="4672" marB="467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022656" y="864968"/>
            <a:ext cx="5183188" cy="685682"/>
          </a:xfrm>
        </p:spPr>
        <p:txBody>
          <a:bodyPr>
            <a:normAutofit fontScale="85000" lnSpcReduction="20000"/>
          </a:bodyPr>
          <a:lstStyle/>
          <a:p>
            <a:endParaRPr lang="ru-RU" altLang="ru-RU" u="sng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altLang="ru-RU" u="sng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Эхокардиография</a:t>
            </a:r>
            <a:r>
              <a:rPr lang="ru-RU" altLang="ru-RU" b="0" u="sng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altLang="ru-RU" u="sng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14.09.2016</a:t>
            </a:r>
            <a:endParaRPr lang="ru-RU" dirty="0"/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848190266"/>
              </p:ext>
            </p:extLst>
          </p:nvPr>
        </p:nvGraphicFramePr>
        <p:xfrm>
          <a:off x="7022656" y="1541058"/>
          <a:ext cx="4923435" cy="42132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4687"/>
                <a:gridCol w="1538448"/>
                <a:gridCol w="1143000"/>
                <a:gridCol w="1257300"/>
              </a:tblGrid>
              <a:tr h="416354">
                <a:tc gridSpan="4"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ЛЖ по </a:t>
                      </a:r>
                      <a:r>
                        <a:rPr lang="ru-RU" sz="1800" u="sng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Тейхольцу</a:t>
                      </a:r>
                      <a:r>
                        <a:rPr lang="ru-RU" sz="18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5233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КДР: 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6.9 см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КДО: 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247 мл 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</a:tr>
              <a:tr h="596246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КСР: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 см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КСО: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 мл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</a:tr>
              <a:tr h="1314381">
                <a:tc gridSpan="4">
                  <a:txBody>
                    <a:bodyPr/>
                    <a:lstStyle/>
                    <a:p>
                      <a:pPr indent="457200"/>
                      <a:endParaRPr lang="ru-RU" sz="1800" u="sng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indent="457200"/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ЛЖ по Симпсону: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indent="457200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КДО: 190 мл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indent="457200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ФВ: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44 %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95" marR="4695" marT="4695" marB="4695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5" marR="4695" marT="4695" marB="4695"/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45071" marR="45071" marT="22536" marB="22536"/>
                </a:tc>
              </a:tr>
              <a:tr h="1314381">
                <a:tc gridSpan="4">
                  <a:txBody>
                    <a:bodyPr/>
                    <a:lstStyle/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Заключение: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В динамике улучшилась сократительная способность левого желудочка.</a:t>
                      </a:r>
                      <a:endParaRPr lang="ru-RU" sz="18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457200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95" marR="4695" marT="4695" marB="469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45071" marR="45071" marT="22536" marB="22536"/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45071" marR="45071" marT="22536" marB="22536"/>
                </a:tc>
              </a:tr>
            </a:tbl>
          </a:graphicData>
        </a:graphic>
      </p:graphicFrame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89421" y="1196237"/>
            <a:ext cx="36115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Эхокардиография</a:t>
            </a:r>
            <a:r>
              <a:rPr kumimoji="0" lang="ru-RU" altLang="ru-RU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31.08.2016</a:t>
            </a:r>
            <a:r>
              <a:rPr kumimoji="0" lang="ru-RU" altLang="ru-RU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105489"/>
            <a:ext cx="2199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143500" y="1971794"/>
            <a:ext cx="1775247" cy="3614945"/>
          </a:xfrm>
          <a:prstGeom prst="rightArrow">
            <a:avLst>
              <a:gd name="adj1" fmla="val 50000"/>
              <a:gd name="adj2" fmla="val 4747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600" b="1" dirty="0" err="1" smtClean="0">
                <a:solidFill>
                  <a:srgbClr val="C00000"/>
                </a:solidFill>
              </a:rPr>
              <a:t>Инфузия</a:t>
            </a:r>
            <a:r>
              <a:rPr lang="ru-RU" sz="1600" b="1" dirty="0" smtClean="0">
                <a:solidFill>
                  <a:srgbClr val="C00000"/>
                </a:solidFill>
              </a:rPr>
              <a:t> ЛЕВОСИМЕНДАНА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779318" y="-33464"/>
            <a:ext cx="9848706" cy="132556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Предоперационная подготовка: </a:t>
            </a:r>
            <a:b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</a:br>
            <a:r>
              <a:rPr lang="ru-RU" sz="2800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инфузия</a:t>
            </a:r>
            <a: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левосимендана</a:t>
            </a:r>
            <a:endParaRPr lang="ru-RU" sz="28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2903" y="5828920"/>
            <a:ext cx="10278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Выявлена выраженная </a:t>
            </a:r>
            <a:r>
              <a:rPr lang="ru-RU" b="1" dirty="0">
                <a:latin typeface="Calibri Light" panose="020F0302020204030204" pitchFamily="34" charset="0"/>
                <a:ea typeface="Times New Roman" panose="02020603050405020304" pitchFamily="18" charset="0"/>
              </a:rPr>
              <a:t>систолическая дисфункция миокарда </a:t>
            </a:r>
            <a:r>
              <a:rPr lang="ru-RU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левого желудочка, </a:t>
            </a:r>
            <a:r>
              <a:rPr lang="ru-RU" b="1" dirty="0">
                <a:latin typeface="Calibri Light" panose="020F0302020204030204" pitchFamily="34" charset="0"/>
                <a:ea typeface="Times New Roman" panose="02020603050405020304" pitchFamily="18" charset="0"/>
              </a:rPr>
              <a:t>митрально-папиллярная дисфункция. В рамках предоперационной подготовки проведена </a:t>
            </a:r>
            <a:r>
              <a:rPr lang="ru-RU" b="1" dirty="0" err="1">
                <a:latin typeface="Calibri Light" panose="020F0302020204030204" pitchFamily="34" charset="0"/>
                <a:ea typeface="Times New Roman" panose="02020603050405020304" pitchFamily="18" charset="0"/>
              </a:rPr>
              <a:t>инфузия</a:t>
            </a:r>
            <a:r>
              <a:rPr lang="ru-RU" b="1" dirty="0">
                <a:latin typeface="Calibri Light" panose="020F03020202040302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latin typeface="Calibri Light" panose="020F0302020204030204" pitchFamily="34" charset="0"/>
                <a:ea typeface="Times New Roman" panose="02020603050405020304" pitchFamily="18" charset="0"/>
              </a:rPr>
              <a:t>левосимендана</a:t>
            </a:r>
            <a:r>
              <a:rPr lang="ru-RU" b="1" dirty="0">
                <a:latin typeface="Calibri Light" panose="020F0302020204030204" pitchFamily="34" charset="0"/>
                <a:ea typeface="Times New Roman" panose="02020603050405020304" pitchFamily="18" charset="0"/>
              </a:rPr>
              <a:t> с положительным эффектом </a:t>
            </a:r>
            <a:r>
              <a:rPr lang="ru-RU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- повышение </a:t>
            </a:r>
            <a:r>
              <a:rPr lang="ru-RU" b="1" dirty="0">
                <a:latin typeface="Calibri Light" panose="020F0302020204030204" pitchFamily="34" charset="0"/>
                <a:ea typeface="Times New Roman" panose="02020603050405020304" pitchFamily="18" charset="0"/>
              </a:rPr>
              <a:t>ФВ с 30 до 44%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620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Предоперационная подготовка: </a:t>
            </a:r>
            <a:b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</a:br>
            <a:r>
              <a:rPr lang="ru-RU" sz="2800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эрадикационная</a:t>
            </a:r>
            <a:r>
              <a:rPr lang="ru-RU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 терапия</a:t>
            </a:r>
            <a:r>
              <a:rPr lang="en-US" sz="28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 </a:t>
            </a:r>
            <a:endParaRPr lang="ru-RU" sz="28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u="sng" dirty="0"/>
              <a:t>ФГДС  от  31.08.16г</a:t>
            </a:r>
            <a:endParaRPr lang="ru-RU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137457" cy="3684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Заключение</a:t>
            </a:r>
            <a:r>
              <a:rPr lang="ru-RU" sz="2400" b="1" dirty="0"/>
              <a:t>: </a:t>
            </a:r>
            <a:r>
              <a:rPr lang="ru-RU" sz="2400" dirty="0"/>
              <a:t>атрофический гастрит, </a:t>
            </a:r>
            <a:r>
              <a:rPr lang="ru-RU" sz="2400" u="sng" dirty="0">
                <a:solidFill>
                  <a:srgbClr val="C00000"/>
                </a:solidFill>
              </a:rPr>
              <a:t>геморрагические эрозии желудка</a:t>
            </a:r>
            <a:r>
              <a:rPr lang="ru-RU" sz="2400" dirty="0"/>
              <a:t>, </a:t>
            </a:r>
            <a:r>
              <a:rPr lang="ru-RU" sz="2400" dirty="0" err="1"/>
              <a:t>гипотонус</a:t>
            </a:r>
            <a:r>
              <a:rPr lang="ru-RU" sz="2400" dirty="0"/>
              <a:t> кардиального жома, рубцовая деформация выходного отдела желудка и ДПК, хр. вторичный дуоденит.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772400" y="1194274"/>
            <a:ext cx="3252355" cy="903608"/>
          </a:xfrm>
        </p:spPr>
        <p:txBody>
          <a:bodyPr/>
          <a:lstStyle/>
          <a:p>
            <a:r>
              <a:rPr lang="ru-RU" u="sng" dirty="0"/>
              <a:t>ФГДС  от  06.09.16г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460671" y="2505941"/>
            <a:ext cx="4156365" cy="3684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Заключение</a:t>
            </a:r>
            <a:r>
              <a:rPr lang="ru-RU" sz="2400" b="1" dirty="0"/>
              <a:t>: </a:t>
            </a:r>
            <a:r>
              <a:rPr lang="ru-RU" sz="2400" dirty="0"/>
              <a:t>атрофический гастрит</a:t>
            </a:r>
            <a:r>
              <a:rPr lang="ru-RU" sz="2400" dirty="0" smtClean="0"/>
              <a:t>,</a:t>
            </a:r>
            <a:r>
              <a:rPr lang="ru-RU" sz="2400" u="sng" dirty="0"/>
              <a:t> </a:t>
            </a:r>
            <a:r>
              <a:rPr lang="ru-RU" sz="2400" u="sng" dirty="0" smtClean="0"/>
              <a:t>эрозии </a:t>
            </a:r>
            <a:r>
              <a:rPr lang="ru-RU" sz="2400" u="sng" dirty="0" err="1" smtClean="0"/>
              <a:t>эпителизированы</a:t>
            </a:r>
            <a:r>
              <a:rPr lang="ru-RU" sz="2400" u="sng" dirty="0" smtClean="0"/>
              <a:t>,</a:t>
            </a:r>
            <a:r>
              <a:rPr lang="ru-RU" sz="2400" dirty="0" smtClean="0"/>
              <a:t> </a:t>
            </a:r>
            <a:r>
              <a:rPr lang="ru-RU" sz="2400" dirty="0" err="1"/>
              <a:t>гипотонус</a:t>
            </a:r>
            <a:r>
              <a:rPr lang="ru-RU" sz="2400" dirty="0"/>
              <a:t> кардиального жома, рубцовая деформация выходного отдела желудка и луковицы ДПК, хр. вторичный дуоденит. </a:t>
            </a:r>
            <a:endParaRPr lang="ru-RU" sz="2400" u="sng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5156651" y="2163290"/>
            <a:ext cx="2148158" cy="3525195"/>
          </a:xfrm>
          <a:prstGeom prst="rightArrow">
            <a:avLst>
              <a:gd name="adj1" fmla="val 50000"/>
              <a:gd name="adj2" fmla="val 4747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КЛАРИТРОМИЦИН</a:t>
            </a:r>
            <a:r>
              <a:rPr lang="ru-RU" sz="1400" b="1" dirty="0" smtClean="0">
                <a:solidFill>
                  <a:srgbClr val="0070C0"/>
                </a:solidFill>
              </a:rPr>
              <a:t> </a:t>
            </a:r>
            <a:r>
              <a:rPr lang="ru-RU" sz="1400" b="1" dirty="0">
                <a:solidFill>
                  <a:schemeClr val="bg1"/>
                </a:solidFill>
              </a:rPr>
              <a:t>500 мг 2 р\</a:t>
            </a:r>
            <a:r>
              <a:rPr lang="ru-RU" sz="1400" b="1" dirty="0" err="1">
                <a:solidFill>
                  <a:schemeClr val="bg1"/>
                </a:solidFill>
              </a:rPr>
              <a:t>сут</a:t>
            </a:r>
            <a:r>
              <a:rPr lang="ru-RU" sz="1400" b="1" dirty="0" smtClean="0">
                <a:solidFill>
                  <a:schemeClr val="bg1"/>
                </a:solidFill>
              </a:rPr>
              <a:t>  </a:t>
            </a:r>
            <a:r>
              <a:rPr lang="ru-RU" sz="1400" b="1" dirty="0" smtClean="0">
                <a:solidFill>
                  <a:srgbClr val="C00000"/>
                </a:solidFill>
              </a:rPr>
              <a:t>ОМЕПРАЗОЛ</a:t>
            </a:r>
            <a:r>
              <a:rPr lang="ru-RU" sz="1400" b="1" dirty="0">
                <a:solidFill>
                  <a:srgbClr val="C00000"/>
                </a:solidFill>
              </a:rPr>
              <a:t> </a:t>
            </a:r>
            <a:endParaRPr lang="ru-RU" sz="1400" b="1" dirty="0" smtClean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bg1"/>
                </a:solidFill>
              </a:rPr>
              <a:t>20 </a:t>
            </a:r>
            <a:r>
              <a:rPr lang="ru-RU" sz="1400" b="1" dirty="0">
                <a:solidFill>
                  <a:schemeClr val="bg1"/>
                </a:solidFill>
              </a:rPr>
              <a:t>мг 2 р\</a:t>
            </a:r>
            <a:r>
              <a:rPr lang="ru-RU" sz="1400" b="1" dirty="0" err="1">
                <a:solidFill>
                  <a:schemeClr val="bg1"/>
                </a:solidFill>
              </a:rPr>
              <a:t>сут</a:t>
            </a:r>
            <a:r>
              <a:rPr lang="ru-RU" sz="1400" b="1" dirty="0">
                <a:solidFill>
                  <a:schemeClr val="bg1"/>
                </a:solidFill>
              </a:rPr>
              <a:t> </a:t>
            </a:r>
            <a:r>
              <a:rPr lang="ru-RU" sz="1400" b="1" dirty="0" smtClean="0">
                <a:solidFill>
                  <a:schemeClr val="bg1"/>
                </a:solidFill>
              </a:rPr>
              <a:t> 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6640" y="5889836"/>
            <a:ext cx="622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libri Light" panose="020F0302020204030204" pitchFamily="34" charset="0"/>
              </a:rPr>
              <a:t>Выявлены эрозии желудка, проведена </a:t>
            </a:r>
            <a:r>
              <a:rPr lang="ru-RU" b="1" dirty="0" err="1" smtClean="0">
                <a:latin typeface="Calibri Light" panose="020F0302020204030204" pitchFamily="34" charset="0"/>
              </a:rPr>
              <a:t>эрадикационная</a:t>
            </a:r>
            <a:r>
              <a:rPr lang="ru-RU" b="1" dirty="0" smtClean="0">
                <a:latin typeface="Calibri Light" panose="020F0302020204030204" pitchFamily="34" charset="0"/>
              </a:rPr>
              <a:t> терапия с положительным эффектом</a:t>
            </a:r>
            <a:endParaRPr lang="ru-RU" b="1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74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800" b="1" dirty="0" smtClean="0">
                <a:solidFill>
                  <a:srgbClr val="C00000"/>
                </a:solidFill>
              </a:rPr>
              <a:t>Предоперационная медикаментозная терапия: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23154" y="2032061"/>
            <a:ext cx="6425716" cy="3215799"/>
          </a:xfrm>
        </p:spPr>
        <p:txBody>
          <a:bodyPr/>
          <a:lstStyle/>
          <a:p>
            <a:r>
              <a:rPr lang="ru-RU" b="1" dirty="0" err="1" smtClean="0">
                <a:latin typeface="Calibri Light" panose="020F0302020204030204" pitchFamily="34" charset="0"/>
              </a:rPr>
              <a:t>Метопролол</a:t>
            </a:r>
            <a:r>
              <a:rPr lang="ru-RU" b="1" dirty="0" smtClean="0">
                <a:latin typeface="Calibri Light" panose="020F0302020204030204" pitchFamily="34" charset="0"/>
              </a:rPr>
              <a:t> 12,5 мг 2 раза</a:t>
            </a:r>
          </a:p>
          <a:p>
            <a:r>
              <a:rPr lang="ru-RU" b="1" dirty="0" err="1" smtClean="0">
                <a:latin typeface="Calibri Light" panose="020F0302020204030204" pitchFamily="34" charset="0"/>
              </a:rPr>
              <a:t>Лозартан</a:t>
            </a:r>
            <a:r>
              <a:rPr lang="ru-RU" b="1" dirty="0" smtClean="0">
                <a:latin typeface="Calibri Light" panose="020F0302020204030204" pitchFamily="34" charset="0"/>
              </a:rPr>
              <a:t> 50 мг 2 раза</a:t>
            </a:r>
          </a:p>
          <a:p>
            <a:r>
              <a:rPr lang="ru-RU" b="1" dirty="0" err="1" smtClean="0">
                <a:latin typeface="Calibri Light" panose="020F0302020204030204" pitchFamily="34" charset="0"/>
              </a:rPr>
              <a:t>Амлодипин</a:t>
            </a:r>
            <a:r>
              <a:rPr lang="ru-RU" b="1" dirty="0" smtClean="0">
                <a:latin typeface="Calibri Light" panose="020F0302020204030204" pitchFamily="34" charset="0"/>
              </a:rPr>
              <a:t> 5 мг 1 раз</a:t>
            </a:r>
          </a:p>
          <a:p>
            <a:r>
              <a:rPr lang="ru-RU" b="1" dirty="0" err="1" smtClean="0">
                <a:latin typeface="Calibri Light" panose="020F0302020204030204" pitchFamily="34" charset="0"/>
              </a:rPr>
              <a:t>Розувастатин</a:t>
            </a:r>
            <a:r>
              <a:rPr lang="ru-RU" b="1" dirty="0" smtClean="0">
                <a:latin typeface="Calibri Light" panose="020F0302020204030204" pitchFamily="34" charset="0"/>
              </a:rPr>
              <a:t> 20 мг 1 раз </a:t>
            </a:r>
          </a:p>
          <a:p>
            <a:r>
              <a:rPr lang="ru-RU" b="1" dirty="0" smtClean="0">
                <a:latin typeface="Calibri Light" panose="020F0302020204030204" pitchFamily="34" charset="0"/>
              </a:rPr>
              <a:t>Ацетилсалициловая кислота 75 мг</a:t>
            </a:r>
          </a:p>
          <a:p>
            <a:r>
              <a:rPr lang="ru-RU" b="1" dirty="0" err="1" smtClean="0">
                <a:latin typeface="Calibri Light" panose="020F0302020204030204" pitchFamily="34" charset="0"/>
              </a:rPr>
              <a:t>Спиронолактон</a:t>
            </a:r>
            <a:r>
              <a:rPr lang="ru-RU" b="1" dirty="0" smtClean="0">
                <a:latin typeface="Calibri Light" panose="020F0302020204030204" pitchFamily="34" charset="0"/>
              </a:rPr>
              <a:t> 25 мг 1 раз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41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Проблемы и особенности предоперационной подготовки пациентки К.</a:t>
            </a:r>
            <a:endParaRPr lang="ru-RU" sz="24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Верифицирована </a:t>
            </a:r>
            <a:r>
              <a:rPr lang="ru-RU" sz="2000" b="1" u="sng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выраженная систолическая дисфункция 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миокарда ЛЖ, митрально-папиллярная дисфункция. В рамках предоперационной подготовки проведена </a:t>
            </a:r>
            <a:r>
              <a:rPr lang="ru-RU" sz="2000" b="1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инфузия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левосимендана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 с положительным эффектом в виде снижения КДД с 14 до 12 мм </a:t>
            </a:r>
            <a:r>
              <a:rPr lang="ru-RU" sz="2000" b="1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рт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ст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, повышения ФВ с 30 до 44%, однако, сохраняется </a:t>
            </a:r>
            <a:r>
              <a:rPr lang="ru-RU" sz="2000" b="1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гемодинамически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 значимая митральная недостаточность, требующая хирургической коррекции – </a:t>
            </a:r>
            <a:r>
              <a:rPr lang="ru-RU" sz="2000" b="1" u="sng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планируется сочетанная </a:t>
            </a:r>
            <a:r>
              <a:rPr lang="ru-RU" sz="2000" b="1" u="sng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аннулопластика</a:t>
            </a:r>
            <a:r>
              <a:rPr lang="ru-RU" sz="2000" b="1" u="sng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u="sng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митрального клапана.</a:t>
            </a:r>
            <a:endParaRPr lang="ru-RU" sz="2000" b="1" u="sng" dirty="0" smtClean="0">
              <a:latin typeface="Calibri Light" panose="020F0302020204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При проведении </a:t>
            </a:r>
            <a:r>
              <a:rPr lang="ru-RU" sz="2000" b="1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инфузии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левосимендана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 – частая одиночная желудочковая экстрасистолия, купированная </a:t>
            </a:r>
            <a:r>
              <a:rPr lang="ru-RU" sz="2000" b="1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инфузией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амиодарона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Выявлены эрозии желудка – проведена </a:t>
            </a:r>
            <a:r>
              <a:rPr lang="ru-RU" sz="2000" b="1" dirty="0" err="1" smtClean="0">
                <a:latin typeface="Calibri Light" panose="020F0302020204030204" pitchFamily="34" charset="0"/>
                <a:ea typeface="Times New Roman" panose="02020603050405020304" pitchFamily="18" charset="0"/>
              </a:rPr>
              <a:t>эрадикационная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 терапия эрозивного процесса в ЖКТ.</a:t>
            </a:r>
          </a:p>
          <a:p>
            <a:pPr algn="just"/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При поступлении </a:t>
            </a:r>
            <a:r>
              <a:rPr lang="ru-RU" sz="2000" b="1" u="sng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декомпенсация углеводного обмена </a:t>
            </a:r>
            <a:r>
              <a:rPr lang="ru-RU" sz="2000" b="1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– на фоне инсулинотерапии достигнуты целевые показатели гликемии</a:t>
            </a:r>
          </a:p>
          <a:p>
            <a:pPr algn="just"/>
            <a:r>
              <a:rPr lang="ru-RU" sz="2000" b="1" dirty="0" smtClean="0">
                <a:latin typeface="Calibri Light" panose="020F0302020204030204" pitchFamily="34" charset="0"/>
              </a:rPr>
              <a:t>Рассчитан риск неблагоприятного исхода КШ по шкале </a:t>
            </a:r>
            <a:r>
              <a:rPr lang="en-US" sz="2000" b="1" dirty="0" err="1" smtClean="0">
                <a:latin typeface="Calibri Light" panose="020F0302020204030204" pitchFamily="34" charset="0"/>
              </a:rPr>
              <a:t>EuroSCORE</a:t>
            </a:r>
            <a:r>
              <a:rPr lang="en-US" sz="2000" b="1" dirty="0" smtClean="0">
                <a:latin typeface="Calibri Light" panose="020F0302020204030204" pitchFamily="34" charset="0"/>
              </a:rPr>
              <a:t> II –</a:t>
            </a:r>
            <a:r>
              <a:rPr lang="ru-RU" sz="2000" b="1" dirty="0" smtClean="0">
                <a:latin typeface="Calibri Light" panose="020F0302020204030204" pitchFamily="34" charset="0"/>
              </a:rPr>
              <a:t> 5.29</a:t>
            </a:r>
            <a:r>
              <a:rPr lang="en-US" sz="2000" b="1" dirty="0" smtClean="0">
                <a:latin typeface="Calibri Light" panose="020F0302020204030204" pitchFamily="34" charset="0"/>
              </a:rPr>
              <a:t> </a:t>
            </a:r>
            <a:r>
              <a:rPr lang="en-US" sz="2000" b="1" dirty="0">
                <a:latin typeface="Calibri Light" panose="020F0302020204030204" pitchFamily="34" charset="0"/>
              </a:rPr>
              <a:t>%</a:t>
            </a:r>
            <a:endParaRPr lang="ru-RU" sz="2000" b="1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62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861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Предоперационный статус: уточненный диагноз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8532" y="1465118"/>
            <a:ext cx="10515600" cy="4842473"/>
          </a:xfrm>
        </p:spPr>
        <p:txBody>
          <a:bodyPr>
            <a:normAutofit fontScale="25000" lnSpcReduction="20000"/>
          </a:bodyPr>
          <a:lstStyle/>
          <a:p>
            <a:pPr marL="0" indent="0" fontAlgn="t">
              <a:buNone/>
            </a:pPr>
            <a:endParaRPr lang="ru-RU" dirty="0"/>
          </a:p>
          <a:p>
            <a:pPr marL="0" indent="0" fontAlgn="t">
              <a:buNone/>
            </a:pPr>
            <a:r>
              <a:rPr lang="ru-RU" sz="7200" dirty="0">
                <a:latin typeface="Calibri" panose="020F0502020204030204" pitchFamily="34" charset="0"/>
              </a:rPr>
              <a:t>ИБС. Стенокардия ФК </a:t>
            </a:r>
            <a:r>
              <a:rPr lang="en-US" sz="7200" dirty="0">
                <a:latin typeface="Calibri" panose="020F0502020204030204" pitchFamily="34" charset="0"/>
              </a:rPr>
              <a:t>III</a:t>
            </a:r>
            <a:r>
              <a:rPr lang="ru-RU" sz="7200" dirty="0">
                <a:latin typeface="Calibri" panose="020F0502020204030204" pitchFamily="34" charset="0"/>
              </a:rPr>
              <a:t>. Постинфарктный (неуточненной давности) кардиосклероз. Митрально-папиллярная дисфункция. ХСН </a:t>
            </a:r>
            <a:r>
              <a:rPr lang="en-US" sz="7200" dirty="0">
                <a:latin typeface="Calibri" panose="020F0502020204030204" pitchFamily="34" charset="0"/>
              </a:rPr>
              <a:t>II </a:t>
            </a:r>
            <a:r>
              <a:rPr lang="ru-RU" sz="7200" dirty="0">
                <a:latin typeface="Calibri" panose="020F0502020204030204" pitchFamily="34" charset="0"/>
              </a:rPr>
              <a:t>А, ФК </a:t>
            </a:r>
            <a:r>
              <a:rPr lang="en-US" sz="7200" dirty="0">
                <a:latin typeface="Calibri" panose="020F0502020204030204" pitchFamily="34" charset="0"/>
              </a:rPr>
              <a:t>II</a:t>
            </a:r>
            <a:r>
              <a:rPr lang="ru-RU" sz="7200" dirty="0">
                <a:latin typeface="Calibri" panose="020F0502020204030204" pitchFamily="34" charset="0"/>
              </a:rPr>
              <a:t>. Умеренная легочная гипертензия.</a:t>
            </a:r>
          </a:p>
          <a:p>
            <a:pPr marL="0" indent="0" fontAlgn="t">
              <a:buNone/>
            </a:pPr>
            <a:r>
              <a:rPr lang="ru-RU" sz="7200" dirty="0">
                <a:latin typeface="Calibri" panose="020F0502020204030204" pitchFamily="34" charset="0"/>
              </a:rPr>
              <a:t>Гипертоническая болезнь </a:t>
            </a:r>
            <a:r>
              <a:rPr lang="en-US" sz="7200" dirty="0">
                <a:latin typeface="Calibri" panose="020F0502020204030204" pitchFamily="34" charset="0"/>
              </a:rPr>
              <a:t>III</a:t>
            </a:r>
            <a:r>
              <a:rPr lang="ru-RU" sz="7200" dirty="0">
                <a:latin typeface="Calibri" panose="020F0502020204030204" pitchFamily="34" charset="0"/>
              </a:rPr>
              <a:t> </a:t>
            </a:r>
            <a:r>
              <a:rPr lang="ru-RU" sz="7200" dirty="0" err="1">
                <a:latin typeface="Calibri" panose="020F0502020204030204" pitchFamily="34" charset="0"/>
              </a:rPr>
              <a:t>ст</a:t>
            </a:r>
            <a:r>
              <a:rPr lang="ru-RU" sz="7200" dirty="0">
                <a:latin typeface="Calibri" panose="020F0502020204030204" pitchFamily="34" charset="0"/>
              </a:rPr>
              <a:t>, риск 4. Гипертрофия левого </a:t>
            </a:r>
            <a:r>
              <a:rPr lang="ru-RU" sz="7200" dirty="0" smtClean="0">
                <a:latin typeface="Calibri" panose="020F0502020204030204" pitchFamily="34" charset="0"/>
              </a:rPr>
              <a:t>желудочка. </a:t>
            </a:r>
            <a:r>
              <a:rPr lang="ru-RU" sz="7200" dirty="0" err="1" smtClean="0">
                <a:latin typeface="Calibri" panose="020F0502020204030204" pitchFamily="34" charset="0"/>
              </a:rPr>
              <a:t>Дислипидемия</a:t>
            </a:r>
            <a:r>
              <a:rPr lang="ru-RU" sz="7200" dirty="0">
                <a:latin typeface="Calibri" panose="020F0502020204030204" pitchFamily="34" charset="0"/>
              </a:rPr>
              <a:t>. </a:t>
            </a:r>
            <a:endParaRPr lang="ru-RU" sz="7200" dirty="0" smtClean="0">
              <a:latin typeface="Calibri" panose="020F0502020204030204" pitchFamily="34" charset="0"/>
            </a:endParaRPr>
          </a:p>
          <a:p>
            <a:pPr marL="0" indent="0" fontAlgn="t">
              <a:buNone/>
            </a:pPr>
            <a:r>
              <a:rPr lang="ru-RU" sz="7200" dirty="0" err="1" smtClean="0">
                <a:latin typeface="Calibri" panose="020F0502020204030204" pitchFamily="34" charset="0"/>
              </a:rPr>
              <a:t>EuroSCORE</a:t>
            </a:r>
            <a:r>
              <a:rPr lang="ru-RU" sz="7200" dirty="0" smtClean="0">
                <a:latin typeface="Calibri" panose="020F0502020204030204" pitchFamily="34" charset="0"/>
              </a:rPr>
              <a:t>-</a:t>
            </a:r>
            <a:r>
              <a:rPr lang="en-US" sz="7200" dirty="0">
                <a:latin typeface="Calibri" panose="020F0502020204030204" pitchFamily="34" charset="0"/>
              </a:rPr>
              <a:t>II</a:t>
            </a:r>
            <a:r>
              <a:rPr lang="ru-RU" sz="7200" dirty="0">
                <a:latin typeface="Calibri" panose="020F0502020204030204" pitchFamily="34" charset="0"/>
              </a:rPr>
              <a:t> </a:t>
            </a:r>
            <a:r>
              <a:rPr lang="ru-RU" sz="7200" dirty="0" smtClean="0">
                <a:latin typeface="Calibri" panose="020F0502020204030204" pitchFamily="34" charset="0"/>
              </a:rPr>
              <a:t>- 5,29%.</a:t>
            </a:r>
            <a:endParaRPr lang="ru-RU" sz="7200" dirty="0">
              <a:latin typeface="Calibri" panose="020F0502020204030204" pitchFamily="34" charset="0"/>
            </a:endParaRPr>
          </a:p>
          <a:p>
            <a:pPr marL="0" indent="0" fontAlgn="t">
              <a:buNone/>
            </a:pPr>
            <a:r>
              <a:rPr lang="ru-RU" sz="7200" dirty="0">
                <a:latin typeface="Calibri" panose="020F0502020204030204" pitchFamily="34" charset="0"/>
              </a:rPr>
              <a:t>Стеноз ВСА слева </a:t>
            </a:r>
            <a:r>
              <a:rPr lang="ru-RU" sz="7200" dirty="0" err="1">
                <a:latin typeface="Calibri" panose="020F0502020204030204" pitchFamily="34" charset="0"/>
              </a:rPr>
              <a:t>гемодинамически</a:t>
            </a:r>
            <a:r>
              <a:rPr lang="ru-RU" sz="7200" dirty="0">
                <a:latin typeface="Calibri" panose="020F0502020204030204" pitchFamily="34" charset="0"/>
              </a:rPr>
              <a:t> незначимый.</a:t>
            </a:r>
          </a:p>
          <a:p>
            <a:pPr marL="0" indent="0" fontAlgn="t">
              <a:buNone/>
            </a:pPr>
            <a:r>
              <a:rPr lang="ru-RU" sz="7200" dirty="0">
                <a:latin typeface="Calibri" panose="020F0502020204030204" pitchFamily="34" charset="0"/>
              </a:rPr>
              <a:t>Сахарный диабет 2 типа. </a:t>
            </a:r>
            <a:r>
              <a:rPr lang="ru-RU" sz="7200" dirty="0" smtClean="0">
                <a:latin typeface="Calibri" panose="020F0502020204030204" pitchFamily="34" charset="0"/>
              </a:rPr>
              <a:t>Целевой </a:t>
            </a:r>
            <a:r>
              <a:rPr lang="ru-RU" sz="7200" dirty="0">
                <a:latin typeface="Calibri" panose="020F0502020204030204" pitchFamily="34" charset="0"/>
              </a:rPr>
              <a:t>уровень гликированного гемоглобина </a:t>
            </a:r>
            <a:r>
              <a:rPr lang="en-US" sz="7200" dirty="0">
                <a:latin typeface="Calibri" panose="020F0502020204030204" pitchFamily="34" charset="0"/>
              </a:rPr>
              <a:t>&lt;</a:t>
            </a:r>
            <a:r>
              <a:rPr lang="ru-RU" sz="7200" dirty="0" smtClean="0">
                <a:latin typeface="Calibri" panose="020F0502020204030204" pitchFamily="34" charset="0"/>
              </a:rPr>
              <a:t>8%.</a:t>
            </a:r>
            <a:endParaRPr lang="ru-RU" sz="7200" dirty="0">
              <a:latin typeface="Calibri" panose="020F0502020204030204" pitchFamily="34" charset="0"/>
            </a:endParaRPr>
          </a:p>
          <a:p>
            <a:pPr marL="0" indent="0" fontAlgn="t">
              <a:buNone/>
            </a:pPr>
            <a:r>
              <a:rPr lang="ru-RU" sz="7200" dirty="0">
                <a:latin typeface="Calibri" panose="020F0502020204030204" pitchFamily="34" charset="0"/>
                <a:cs typeface="Arial" panose="020B0604020202020204" pitchFamily="34" charset="0"/>
              </a:rPr>
              <a:t>Д.</a:t>
            </a:r>
            <a:r>
              <a:rPr lang="en-US" sz="72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7200" dirty="0">
                <a:latin typeface="Calibri" panose="020F0502020204030204" pitchFamily="34" charset="0"/>
                <a:cs typeface="Arial" panose="020B0604020202020204" pitchFamily="34" charset="0"/>
              </a:rPr>
              <a:t>ретинопатия, </a:t>
            </a:r>
            <a:r>
              <a:rPr lang="ru-RU" sz="7200" dirty="0" err="1">
                <a:latin typeface="Calibri" panose="020F0502020204030204" pitchFamily="34" charset="0"/>
                <a:cs typeface="Arial" panose="020B0604020202020204" pitchFamily="34" charset="0"/>
              </a:rPr>
              <a:t>непролиферативная</a:t>
            </a:r>
            <a:r>
              <a:rPr lang="ru-RU" sz="7200" dirty="0">
                <a:latin typeface="Calibri" panose="020F0502020204030204" pitchFamily="34" charset="0"/>
                <a:cs typeface="Arial" panose="020B0604020202020204" pitchFamily="34" charset="0"/>
              </a:rPr>
              <a:t> ст. О</a:t>
            </a:r>
            <a:r>
              <a:rPr lang="en-US" sz="7200" dirty="0" smtClean="0">
                <a:latin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ru-RU" sz="7200" dirty="0">
                <a:latin typeface="Calibri" panose="020F0502020204030204" pitchFamily="34" charset="0"/>
              </a:rPr>
              <a:t>.</a:t>
            </a:r>
            <a:r>
              <a:rPr lang="ru-RU" sz="7200" dirty="0" smtClean="0">
                <a:latin typeface="Calibri" panose="020F0502020204030204" pitchFamily="34" charset="0"/>
              </a:rPr>
              <a:t> Д. нефропатия, </a:t>
            </a:r>
            <a:r>
              <a:rPr lang="ru-RU" sz="7200" dirty="0">
                <a:latin typeface="Calibri" panose="020F0502020204030204" pitchFamily="34" charset="0"/>
              </a:rPr>
              <a:t>ХБП </a:t>
            </a:r>
            <a:r>
              <a:rPr lang="en-US" sz="7200" dirty="0" smtClean="0">
                <a:latin typeface="Calibri" panose="020F0502020204030204" pitchFamily="34" charset="0"/>
              </a:rPr>
              <a:t>3</a:t>
            </a:r>
            <a:r>
              <a:rPr lang="ru-RU" sz="7200" dirty="0" smtClean="0">
                <a:latin typeface="Calibri" panose="020F0502020204030204" pitchFamily="34" charset="0"/>
              </a:rPr>
              <a:t>а стадии. Макроангиопатия.</a:t>
            </a:r>
            <a:endParaRPr lang="ru-RU" sz="7200" dirty="0">
              <a:latin typeface="Calibri" panose="020F0502020204030204" pitchFamily="34" charset="0"/>
            </a:endParaRPr>
          </a:p>
          <a:p>
            <a:pPr marL="0" indent="0" fontAlgn="t">
              <a:buNone/>
            </a:pPr>
            <a:r>
              <a:rPr lang="ru-RU" sz="7200" dirty="0" err="1" smtClean="0">
                <a:latin typeface="Calibri" panose="020F0502020204030204" pitchFamily="34" charset="0"/>
              </a:rPr>
              <a:t>Аутоимунный</a:t>
            </a:r>
            <a:r>
              <a:rPr lang="ru-RU" sz="7200" dirty="0" smtClean="0">
                <a:latin typeface="Calibri" panose="020F0502020204030204" pitchFamily="34" charset="0"/>
              </a:rPr>
              <a:t> </a:t>
            </a:r>
            <a:r>
              <a:rPr lang="ru-RU" sz="7200" dirty="0" err="1" smtClean="0">
                <a:latin typeface="Calibri" panose="020F0502020204030204" pitchFamily="34" charset="0"/>
              </a:rPr>
              <a:t>тиреоидит</a:t>
            </a:r>
            <a:r>
              <a:rPr lang="ru-RU" sz="7200" dirty="0" smtClean="0">
                <a:latin typeface="Calibri" panose="020F0502020204030204" pitchFamily="34" charset="0"/>
              </a:rPr>
              <a:t>, гипотиреоз, медикаментозная компенсация. </a:t>
            </a:r>
          </a:p>
          <a:p>
            <a:pPr marL="0" indent="0" fontAlgn="t">
              <a:buNone/>
            </a:pPr>
            <a:r>
              <a:rPr lang="ru-RU" sz="7200" dirty="0" smtClean="0">
                <a:latin typeface="Calibri" panose="020F0502020204030204" pitchFamily="34" charset="0"/>
              </a:rPr>
              <a:t>Бронхиальная </a:t>
            </a:r>
            <a:r>
              <a:rPr lang="ru-RU" sz="7200" dirty="0">
                <a:latin typeface="Calibri" panose="020F0502020204030204" pitchFamily="34" charset="0"/>
              </a:rPr>
              <a:t>астма, эндогенная, контролируемая, ремиссия. ДН 0.</a:t>
            </a:r>
          </a:p>
          <a:p>
            <a:pPr marL="0" indent="0" fontAlgn="t">
              <a:buNone/>
            </a:pPr>
            <a:r>
              <a:rPr lang="ru-RU" sz="7200" dirty="0">
                <a:latin typeface="Calibri" panose="020F0502020204030204" pitchFamily="34" charset="0"/>
              </a:rPr>
              <a:t>Хр. атрофический гастрит, ремиссия. </a:t>
            </a:r>
            <a:r>
              <a:rPr lang="ru-RU" sz="7200" dirty="0" err="1">
                <a:latin typeface="Calibri" panose="020F0502020204030204" pitchFamily="34" charset="0"/>
              </a:rPr>
              <a:t>Гипотонус</a:t>
            </a:r>
            <a:r>
              <a:rPr lang="ru-RU" sz="7200" dirty="0">
                <a:latin typeface="Calibri" panose="020F0502020204030204" pitchFamily="34" charset="0"/>
              </a:rPr>
              <a:t> кардиального жома. Язвенная болезнь желудка и ДПК, вне обострения. Рубцовая деформация выходного отдела желудка и луковицы ДПК. Хр. вторичный дуоденит.</a:t>
            </a:r>
          </a:p>
          <a:p>
            <a:pPr marL="0" indent="0" fontAlgn="t">
              <a:buNone/>
            </a:pPr>
            <a:r>
              <a:rPr lang="ru-RU" sz="7200" dirty="0">
                <a:latin typeface="Calibri" panose="020F0502020204030204" pitchFamily="34" charset="0"/>
              </a:rPr>
              <a:t>Варикозная болезнь вен нижних конечностей. ХВН </a:t>
            </a:r>
            <a:r>
              <a:rPr lang="en-US" sz="7200" dirty="0">
                <a:latin typeface="Calibri" panose="020F0502020204030204" pitchFamily="34" charset="0"/>
              </a:rPr>
              <a:t>I</a:t>
            </a:r>
            <a:r>
              <a:rPr lang="ru-RU" sz="7200" dirty="0">
                <a:latin typeface="Calibri" panose="020F0502020204030204" pitchFamily="34" charset="0"/>
              </a:rPr>
              <a:t>.</a:t>
            </a:r>
          </a:p>
          <a:p>
            <a:pPr marL="0" indent="0" fontAlgn="t">
              <a:buNone/>
            </a:pPr>
            <a:r>
              <a:rPr lang="ru-RU" sz="7200" dirty="0" smtClean="0">
                <a:latin typeface="Calibri" panose="020F0502020204030204" pitchFamily="34" charset="0"/>
              </a:rPr>
              <a:t>Хр. </a:t>
            </a:r>
            <a:r>
              <a:rPr lang="ru-RU" sz="7200" dirty="0">
                <a:latin typeface="Calibri" panose="020F0502020204030204" pitchFamily="34" charset="0"/>
              </a:rPr>
              <a:t>атрофический фарингит. </a:t>
            </a:r>
            <a:r>
              <a:rPr lang="ru-RU" sz="7200" dirty="0" err="1">
                <a:latin typeface="Calibri" panose="020F0502020204030204" pitchFamily="34" charset="0"/>
              </a:rPr>
              <a:t>Дисфония</a:t>
            </a:r>
            <a:r>
              <a:rPr lang="ru-RU" sz="7200" dirty="0">
                <a:latin typeface="Calibri" panose="020F0502020204030204" pitchFamily="34" charset="0"/>
              </a:rPr>
              <a:t>. Хр. двусторонняя </a:t>
            </a:r>
            <a:r>
              <a:rPr lang="ru-RU" sz="7200" dirty="0" err="1">
                <a:latin typeface="Calibri" panose="020F0502020204030204" pitchFamily="34" charset="0"/>
              </a:rPr>
              <a:t>нейросенсорная</a:t>
            </a:r>
            <a:r>
              <a:rPr lang="ru-RU" sz="7200" dirty="0">
                <a:latin typeface="Calibri" panose="020F0502020204030204" pitchFamily="34" charset="0"/>
              </a:rPr>
              <a:t> тугоухость. </a:t>
            </a:r>
          </a:p>
          <a:p>
            <a:pPr marL="0" indent="0" fontAlgn="t">
              <a:buNone/>
            </a:pPr>
            <a:r>
              <a:rPr lang="ru-RU" sz="7200" dirty="0" smtClean="0">
                <a:latin typeface="Calibri" panose="020F0502020204030204" pitchFamily="34" charset="0"/>
              </a:rPr>
              <a:t>Ожирение 2 ст.</a:t>
            </a:r>
            <a:endParaRPr lang="ru-RU" sz="72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65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Теория: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Высокий операционный риск пациентов с СД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600" dirty="0" smtClean="0">
                <a:latin typeface="Calibri" panose="020F0502020204030204" pitchFamily="34" charset="0"/>
              </a:rPr>
              <a:t>При подготовке к КШ пациент с сахарным диабетом представляет собой пациента высокого риска и имеет многие его атрибуты: женский пол, пожилой возраст, ожирение, заболевания легких, хроническую болезнь почек, выраженную сердечную недостаточность, перенесенные ранее сердечно-сосудистые события </a:t>
            </a:r>
            <a:r>
              <a:rPr lang="ru-RU" sz="1600" dirty="0" smtClean="0">
                <a:latin typeface="Calibri" panose="020F0502020204030204" pitchFamily="34" charset="0"/>
              </a:rPr>
              <a:t>[</a:t>
            </a:r>
            <a:r>
              <a:rPr lang="en-US" sz="1600" dirty="0" err="1" smtClean="0">
                <a:latin typeface="Calibri" panose="020F0502020204030204" pitchFamily="34" charset="0"/>
              </a:rPr>
              <a:t>Meisinger</a:t>
            </a:r>
            <a:r>
              <a:rPr lang="en-US" sz="1600" dirty="0" smtClean="0">
                <a:latin typeface="Calibri" panose="020F0502020204030204" pitchFamily="34" charset="0"/>
              </a:rPr>
              <a:t> C</a:t>
            </a:r>
            <a:r>
              <a:rPr lang="ru-RU" sz="1600" dirty="0" smtClean="0">
                <a:latin typeface="Calibri" panose="020F0502020204030204" pitchFamily="34" charset="0"/>
              </a:rPr>
              <a:t>,</a:t>
            </a:r>
            <a:r>
              <a:rPr lang="en-US" sz="1600" dirty="0" smtClean="0">
                <a:latin typeface="Calibri" panose="020F0502020204030204" pitchFamily="34" charset="0"/>
              </a:rPr>
              <a:t> </a:t>
            </a:r>
            <a:r>
              <a:rPr lang="ru-RU" sz="1600" dirty="0" smtClean="0">
                <a:latin typeface="Calibri" panose="020F0502020204030204" pitchFamily="34" charset="0"/>
              </a:rPr>
              <a:t>2010, Дедов И.И., </a:t>
            </a:r>
            <a:r>
              <a:rPr lang="ru-RU" sz="1600" dirty="0">
                <a:latin typeface="Calibri" panose="020F0502020204030204" pitchFamily="34" charset="0"/>
              </a:rPr>
              <a:t>2015 </a:t>
            </a:r>
            <a:r>
              <a:rPr lang="ru-RU" sz="1600" dirty="0" smtClean="0">
                <a:latin typeface="Calibri" panose="020F0502020204030204" pitchFamily="34" charset="0"/>
              </a:rPr>
              <a:t>, </a:t>
            </a:r>
            <a:r>
              <a:rPr lang="en-US" sz="1600" dirty="0" smtClean="0">
                <a:latin typeface="Calibri" panose="020F0502020204030204" pitchFamily="34" charset="0"/>
              </a:rPr>
              <a:t>L</a:t>
            </a:r>
            <a:r>
              <a:rPr lang="ru-RU" sz="1600" dirty="0">
                <a:latin typeface="Calibri" panose="020F0502020204030204" pitchFamily="34" charset="0"/>
              </a:rPr>
              <a:t>. </a:t>
            </a:r>
            <a:r>
              <a:rPr lang="en-US" sz="1600" dirty="0">
                <a:latin typeface="Calibri" panose="020F0502020204030204" pitchFamily="34" charset="0"/>
              </a:rPr>
              <a:t>Wang</a:t>
            </a:r>
            <a:r>
              <a:rPr lang="ru-RU" sz="1600" dirty="0">
                <a:latin typeface="Calibri" panose="020F0502020204030204" pitchFamily="34" charset="0"/>
              </a:rPr>
              <a:t>, </a:t>
            </a:r>
            <a:r>
              <a:rPr lang="ru-RU" sz="1600" dirty="0" smtClean="0">
                <a:latin typeface="Calibri" panose="020F0502020204030204" pitchFamily="34" charset="0"/>
              </a:rPr>
              <a:t>2016 </a:t>
            </a:r>
            <a:r>
              <a:rPr lang="ru-RU" sz="1600" dirty="0">
                <a:latin typeface="Calibri" panose="020F0502020204030204" pitchFamily="34" charset="0"/>
              </a:rPr>
              <a:t>]. </a:t>
            </a:r>
            <a:endParaRPr lang="ru-RU" sz="1600" dirty="0" smtClean="0">
              <a:latin typeface="Calibri" panose="020F0502020204030204" pitchFamily="34" charset="0"/>
            </a:endParaRPr>
          </a:p>
          <a:p>
            <a:r>
              <a:rPr lang="ru-RU" sz="2600" dirty="0" smtClean="0">
                <a:latin typeface="Calibri" panose="020F0502020204030204" pitchFamily="34" charset="0"/>
              </a:rPr>
              <a:t>Для диабета характерны исходные отличия характера поражения коронарных артерий: множественность, </a:t>
            </a:r>
            <a:r>
              <a:rPr lang="ru-RU" sz="2600" dirty="0" err="1" smtClean="0">
                <a:latin typeface="Calibri" panose="020F0502020204030204" pitchFamily="34" charset="0"/>
              </a:rPr>
              <a:t>диффузность</a:t>
            </a:r>
            <a:r>
              <a:rPr lang="ru-RU" sz="2600" dirty="0" smtClean="0">
                <a:latin typeface="Calibri" panose="020F0502020204030204" pitchFamily="34" charset="0"/>
              </a:rPr>
              <a:t>, неудовлетворительное дистальное русло, </a:t>
            </a:r>
            <a:r>
              <a:rPr lang="ru-RU" sz="2600" dirty="0" err="1" smtClean="0">
                <a:latin typeface="Calibri" panose="020F0502020204030204" pitchFamily="34" charset="0"/>
              </a:rPr>
              <a:t>кальциноз</a:t>
            </a:r>
            <a:r>
              <a:rPr lang="ru-RU" sz="2600" dirty="0" smtClean="0">
                <a:latin typeface="Calibri" panose="020F0502020204030204" pitchFamily="34" charset="0"/>
              </a:rPr>
              <a:t> коронарных артерий </a:t>
            </a:r>
            <a:r>
              <a:rPr lang="ru-RU" sz="1600" dirty="0" smtClean="0">
                <a:latin typeface="Calibri" panose="020F0502020204030204" pitchFamily="34" charset="0"/>
              </a:rPr>
              <a:t>[</a:t>
            </a:r>
            <a:r>
              <a:rPr lang="en-US" sz="1600" dirty="0" smtClean="0">
                <a:latin typeface="Calibri" panose="020F0502020204030204" pitchFamily="34" charset="0"/>
              </a:rPr>
              <a:t>ESC</a:t>
            </a:r>
            <a:r>
              <a:rPr lang="ru-RU" sz="1600" dirty="0">
                <a:latin typeface="Calibri" panose="020F0502020204030204" pitchFamily="34" charset="0"/>
              </a:rPr>
              <a:t>/</a:t>
            </a:r>
            <a:r>
              <a:rPr lang="en-US" sz="1600" dirty="0">
                <a:latin typeface="Calibri" panose="020F0502020204030204" pitchFamily="34" charset="0"/>
              </a:rPr>
              <a:t>EACTS Guidelines on Myocardial </a:t>
            </a:r>
            <a:r>
              <a:rPr lang="en-US" sz="1600" dirty="0" err="1">
                <a:latin typeface="Calibri" panose="020F0502020204030204" pitchFamily="34" charset="0"/>
              </a:rPr>
              <a:t>Revascularisation</a:t>
            </a:r>
            <a:r>
              <a:rPr lang="ru-RU" sz="1600" dirty="0">
                <a:latin typeface="Calibri" panose="020F0502020204030204" pitchFamily="34" charset="0"/>
              </a:rPr>
              <a:t>, 2014]. </a:t>
            </a:r>
            <a:endParaRPr lang="ru-RU" sz="1600" dirty="0" smtClean="0">
              <a:latin typeface="Calibri" panose="020F0502020204030204" pitchFamily="34" charset="0"/>
            </a:endParaRPr>
          </a:p>
          <a:p>
            <a:r>
              <a:rPr lang="ru-RU" altLang="ru-RU" sz="2600" dirty="0" smtClean="0">
                <a:latin typeface="Calibri" panose="020F0502020204030204" pitchFamily="34" charset="0"/>
              </a:rPr>
              <a:t>Кроме того, гипергликемия обусловливает целый каскад патогенетических реакций, способствующих развитию неблагоприятного прогноза операционного вмешательства </a:t>
            </a:r>
            <a:r>
              <a:rPr lang="en-US" altLang="ru-RU" sz="1700" dirty="0" smtClean="0">
                <a:latin typeface="Calibri" panose="020F0502020204030204" pitchFamily="34" charset="0"/>
              </a:rPr>
              <a:t>[</a:t>
            </a:r>
            <a:r>
              <a:rPr lang="en-US" sz="1700" dirty="0" smtClean="0">
                <a:latin typeface="Calibri" panose="020F0502020204030204" pitchFamily="34" charset="0"/>
              </a:rPr>
              <a:t>Ujueta </a:t>
            </a:r>
            <a:r>
              <a:rPr lang="en-US" sz="1700" dirty="0">
                <a:latin typeface="Calibri" panose="020F0502020204030204" pitchFamily="34" charset="0"/>
              </a:rPr>
              <a:t>F</a:t>
            </a:r>
            <a:r>
              <a:rPr lang="ru-RU" sz="1700" dirty="0">
                <a:latin typeface="Calibri" panose="020F0502020204030204" pitchFamily="34" charset="0"/>
              </a:rPr>
              <a:t>., </a:t>
            </a:r>
            <a:r>
              <a:rPr lang="ru-RU" sz="1700" dirty="0" smtClean="0">
                <a:latin typeface="Calibri" panose="020F0502020204030204" pitchFamily="34" charset="0"/>
              </a:rPr>
              <a:t>2016</a:t>
            </a:r>
            <a:r>
              <a:rPr lang="en-US" sz="1700" dirty="0" smtClean="0">
                <a:latin typeface="Calibri" panose="020F0502020204030204" pitchFamily="34" charset="0"/>
              </a:rPr>
              <a:t>]</a:t>
            </a:r>
            <a:endParaRPr lang="en-US" altLang="ru-RU" sz="1700" dirty="0" smtClean="0">
              <a:latin typeface="Calibri" panose="020F0502020204030204" pitchFamily="34" charset="0"/>
            </a:endParaRPr>
          </a:p>
          <a:p>
            <a:endParaRPr lang="ru-RU" altLang="ru-RU" dirty="0" smtClean="0"/>
          </a:p>
          <a:p>
            <a:pPr marL="0" indent="0">
              <a:buNone/>
            </a:pPr>
            <a:endParaRPr lang="ru-RU" alt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74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727" y="2474479"/>
            <a:ext cx="11142518" cy="746703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Вопрос: </a:t>
            </a:r>
            <a:r>
              <a:rPr lang="ru-RU" sz="2700" b="1" u="sng" dirty="0" smtClean="0">
                <a:solidFill>
                  <a:srgbClr val="C00000"/>
                </a:solidFill>
              </a:rPr>
              <a:t>Какие </a:t>
            </a:r>
            <a:r>
              <a:rPr lang="ru-RU" sz="2700" b="1" u="sng" dirty="0">
                <a:solidFill>
                  <a:srgbClr val="C00000"/>
                </a:solidFill>
              </a:rPr>
              <a:t>факторы операционного </a:t>
            </a:r>
            <a:r>
              <a:rPr lang="ru-RU" sz="2700" b="1" u="sng" dirty="0" smtClean="0">
                <a:solidFill>
                  <a:srgbClr val="C00000"/>
                </a:solidFill>
              </a:rPr>
              <a:t>риска, </a:t>
            </a:r>
            <a:r>
              <a:rPr lang="ru-RU" sz="2700" b="1" u="sng" dirty="0" err="1" smtClean="0">
                <a:solidFill>
                  <a:srgbClr val="C00000"/>
                </a:solidFill>
              </a:rPr>
              <a:t>учитывающиеся</a:t>
            </a:r>
            <a:r>
              <a:rPr lang="ru-RU" sz="2700" b="1" u="sng" dirty="0" smtClean="0">
                <a:solidFill>
                  <a:srgbClr val="C00000"/>
                </a:solidFill>
              </a:rPr>
              <a:t> в </a:t>
            </a:r>
            <a:r>
              <a:rPr lang="ru-RU" sz="2700" b="1" u="sng" dirty="0" err="1" smtClean="0">
                <a:solidFill>
                  <a:srgbClr val="C00000"/>
                </a:solidFill>
              </a:rPr>
              <a:t>EuroScore</a:t>
            </a:r>
            <a:r>
              <a:rPr lang="ru-RU" sz="2700" b="1" u="sng" dirty="0" smtClean="0">
                <a:solidFill>
                  <a:srgbClr val="C00000"/>
                </a:solidFill>
              </a:rPr>
              <a:t> II, есть </a:t>
            </a:r>
            <a:r>
              <a:rPr lang="ru-RU" sz="2700" b="1" u="sng" dirty="0">
                <a:solidFill>
                  <a:srgbClr val="C00000"/>
                </a:solidFill>
              </a:rPr>
              <a:t>у данной </a:t>
            </a:r>
            <a:r>
              <a:rPr lang="ru-RU" sz="2700" b="1" u="sng" dirty="0" smtClean="0">
                <a:solidFill>
                  <a:srgbClr val="C00000"/>
                </a:solidFill>
              </a:rPr>
              <a:t>пациентки</a:t>
            </a:r>
            <a:r>
              <a:rPr lang="ru-RU" sz="2700" b="1" u="sng" dirty="0">
                <a:solidFill>
                  <a:srgbClr val="C00000"/>
                </a:solidFill>
              </a:rPr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2727" y="3112510"/>
            <a:ext cx="10515600" cy="3776663"/>
          </a:xfrm>
        </p:spPr>
        <p:txBody>
          <a:bodyPr>
            <a:normAutofit fontScale="62500" lnSpcReduction="20000"/>
          </a:bodyPr>
          <a:lstStyle/>
          <a:p>
            <a:r>
              <a:rPr lang="ru-RU" sz="3300" dirty="0" smtClean="0"/>
              <a:t>Женский пол</a:t>
            </a:r>
          </a:p>
          <a:p>
            <a:r>
              <a:rPr lang="ru-RU" sz="3300" dirty="0" smtClean="0"/>
              <a:t>Пожилой возраст</a:t>
            </a:r>
          </a:p>
          <a:p>
            <a:r>
              <a:rPr lang="ru-RU" sz="3300" dirty="0" smtClean="0"/>
              <a:t>Хроническое заболевание легких (</a:t>
            </a:r>
            <a:r>
              <a:rPr lang="ru-RU" sz="3300" dirty="0"/>
              <a:t>требующая приема </a:t>
            </a:r>
            <a:r>
              <a:rPr lang="ru-RU" sz="3300" dirty="0" err="1"/>
              <a:t>глюкокортикоидов</a:t>
            </a:r>
            <a:r>
              <a:rPr lang="ru-RU" sz="3300" dirty="0"/>
              <a:t> или </a:t>
            </a:r>
            <a:r>
              <a:rPr lang="ru-RU" sz="3300" dirty="0" err="1" smtClean="0"/>
              <a:t>бронходилататоров</a:t>
            </a:r>
            <a:r>
              <a:rPr lang="ru-RU" sz="3300" dirty="0" smtClean="0"/>
              <a:t>)</a:t>
            </a:r>
          </a:p>
          <a:p>
            <a:r>
              <a:rPr lang="ru-RU" sz="3300" dirty="0" smtClean="0"/>
              <a:t>Предшествующая </a:t>
            </a:r>
            <a:r>
              <a:rPr lang="ru-RU" sz="3300" dirty="0" err="1" smtClean="0"/>
              <a:t>реваскуляризация</a:t>
            </a:r>
            <a:r>
              <a:rPr lang="ru-RU" sz="3300" dirty="0" smtClean="0"/>
              <a:t> миокарда</a:t>
            </a:r>
          </a:p>
          <a:p>
            <a:r>
              <a:rPr lang="ru-RU" sz="3300" dirty="0"/>
              <a:t>Снижение </a:t>
            </a:r>
            <a:r>
              <a:rPr lang="ru-RU" sz="3300" dirty="0" smtClean="0"/>
              <a:t>фракции выброса ЛЖ  (систолическая дисфункция)</a:t>
            </a:r>
          </a:p>
          <a:p>
            <a:r>
              <a:rPr lang="ru-RU" sz="3300" dirty="0" smtClean="0"/>
              <a:t>Снижение скорости клубочковой фильтрации</a:t>
            </a:r>
          </a:p>
          <a:p>
            <a:r>
              <a:rPr lang="ru-RU" sz="3300" dirty="0" smtClean="0"/>
              <a:t>Поражение </a:t>
            </a:r>
            <a:r>
              <a:rPr lang="ru-RU" sz="3300" dirty="0" err="1" smtClean="0"/>
              <a:t>некоронарных</a:t>
            </a:r>
            <a:r>
              <a:rPr lang="ru-RU" sz="3300" dirty="0" smtClean="0"/>
              <a:t> бассейнов (стеноз более 50% или перемежающая хромота, или вмешательство на </a:t>
            </a:r>
            <a:r>
              <a:rPr lang="ru-RU" sz="3300" dirty="0" err="1" smtClean="0"/>
              <a:t>некоронарных</a:t>
            </a:r>
            <a:r>
              <a:rPr lang="ru-RU" sz="3300" dirty="0" smtClean="0"/>
              <a:t> артериях в анамнезе )</a:t>
            </a:r>
          </a:p>
          <a:p>
            <a:r>
              <a:rPr lang="ru-RU" sz="3300" dirty="0" smtClean="0"/>
              <a:t>Сочетанная операция</a:t>
            </a:r>
          </a:p>
          <a:p>
            <a:r>
              <a:rPr lang="ru-RU" sz="3300" dirty="0" smtClean="0"/>
              <a:t>Неотложная операция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1108" y="493341"/>
            <a:ext cx="1100397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C00000"/>
                </a:solidFill>
              </a:rPr>
              <a:t>Шкала </a:t>
            </a:r>
            <a:r>
              <a:rPr lang="ru-RU" sz="2400" b="1" i="1" dirty="0" err="1" smtClean="0">
                <a:solidFill>
                  <a:srgbClr val="C00000"/>
                </a:solidFill>
              </a:rPr>
              <a:t>EuroScore</a:t>
            </a:r>
            <a:r>
              <a:rPr lang="ru-RU" sz="2400" b="1" i="1" dirty="0" smtClean="0">
                <a:solidFill>
                  <a:srgbClr val="C00000"/>
                </a:solidFill>
              </a:rPr>
              <a:t> </a:t>
            </a:r>
            <a:r>
              <a:rPr lang="ru-RU" sz="2400" b="1" i="1" dirty="0">
                <a:solidFill>
                  <a:srgbClr val="C00000"/>
                </a:solidFill>
              </a:rPr>
              <a:t>II</a:t>
            </a:r>
            <a:r>
              <a:rPr lang="ru-RU" i="1" dirty="0">
                <a:solidFill>
                  <a:srgbClr val="C00000"/>
                </a:solidFill>
              </a:rPr>
              <a:t> (</a:t>
            </a:r>
            <a:r>
              <a:rPr lang="ru-RU" i="1" dirty="0" err="1">
                <a:solidFill>
                  <a:srgbClr val="C00000"/>
                </a:solidFill>
              </a:rPr>
              <a:t>European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System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for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Cardiac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Operative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Risk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Evaluation</a:t>
            </a:r>
            <a:r>
              <a:rPr lang="ru-RU" i="1" dirty="0">
                <a:solidFill>
                  <a:srgbClr val="C00000"/>
                </a:solidFill>
              </a:rPr>
              <a:t>) </a:t>
            </a:r>
            <a:r>
              <a:rPr lang="ru-RU" dirty="0"/>
              <a:t>предназначена для оценки риска неблагоприятного исхода </a:t>
            </a:r>
            <a:r>
              <a:rPr lang="ru-RU" dirty="0" smtClean="0"/>
              <a:t>коронарного шунтирования. Данная </a:t>
            </a:r>
            <a:r>
              <a:rPr lang="ru-RU" dirty="0"/>
              <a:t>шкала может использоваться для оценки риска оперативных вмешательств (в том числе при клапанной патологии) как с искусственным кровообращением, так и без </a:t>
            </a:r>
            <a:r>
              <a:rPr lang="ru-RU" dirty="0" smtClean="0"/>
              <a:t>него</a:t>
            </a:r>
            <a:r>
              <a:rPr lang="en-US" b="1" i="1" dirty="0"/>
              <a:t> </a:t>
            </a:r>
            <a:r>
              <a:rPr lang="ru-RU" b="1" i="1" dirty="0" smtClean="0"/>
              <a:t>(</a:t>
            </a:r>
            <a:r>
              <a:rPr lang="en-US" dirty="0" smtClean="0"/>
              <a:t>ESC</a:t>
            </a:r>
            <a:r>
              <a:rPr lang="ru-RU" dirty="0"/>
              <a:t>/</a:t>
            </a:r>
            <a:r>
              <a:rPr lang="en-US" dirty="0"/>
              <a:t>EACTS Guidelines on Myocardial </a:t>
            </a:r>
            <a:r>
              <a:rPr lang="en-US" dirty="0" err="1"/>
              <a:t>Revascularisation</a:t>
            </a:r>
            <a:r>
              <a:rPr lang="ru-RU" dirty="0"/>
              <a:t>, </a:t>
            </a:r>
            <a:r>
              <a:rPr lang="ru-RU" dirty="0" smtClean="0"/>
              <a:t>2014).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80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727" y="2474479"/>
            <a:ext cx="11142518" cy="746703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Вопрос: </a:t>
            </a:r>
            <a:r>
              <a:rPr lang="ru-RU" sz="2700" b="1" u="sng" dirty="0" smtClean="0">
                <a:solidFill>
                  <a:srgbClr val="C00000"/>
                </a:solidFill>
              </a:rPr>
              <a:t>Какие </a:t>
            </a:r>
            <a:r>
              <a:rPr lang="ru-RU" sz="2700" b="1" u="sng" dirty="0">
                <a:solidFill>
                  <a:srgbClr val="C00000"/>
                </a:solidFill>
              </a:rPr>
              <a:t>факторы операционного </a:t>
            </a:r>
            <a:r>
              <a:rPr lang="ru-RU" sz="2700" b="1" u="sng" dirty="0" smtClean="0">
                <a:solidFill>
                  <a:srgbClr val="C00000"/>
                </a:solidFill>
              </a:rPr>
              <a:t>риска, </a:t>
            </a:r>
            <a:r>
              <a:rPr lang="ru-RU" sz="2700" b="1" u="sng" dirty="0" err="1" smtClean="0">
                <a:solidFill>
                  <a:srgbClr val="C00000"/>
                </a:solidFill>
              </a:rPr>
              <a:t>учитывающиеся</a:t>
            </a:r>
            <a:r>
              <a:rPr lang="ru-RU" sz="2700" b="1" u="sng" dirty="0" smtClean="0">
                <a:solidFill>
                  <a:srgbClr val="C00000"/>
                </a:solidFill>
              </a:rPr>
              <a:t> в </a:t>
            </a:r>
            <a:r>
              <a:rPr lang="ru-RU" sz="2700" b="1" u="sng" dirty="0" err="1" smtClean="0">
                <a:solidFill>
                  <a:srgbClr val="C00000"/>
                </a:solidFill>
              </a:rPr>
              <a:t>EuroScore</a:t>
            </a:r>
            <a:r>
              <a:rPr lang="ru-RU" sz="2700" b="1" u="sng" dirty="0" smtClean="0">
                <a:solidFill>
                  <a:srgbClr val="C00000"/>
                </a:solidFill>
              </a:rPr>
              <a:t> II, есть </a:t>
            </a:r>
            <a:r>
              <a:rPr lang="ru-RU" sz="2700" b="1" u="sng" dirty="0">
                <a:solidFill>
                  <a:srgbClr val="C00000"/>
                </a:solidFill>
              </a:rPr>
              <a:t>у данной </a:t>
            </a:r>
            <a:r>
              <a:rPr lang="ru-RU" sz="2700" b="1" u="sng" dirty="0" smtClean="0">
                <a:solidFill>
                  <a:srgbClr val="C00000"/>
                </a:solidFill>
              </a:rPr>
              <a:t>пациентки</a:t>
            </a:r>
            <a:r>
              <a:rPr lang="ru-RU" sz="2700" b="1" u="sng" dirty="0">
                <a:solidFill>
                  <a:srgbClr val="C00000"/>
                </a:solidFill>
              </a:rPr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2727" y="3112510"/>
            <a:ext cx="10515600" cy="3776663"/>
          </a:xfrm>
        </p:spPr>
        <p:txBody>
          <a:bodyPr>
            <a:normAutofit fontScale="62500" lnSpcReduction="20000"/>
          </a:bodyPr>
          <a:lstStyle/>
          <a:p>
            <a:r>
              <a:rPr lang="ru-RU" sz="3300" dirty="0" smtClean="0">
                <a:solidFill>
                  <a:srgbClr val="C00000"/>
                </a:solidFill>
              </a:rPr>
              <a:t>Женский пол</a:t>
            </a:r>
          </a:p>
          <a:p>
            <a:r>
              <a:rPr lang="ru-RU" sz="3300" dirty="0" smtClean="0">
                <a:solidFill>
                  <a:srgbClr val="C00000"/>
                </a:solidFill>
              </a:rPr>
              <a:t>Пожилой возраст</a:t>
            </a:r>
          </a:p>
          <a:p>
            <a:r>
              <a:rPr lang="ru-RU" sz="3300" dirty="0" smtClean="0">
                <a:solidFill>
                  <a:srgbClr val="C00000"/>
                </a:solidFill>
              </a:rPr>
              <a:t>Хроническое заболевание легких (</a:t>
            </a:r>
            <a:r>
              <a:rPr lang="ru-RU" sz="3300" dirty="0">
                <a:solidFill>
                  <a:srgbClr val="C00000"/>
                </a:solidFill>
              </a:rPr>
              <a:t>требующая приема </a:t>
            </a:r>
            <a:r>
              <a:rPr lang="ru-RU" sz="3300" dirty="0" err="1">
                <a:solidFill>
                  <a:srgbClr val="C00000"/>
                </a:solidFill>
              </a:rPr>
              <a:t>глюкокортикоидов</a:t>
            </a:r>
            <a:r>
              <a:rPr lang="ru-RU" sz="3300" dirty="0">
                <a:solidFill>
                  <a:srgbClr val="C00000"/>
                </a:solidFill>
              </a:rPr>
              <a:t> или </a:t>
            </a:r>
            <a:r>
              <a:rPr lang="ru-RU" sz="3300" dirty="0" err="1" smtClean="0">
                <a:solidFill>
                  <a:srgbClr val="C00000"/>
                </a:solidFill>
              </a:rPr>
              <a:t>бронходилататоров</a:t>
            </a:r>
            <a:r>
              <a:rPr lang="ru-RU" sz="3300" dirty="0" smtClean="0">
                <a:solidFill>
                  <a:srgbClr val="C00000"/>
                </a:solidFill>
              </a:rPr>
              <a:t>)</a:t>
            </a:r>
          </a:p>
          <a:p>
            <a:r>
              <a:rPr lang="ru-RU" sz="3300" dirty="0" smtClean="0"/>
              <a:t>Предшествующая </a:t>
            </a:r>
            <a:r>
              <a:rPr lang="ru-RU" sz="3300" dirty="0" err="1" smtClean="0"/>
              <a:t>реваскуляризация</a:t>
            </a:r>
            <a:r>
              <a:rPr lang="ru-RU" sz="3300" dirty="0" smtClean="0"/>
              <a:t> миокарда</a:t>
            </a:r>
          </a:p>
          <a:p>
            <a:pPr lvl="0"/>
            <a:r>
              <a:rPr lang="ru-RU" sz="3400" dirty="0">
                <a:solidFill>
                  <a:srgbClr val="C00000"/>
                </a:solidFill>
              </a:rPr>
              <a:t>Снижение фракции выброса ЛЖ  (систолическая дисфункция)</a:t>
            </a:r>
          </a:p>
          <a:p>
            <a:pPr lvl="0"/>
            <a:r>
              <a:rPr lang="ru-RU" sz="3400" dirty="0">
                <a:solidFill>
                  <a:srgbClr val="C00000"/>
                </a:solidFill>
              </a:rPr>
              <a:t>Снижение скорости клубочковой фильтрации</a:t>
            </a:r>
          </a:p>
          <a:p>
            <a:r>
              <a:rPr lang="ru-RU" sz="3300" dirty="0" smtClean="0"/>
              <a:t>Поражение </a:t>
            </a:r>
            <a:r>
              <a:rPr lang="ru-RU" sz="3300" dirty="0" err="1" smtClean="0"/>
              <a:t>некоронарных</a:t>
            </a:r>
            <a:r>
              <a:rPr lang="ru-RU" sz="3300" dirty="0" smtClean="0"/>
              <a:t> бассейнов (стеноз более 50% или перемежающая хромота, или вмешательство на </a:t>
            </a:r>
            <a:r>
              <a:rPr lang="ru-RU" sz="3300" dirty="0" err="1" smtClean="0"/>
              <a:t>некоронарных</a:t>
            </a:r>
            <a:r>
              <a:rPr lang="ru-RU" sz="3300" dirty="0" smtClean="0"/>
              <a:t> артериях в анамнезе )</a:t>
            </a:r>
          </a:p>
          <a:p>
            <a:r>
              <a:rPr lang="ru-RU" sz="3300" dirty="0" smtClean="0">
                <a:solidFill>
                  <a:srgbClr val="C00000"/>
                </a:solidFill>
              </a:rPr>
              <a:t>Сочетанная операция</a:t>
            </a:r>
          </a:p>
          <a:p>
            <a:r>
              <a:rPr lang="ru-RU" sz="3300" dirty="0" smtClean="0"/>
              <a:t>Неотложная операция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1108" y="493341"/>
            <a:ext cx="1100397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C00000"/>
                </a:solidFill>
              </a:rPr>
              <a:t>Шкала </a:t>
            </a:r>
            <a:r>
              <a:rPr lang="ru-RU" sz="2400" b="1" i="1" dirty="0" err="1" smtClean="0">
                <a:solidFill>
                  <a:srgbClr val="C00000"/>
                </a:solidFill>
              </a:rPr>
              <a:t>EuroScore</a:t>
            </a:r>
            <a:r>
              <a:rPr lang="ru-RU" sz="2400" b="1" i="1" dirty="0" smtClean="0">
                <a:solidFill>
                  <a:srgbClr val="C00000"/>
                </a:solidFill>
              </a:rPr>
              <a:t> </a:t>
            </a:r>
            <a:r>
              <a:rPr lang="ru-RU" sz="2400" b="1" i="1" dirty="0">
                <a:solidFill>
                  <a:srgbClr val="C00000"/>
                </a:solidFill>
              </a:rPr>
              <a:t>II</a:t>
            </a:r>
            <a:r>
              <a:rPr lang="ru-RU" i="1" dirty="0">
                <a:solidFill>
                  <a:srgbClr val="C00000"/>
                </a:solidFill>
              </a:rPr>
              <a:t> (</a:t>
            </a:r>
            <a:r>
              <a:rPr lang="ru-RU" i="1" dirty="0" err="1">
                <a:solidFill>
                  <a:srgbClr val="C00000"/>
                </a:solidFill>
              </a:rPr>
              <a:t>European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System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for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Cardiac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Operative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Risk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i="1" dirty="0" err="1">
                <a:solidFill>
                  <a:srgbClr val="C00000"/>
                </a:solidFill>
              </a:rPr>
              <a:t>Evaluation</a:t>
            </a:r>
            <a:r>
              <a:rPr lang="ru-RU" i="1" dirty="0">
                <a:solidFill>
                  <a:srgbClr val="C00000"/>
                </a:solidFill>
              </a:rPr>
              <a:t>) </a:t>
            </a:r>
            <a:r>
              <a:rPr lang="ru-RU" dirty="0"/>
              <a:t>предназначена для оценки риска неблагоприятного исхода </a:t>
            </a:r>
            <a:r>
              <a:rPr lang="ru-RU" dirty="0" smtClean="0"/>
              <a:t>коронарного шунтирования. Данная </a:t>
            </a:r>
            <a:r>
              <a:rPr lang="ru-RU" dirty="0"/>
              <a:t>шкала может использоваться для оценки риска оперативных вмешательств (в том числе при клапанной патологии) как с искусственным кровообращением, так и без </a:t>
            </a:r>
            <a:r>
              <a:rPr lang="ru-RU" dirty="0" smtClean="0"/>
              <a:t>него</a:t>
            </a:r>
            <a:r>
              <a:rPr lang="en-US" b="1" i="1" dirty="0"/>
              <a:t> </a:t>
            </a:r>
            <a:r>
              <a:rPr lang="ru-RU" b="1" i="1" dirty="0" smtClean="0"/>
              <a:t>(</a:t>
            </a:r>
            <a:r>
              <a:rPr lang="en-US" dirty="0" smtClean="0"/>
              <a:t>ESC</a:t>
            </a:r>
            <a:r>
              <a:rPr lang="ru-RU" dirty="0"/>
              <a:t>/</a:t>
            </a:r>
            <a:r>
              <a:rPr lang="en-US" dirty="0"/>
              <a:t>EACTS Guidelines on Myocardial </a:t>
            </a:r>
            <a:r>
              <a:rPr lang="en-US" dirty="0" err="1"/>
              <a:t>Revascularisation</a:t>
            </a:r>
            <a:r>
              <a:rPr lang="ru-RU" dirty="0"/>
              <a:t>, </a:t>
            </a:r>
            <a:r>
              <a:rPr lang="ru-RU" dirty="0" smtClean="0"/>
              <a:t>2014).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34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131" y="1040987"/>
            <a:ext cx="10515600" cy="1325563"/>
          </a:xfrm>
        </p:spPr>
        <p:txBody>
          <a:bodyPr>
            <a:noAutofit/>
          </a:bodyPr>
          <a:lstStyle/>
          <a:p>
            <a:r>
              <a:rPr lang="ru-RU" sz="2800" b="1" dirty="0"/>
              <a:t>22.09.2016  года – операция в условиях искусственного кровообращения (</a:t>
            </a:r>
            <a:r>
              <a:rPr lang="en-US" sz="2800" b="1" dirty="0"/>
              <a:t>flow</a:t>
            </a:r>
            <a:r>
              <a:rPr lang="ru-RU" sz="2800" b="1" dirty="0"/>
              <a:t>-</a:t>
            </a:r>
            <a:r>
              <a:rPr lang="en-US" sz="2800" b="1" dirty="0"/>
              <a:t>pump</a:t>
            </a:r>
            <a:r>
              <a:rPr lang="ru-RU" sz="2800" b="1" dirty="0"/>
              <a:t>) </a:t>
            </a:r>
            <a:r>
              <a:rPr lang="ru-RU" sz="2800" b="1" dirty="0" smtClean="0"/>
              <a:t>– </a:t>
            </a:r>
            <a:r>
              <a:rPr lang="ru-RU" sz="2800" b="1" dirty="0" err="1" smtClean="0">
                <a:solidFill>
                  <a:srgbClr val="C00000"/>
                </a:solidFill>
              </a:rPr>
              <a:t>Маммарокоронарный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C00000"/>
                </a:solidFill>
              </a:rPr>
              <a:t>анастомоз с ПНА и 1 ДВ (секвенция), аортокоронарное шунтирование ПКА и 1 ВТК </a:t>
            </a:r>
            <a:r>
              <a:rPr lang="ru-RU" sz="2800" b="1" dirty="0" err="1" smtClean="0">
                <a:solidFill>
                  <a:srgbClr val="C00000"/>
                </a:solidFill>
              </a:rPr>
              <a:t>аутовеной</a:t>
            </a:r>
            <a:r>
              <a:rPr lang="ru-RU" sz="2800" b="1" dirty="0" smtClean="0">
                <a:solidFill>
                  <a:srgbClr val="C00000"/>
                </a:solidFill>
              </a:rPr>
              <a:t>,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err="1">
                <a:solidFill>
                  <a:srgbClr val="C00000"/>
                </a:solidFill>
              </a:rPr>
              <a:t>аннулопластика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митрального клапана опорным </a:t>
            </a:r>
            <a:r>
              <a:rPr lang="ru-RU" sz="2800" b="1" dirty="0">
                <a:solidFill>
                  <a:srgbClr val="C00000"/>
                </a:solidFill>
              </a:rPr>
              <a:t>кольцом «Мединж-32»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5521" y="3316495"/>
            <a:ext cx="10515600" cy="2020819"/>
          </a:xfrm>
        </p:spPr>
        <p:txBody>
          <a:bodyPr/>
          <a:lstStyle/>
          <a:p>
            <a:r>
              <a:rPr lang="ru-RU" dirty="0" smtClean="0"/>
              <a:t>Длительность ИК – 179 минут</a:t>
            </a:r>
            <a:endParaRPr lang="en-US" dirty="0" smtClean="0"/>
          </a:p>
          <a:p>
            <a:r>
              <a:rPr lang="ru-RU" dirty="0"/>
              <a:t>Д</a:t>
            </a:r>
            <a:r>
              <a:rPr lang="ru-RU" dirty="0" smtClean="0"/>
              <a:t>лительность пережатия аорты - 129 минут</a:t>
            </a:r>
          </a:p>
          <a:p>
            <a:r>
              <a:rPr lang="ru-RU" dirty="0" smtClean="0"/>
              <a:t>1 комбинированная и 1 </a:t>
            </a:r>
            <a:r>
              <a:rPr lang="ru-RU" dirty="0" err="1" smtClean="0"/>
              <a:t>антеградная</a:t>
            </a:r>
            <a:r>
              <a:rPr lang="ru-RU" dirty="0" smtClean="0"/>
              <a:t> </a:t>
            </a:r>
            <a:r>
              <a:rPr lang="ru-RU" dirty="0" err="1" smtClean="0"/>
              <a:t>кардиоплегии</a:t>
            </a:r>
            <a:r>
              <a:rPr lang="ru-RU" dirty="0" smtClean="0"/>
              <a:t> «</a:t>
            </a:r>
            <a:r>
              <a:rPr lang="ru-RU" dirty="0" err="1" smtClean="0"/>
              <a:t>Кустадиолом</a:t>
            </a:r>
            <a:r>
              <a:rPr lang="ru-RU" dirty="0" smtClean="0"/>
              <a:t>» в объеме 2,2 и 0,8 литра, </a:t>
            </a:r>
            <a:r>
              <a:rPr lang="en-US" dirty="0" smtClean="0"/>
              <a:t>t </a:t>
            </a:r>
            <a:r>
              <a:rPr lang="ru-RU" dirty="0" smtClean="0"/>
              <a:t>мин. -35,3*С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88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6" y="36697"/>
            <a:ext cx="10515600" cy="67057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</a:rPr>
              <a:t>Периоперационное</a:t>
            </a:r>
            <a:r>
              <a:rPr lang="ru-RU" sz="2800" b="1" dirty="0" smtClean="0">
                <a:solidFill>
                  <a:srgbClr val="C00000"/>
                </a:solidFill>
              </a:rPr>
              <a:t> управление гликемие</a:t>
            </a:r>
            <a:r>
              <a:rPr lang="ru-RU" sz="2800" b="1" dirty="0" smtClean="0">
                <a:solidFill>
                  <a:srgbClr val="FF0000"/>
                </a:solidFill>
              </a:rPr>
              <a:t>й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9854" y="465232"/>
            <a:ext cx="41978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6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день операции </a:t>
            </a:r>
            <a:r>
              <a:rPr lang="ru-RU" sz="16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интраоперационно</a:t>
            </a: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умеренная гипергликемия, </a:t>
            </a:r>
            <a:r>
              <a:rPr lang="ru-RU" sz="16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болюсное</a:t>
            </a: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введение </a:t>
            </a:r>
            <a:r>
              <a:rPr lang="ru-RU" sz="16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Актрапида</a:t>
            </a: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  </a:t>
            </a:r>
          </a:p>
          <a:p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После операции при </a:t>
            </a:r>
            <a:r>
              <a:rPr lang="ru-RU" sz="16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болюсном</a:t>
            </a: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введении </a:t>
            </a:r>
            <a:r>
              <a:rPr lang="ru-RU" sz="16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Актрапида</a:t>
            </a: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компенсация не достигнута – в 23.00 начата непрерывная внутривенная </a:t>
            </a:r>
            <a:r>
              <a:rPr lang="ru-RU" sz="16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инфузия</a:t>
            </a: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инсулина</a:t>
            </a:r>
            <a:endParaRPr lang="ru-RU" sz="16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294439"/>
              </p:ext>
            </p:extLst>
          </p:nvPr>
        </p:nvGraphicFramePr>
        <p:xfrm>
          <a:off x="4873336" y="803972"/>
          <a:ext cx="6743066" cy="2084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619"/>
                <a:gridCol w="1090598"/>
                <a:gridCol w="750516"/>
                <a:gridCol w="890698"/>
                <a:gridCol w="915975"/>
                <a:gridCol w="869820"/>
                <a:gridCol w="1331840"/>
              </a:tblGrid>
              <a:tr h="556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22.09. 2016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7.00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интраоперационно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23.00</a:t>
                      </a:r>
                      <a:endParaRPr lang="ru-RU" dirty="0"/>
                    </a:p>
                  </a:txBody>
                  <a:tcPr/>
                </a:tc>
              </a:tr>
              <a:tr h="45476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</a:rPr>
                        <a:t>Глюкоза, </a:t>
                      </a:r>
                      <a:r>
                        <a:rPr lang="ru-RU" sz="1200" b="1" dirty="0" err="1" smtClean="0">
                          <a:solidFill>
                            <a:schemeClr val="bg1"/>
                          </a:solidFill>
                        </a:rPr>
                        <a:t>ммоль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</a:rPr>
                        <a:t>л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5,7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15,5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17,2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15,3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17,8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20,2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98748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</a:rPr>
                        <a:t>Инсулин, ЕД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 ЕД</a:t>
                      </a:r>
                      <a:endParaRPr lang="en-US" sz="1400" dirty="0" smtClean="0"/>
                    </a:p>
                    <a:p>
                      <a:r>
                        <a:rPr lang="ru-RU" sz="1400" dirty="0" smtClean="0"/>
                        <a:t>в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в </a:t>
                      </a:r>
                      <a:r>
                        <a:rPr lang="ru-RU" sz="1400" dirty="0" err="1" smtClean="0"/>
                        <a:t>болюсно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 ЕД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в </a:t>
                      </a:r>
                      <a:r>
                        <a:rPr lang="ru-RU" sz="1400" dirty="0" err="1" smtClean="0"/>
                        <a:t>болюсно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 ЕД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 ЕД</a:t>
                      </a:r>
                      <a:endParaRPr lang="en-US" sz="1400" dirty="0" smtClean="0"/>
                    </a:p>
                    <a:p>
                      <a:r>
                        <a:rPr lang="ru-RU" sz="1400" dirty="0" smtClean="0"/>
                        <a:t>в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в </a:t>
                      </a:r>
                      <a:r>
                        <a:rPr lang="ru-RU" sz="1400" dirty="0" err="1" smtClean="0"/>
                        <a:t>болюсно</a:t>
                      </a:r>
                      <a:r>
                        <a:rPr lang="ru-RU" sz="1400" dirty="0" smtClean="0"/>
                        <a:t> дробно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Начата НВИИ</a:t>
                      </a:r>
                      <a:r>
                        <a:rPr lang="ru-RU" sz="1400" baseline="0" dirty="0" smtClean="0"/>
                        <a:t>* 10 ЕД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час </a:t>
                      </a:r>
                    </a:p>
                    <a:p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974071"/>
              </p:ext>
            </p:extLst>
          </p:nvPr>
        </p:nvGraphicFramePr>
        <p:xfrm>
          <a:off x="4873339" y="3932861"/>
          <a:ext cx="7152624" cy="2235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78"/>
                <a:gridCol w="894078"/>
                <a:gridCol w="894078"/>
                <a:gridCol w="894078"/>
                <a:gridCol w="894078"/>
                <a:gridCol w="894078"/>
                <a:gridCol w="894078"/>
                <a:gridCol w="894078"/>
              </a:tblGrid>
              <a:tr h="33891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Calibri" panose="020F0502020204030204" pitchFamily="34" charset="0"/>
                        </a:rPr>
                        <a:t>23.09. 2016</a:t>
                      </a:r>
                      <a:endParaRPr lang="ru-RU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24.00</a:t>
                      </a:r>
                      <a:endParaRPr lang="ru-RU" dirty="0"/>
                    </a:p>
                  </a:txBody>
                  <a:tcPr/>
                </a:tc>
              </a:tr>
              <a:tr h="7484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Глюкоза, </a:t>
                      </a:r>
                      <a:r>
                        <a:rPr lang="ru-RU" sz="1200" b="1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ммоль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л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19,2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18,6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16,0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14,2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8,1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10,7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13,4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84727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</a:rPr>
                        <a:t>Инсулин,</a:t>
                      </a:r>
                      <a:r>
                        <a:rPr lang="ru-RU" sz="1200" b="1" baseline="0" dirty="0" smtClean="0">
                          <a:solidFill>
                            <a:schemeClr val="bg1"/>
                          </a:solidFill>
                        </a:rPr>
                        <a:t> ЕД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НВИИ</a:t>
                      </a:r>
                      <a:r>
                        <a:rPr lang="ru-RU" sz="1200" baseline="0" dirty="0" smtClean="0"/>
                        <a:t> 8 ЕД</a:t>
                      </a:r>
                      <a:r>
                        <a:rPr lang="en-US" sz="1200" dirty="0" smtClean="0"/>
                        <a:t>/</a:t>
                      </a:r>
                      <a:r>
                        <a:rPr lang="ru-RU" sz="1200" dirty="0" smtClean="0"/>
                        <a:t>час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НВИИ</a:t>
                      </a:r>
                      <a:r>
                        <a:rPr lang="ru-RU" sz="1200" baseline="0" dirty="0" smtClean="0"/>
                        <a:t> 6 ЕД</a:t>
                      </a:r>
                      <a:r>
                        <a:rPr lang="en-US" sz="1200" dirty="0" smtClean="0"/>
                        <a:t>/</a:t>
                      </a:r>
                      <a:r>
                        <a:rPr lang="ru-RU" sz="1200" dirty="0" smtClean="0"/>
                        <a:t>час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НВИИ</a:t>
                      </a:r>
                      <a:r>
                        <a:rPr lang="ru-RU" sz="1200" baseline="0" dirty="0" smtClean="0"/>
                        <a:t> 6 ЕД</a:t>
                      </a:r>
                      <a:r>
                        <a:rPr lang="en-US" sz="1200" dirty="0" smtClean="0"/>
                        <a:t>/</a:t>
                      </a:r>
                      <a:r>
                        <a:rPr lang="ru-RU" sz="1200" dirty="0" smtClean="0"/>
                        <a:t>час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НВИИ</a:t>
                      </a:r>
                      <a:r>
                        <a:rPr lang="ru-RU" sz="1200" baseline="0" dirty="0" smtClean="0"/>
                        <a:t> 6 ЕД</a:t>
                      </a:r>
                      <a:r>
                        <a:rPr lang="en-US" sz="1200" dirty="0" smtClean="0"/>
                        <a:t>/</a:t>
                      </a:r>
                      <a:r>
                        <a:rPr lang="ru-RU" sz="1200" dirty="0" smtClean="0"/>
                        <a:t>час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Прекращена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НВИИ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 ЕД</a:t>
                      </a:r>
                      <a:endParaRPr lang="en-US" sz="1200" dirty="0" smtClean="0"/>
                    </a:p>
                    <a:p>
                      <a:r>
                        <a:rPr lang="ru-RU" sz="1200" dirty="0" smtClean="0"/>
                        <a:t>в</a:t>
                      </a:r>
                      <a:r>
                        <a:rPr lang="en-US" sz="1200" dirty="0" smtClean="0"/>
                        <a:t>/</a:t>
                      </a:r>
                      <a:r>
                        <a:rPr lang="ru-RU" sz="1200" dirty="0" smtClean="0"/>
                        <a:t>в </a:t>
                      </a:r>
                      <a:r>
                        <a:rPr lang="ru-RU" sz="1200" dirty="0" err="1" smtClean="0"/>
                        <a:t>болюсно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90240" y="3135692"/>
            <a:ext cx="416745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1600" b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1-е сутки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Состояние стабильно тяжелое, обусловлено оперативным вмешательством, исходной сердечной недостаточностью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сознании, ограниченно доступна контакту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Продолжается ИВЛ*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Инотропная поддержка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У</a:t>
            </a:r>
            <a:r>
              <a:rPr lang="ru-RU" sz="1600" b="1" dirty="0" smtClean="0">
                <a:solidFill>
                  <a:srgbClr val="C00000"/>
                </a:solidFill>
              </a:rPr>
              <a:t>правление </a:t>
            </a:r>
            <a:r>
              <a:rPr lang="ru-RU" sz="1600" b="1" dirty="0">
                <a:solidFill>
                  <a:srgbClr val="C00000"/>
                </a:solidFill>
              </a:rPr>
              <a:t>гликемией </a:t>
            </a:r>
            <a:endParaRPr lang="ru-RU" sz="1600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На фоне НВИИ** положительная динамика показателей гликемии с достижением целевых показателей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23482" y="3149190"/>
            <a:ext cx="45838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*ИВЛ -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искусственная вентиляция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легких</a:t>
            </a:r>
            <a:r>
              <a:rPr lang="ru-RU" sz="1400" dirty="0"/>
              <a:t> </a:t>
            </a:r>
            <a:r>
              <a:rPr lang="ru-RU" sz="1400" dirty="0" smtClean="0"/>
              <a:t>**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НВИИ - непрерывная внутривенная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инфузия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инсулина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00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4074" y="19880"/>
            <a:ext cx="7779030" cy="670573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Ранний послеоперационный период: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пребывание </a:t>
            </a:r>
            <a:r>
              <a:rPr lang="ru-RU" sz="2800" b="1" dirty="0">
                <a:solidFill>
                  <a:srgbClr val="C00000"/>
                </a:solidFill>
              </a:rPr>
              <a:t>в реанимационном отделении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0932" y="3328835"/>
            <a:ext cx="5454857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500" dirty="0" smtClean="0"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r>
              <a:rPr lang="ru-RU" sz="1500" b="1" u="sng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3-и сутки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Состояние остается тяжелым,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преимущественно дыхательной и сердечной недостаточности </a:t>
            </a: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В сознании, ограниченно доступна контакту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Продолжается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ИВЛ</a:t>
            </a:r>
            <a:endParaRPr lang="ru-RU" sz="1500" dirty="0" smtClean="0"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Инотропная поддержка двумя </a:t>
            </a:r>
            <a:r>
              <a:rPr lang="ru-RU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адреномиметиками</a:t>
            </a: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BNP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1080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пг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мл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смена ритма на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фибрилляцию-трепетание предсердий,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медикаментозная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кардиоверсия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без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эффекта</a:t>
            </a:r>
          </a:p>
          <a:p>
            <a:r>
              <a:rPr lang="ru-RU" sz="1500" b="1" dirty="0" smtClean="0">
                <a:solidFill>
                  <a:srgbClr val="C00000"/>
                </a:solidFill>
              </a:rPr>
              <a:t>Управление </a:t>
            </a:r>
            <a:r>
              <a:rPr lang="ru-RU" sz="1500" b="1" dirty="0">
                <a:solidFill>
                  <a:srgbClr val="C00000"/>
                </a:solidFill>
              </a:rPr>
              <a:t>гликемией </a:t>
            </a:r>
          </a:p>
          <a:p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На фоне непрерывной внутривенной </a:t>
            </a:r>
            <a:r>
              <a:rPr lang="ru-RU" sz="15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инфузии</a:t>
            </a: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инсулина положительная динамика показателей гликемии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29775"/>
              </p:ext>
            </p:extLst>
          </p:nvPr>
        </p:nvGraphicFramePr>
        <p:xfrm>
          <a:off x="5486401" y="878401"/>
          <a:ext cx="6629398" cy="1969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5660"/>
                <a:gridCol w="801688"/>
                <a:gridCol w="828675"/>
                <a:gridCol w="828675"/>
                <a:gridCol w="828675"/>
                <a:gridCol w="828675"/>
                <a:gridCol w="828675"/>
                <a:gridCol w="828675"/>
              </a:tblGrid>
              <a:tr h="523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24.09.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2016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21.00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23.00</a:t>
                      </a:r>
                      <a:endParaRPr lang="ru-RU" sz="1400" dirty="0"/>
                    </a:p>
                  </a:txBody>
                  <a:tcPr/>
                </a:tc>
              </a:tr>
              <a:tr h="567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Глюкоза, </a:t>
                      </a:r>
                      <a:r>
                        <a:rPr lang="ru-RU" sz="1400" dirty="0" err="1" smtClean="0"/>
                        <a:t>ммоль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л</a:t>
                      </a:r>
                      <a:endParaRPr lang="ru-RU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13,4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15,4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15,0</a:t>
                      </a:r>
                      <a:endParaRPr lang="ru-RU" sz="160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13,7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14,1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22,7</a:t>
                      </a:r>
                      <a:endParaRPr lang="ru-RU" sz="160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19,3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4374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Инсулин, ЕД</a:t>
                      </a:r>
                      <a:endParaRPr lang="ru-RU" sz="12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 ЕД</a:t>
                      </a:r>
                      <a:endParaRPr lang="en-US" sz="1200" dirty="0" smtClean="0"/>
                    </a:p>
                    <a:p>
                      <a:r>
                        <a:rPr lang="ru-RU" sz="1200" dirty="0" smtClean="0"/>
                        <a:t>в</a:t>
                      </a:r>
                      <a:r>
                        <a:rPr lang="en-US" sz="1200" dirty="0" smtClean="0"/>
                        <a:t>/</a:t>
                      </a:r>
                      <a:r>
                        <a:rPr lang="ru-RU" sz="1200" dirty="0" smtClean="0"/>
                        <a:t>в </a:t>
                      </a:r>
                      <a:r>
                        <a:rPr lang="ru-RU" sz="1200" dirty="0" err="1" smtClean="0"/>
                        <a:t>болюсно</a:t>
                      </a:r>
                      <a:endParaRPr lang="ru-RU" sz="1200" dirty="0" smtClean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 ЕД</a:t>
                      </a:r>
                      <a:endParaRPr lang="en-US" sz="1200" dirty="0" smtClean="0"/>
                    </a:p>
                    <a:p>
                      <a:r>
                        <a:rPr lang="ru-RU" sz="1200" dirty="0" smtClean="0"/>
                        <a:t>в</a:t>
                      </a:r>
                      <a:r>
                        <a:rPr lang="en-US" sz="1200" dirty="0" smtClean="0"/>
                        <a:t>/</a:t>
                      </a:r>
                      <a:r>
                        <a:rPr lang="ru-RU" sz="1200" dirty="0" smtClean="0"/>
                        <a:t>в </a:t>
                      </a:r>
                      <a:r>
                        <a:rPr lang="ru-RU" sz="1200" dirty="0" err="1" smtClean="0"/>
                        <a:t>болюсно</a:t>
                      </a:r>
                      <a:endParaRPr lang="ru-RU" sz="1200" dirty="0" smtClean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Начата НВИИ*</a:t>
                      </a:r>
                      <a:r>
                        <a:rPr lang="ru-RU" sz="1200" baseline="0" dirty="0" smtClean="0"/>
                        <a:t> 6 ЕД</a:t>
                      </a:r>
                      <a:r>
                        <a:rPr lang="en-US" sz="1200" dirty="0" smtClean="0"/>
                        <a:t>/</a:t>
                      </a:r>
                      <a:r>
                        <a:rPr lang="ru-RU" sz="1200" dirty="0" smtClean="0"/>
                        <a:t>час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НВИИ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en-US" sz="1200" baseline="0" dirty="0" smtClean="0"/>
                        <a:t>4 </a:t>
                      </a:r>
                      <a:r>
                        <a:rPr lang="ru-RU" sz="1200" baseline="0" dirty="0" smtClean="0"/>
                        <a:t>ЕД</a:t>
                      </a:r>
                      <a:r>
                        <a:rPr lang="en-US" sz="1200" dirty="0" smtClean="0"/>
                        <a:t>/</a:t>
                      </a:r>
                      <a:r>
                        <a:rPr lang="ru-RU" sz="1200" dirty="0" smtClean="0"/>
                        <a:t>час 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30932" y="690453"/>
            <a:ext cx="556419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2-е сутки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Состояние стабильно тяжелое, преимущественно за счет дыхательной и сердечной недостаточности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В </a:t>
            </a:r>
            <a:r>
              <a:rPr lang="ru-RU" sz="15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сознании, ограниченно доступна </a:t>
            </a: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контакту</a:t>
            </a: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Продолжается ИВЛ*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Инотропная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поддержка двумя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адреномиметиками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инфузия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симдакса</a:t>
            </a: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BNP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1720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пг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мл</a:t>
            </a:r>
          </a:p>
          <a:p>
            <a:r>
              <a:rPr lang="ru-RU" sz="1500" b="1" dirty="0">
                <a:solidFill>
                  <a:srgbClr val="C00000"/>
                </a:solidFill>
              </a:rPr>
              <a:t>У</a:t>
            </a:r>
            <a:r>
              <a:rPr lang="ru-RU" sz="1500" b="1" dirty="0" smtClean="0">
                <a:solidFill>
                  <a:srgbClr val="C00000"/>
                </a:solidFill>
              </a:rPr>
              <a:t>правление </a:t>
            </a:r>
            <a:r>
              <a:rPr lang="ru-RU" sz="1500" b="1" dirty="0">
                <a:solidFill>
                  <a:srgbClr val="C00000"/>
                </a:solidFill>
              </a:rPr>
              <a:t>гликемией </a:t>
            </a:r>
            <a:endParaRPr lang="ru-RU" sz="1500" b="1" dirty="0" smtClean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В 21.00 выраженная гипергликемия, возобновлена НВИИ**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154021"/>
              </p:ext>
            </p:extLst>
          </p:nvPr>
        </p:nvGraphicFramePr>
        <p:xfrm>
          <a:off x="5585789" y="3717472"/>
          <a:ext cx="6530009" cy="2357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423"/>
                <a:gridCol w="641043"/>
                <a:gridCol w="665018"/>
                <a:gridCol w="596333"/>
                <a:gridCol w="609349"/>
                <a:gridCol w="633648"/>
                <a:gridCol w="664520"/>
                <a:gridCol w="646798"/>
                <a:gridCol w="664520"/>
                <a:gridCol w="611357"/>
              </a:tblGrid>
              <a:tr h="578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25.09.2016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15.00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21.00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23.00</a:t>
                      </a:r>
                      <a:endParaRPr lang="ru-RU" sz="1400" dirty="0"/>
                    </a:p>
                  </a:txBody>
                  <a:tcPr/>
                </a:tc>
              </a:tr>
              <a:tr h="89423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Глюкоза, </a:t>
                      </a:r>
                      <a:r>
                        <a:rPr lang="ru-RU" sz="1200" dirty="0" err="1" smtClean="0"/>
                        <a:t>ммоль</a:t>
                      </a:r>
                      <a:r>
                        <a:rPr lang="en-US" sz="1200" dirty="0" smtClean="0"/>
                        <a:t>/</a:t>
                      </a:r>
                      <a:r>
                        <a:rPr lang="ru-RU" sz="1200" dirty="0" smtClean="0"/>
                        <a:t>л</a:t>
                      </a:r>
                      <a:endParaRPr lang="ru-RU" sz="12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</a:rPr>
                        <a:t>11,0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</a:rPr>
                        <a:t>9,0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alibri" panose="020F0502020204030204" pitchFamily="34" charset="0"/>
                        </a:rPr>
                        <a:t>11,2</a:t>
                      </a:r>
                      <a:endParaRPr lang="ru-RU" dirty="0"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18,9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16,8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12,0</a:t>
                      </a:r>
                      <a:endParaRPr lang="ru-RU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12,9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13,9</a:t>
                      </a:r>
                      <a:endParaRPr lang="ru-RU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13,7</a:t>
                      </a:r>
                      <a:endParaRPr lang="ru-RU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85326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Инсулин, ЕД</a:t>
                      </a:r>
                      <a:endParaRPr lang="ru-RU" sz="12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НВИИ</a:t>
                      </a:r>
                      <a:r>
                        <a:rPr lang="ru-RU" sz="1300" baseline="0" dirty="0" smtClean="0"/>
                        <a:t> </a:t>
                      </a:r>
                      <a:r>
                        <a:rPr lang="en-US" sz="1300" baseline="0" dirty="0" smtClean="0"/>
                        <a:t>4</a:t>
                      </a:r>
                      <a:r>
                        <a:rPr lang="ru-RU" sz="1300" baseline="0" dirty="0" smtClean="0"/>
                        <a:t> </a:t>
                      </a:r>
                      <a:r>
                        <a:rPr lang="ru-RU" sz="1100" baseline="0" dirty="0" smtClean="0"/>
                        <a:t>ЕД</a:t>
                      </a:r>
                      <a:r>
                        <a:rPr lang="en-US" sz="1100" dirty="0" smtClean="0"/>
                        <a:t>/</a:t>
                      </a:r>
                      <a:r>
                        <a:rPr lang="ru-RU" sz="1100" dirty="0" smtClean="0"/>
                        <a:t>час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НВИИ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aseline="0" dirty="0" smtClean="0"/>
                        <a:t> </a:t>
                      </a:r>
                      <a:r>
                        <a:rPr lang="en-US" sz="1300" baseline="0" dirty="0" smtClean="0"/>
                        <a:t>4 </a:t>
                      </a:r>
                      <a:r>
                        <a:rPr lang="ru-RU" sz="1100" baseline="0" dirty="0" smtClean="0"/>
                        <a:t>ЕД</a:t>
                      </a:r>
                      <a:r>
                        <a:rPr lang="en-US" sz="1100" dirty="0" smtClean="0"/>
                        <a:t>/</a:t>
                      </a:r>
                      <a:r>
                        <a:rPr lang="ru-RU" sz="1100" dirty="0" smtClean="0"/>
                        <a:t>час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НВИИ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aseline="0" dirty="0" smtClean="0"/>
                        <a:t>   3  </a:t>
                      </a:r>
                      <a:r>
                        <a:rPr lang="ru-RU" sz="1100" baseline="0" dirty="0" smtClean="0"/>
                        <a:t>ЕД</a:t>
                      </a:r>
                      <a:r>
                        <a:rPr lang="en-US" sz="1100" dirty="0" smtClean="0"/>
                        <a:t>/</a:t>
                      </a:r>
                      <a:r>
                        <a:rPr lang="ru-RU" sz="1100" dirty="0" smtClean="0"/>
                        <a:t>час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НВИИ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aseline="0" dirty="0" smtClean="0"/>
                        <a:t> 6 </a:t>
                      </a:r>
                      <a:r>
                        <a:rPr lang="ru-RU" sz="1100" baseline="0" dirty="0" smtClean="0"/>
                        <a:t>ЕД</a:t>
                      </a:r>
                      <a:r>
                        <a:rPr lang="en-US" sz="1100" dirty="0" smtClean="0"/>
                        <a:t>/</a:t>
                      </a:r>
                      <a:r>
                        <a:rPr lang="ru-RU" sz="1100" dirty="0" smtClean="0"/>
                        <a:t>час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НВИИ</a:t>
                      </a:r>
                      <a:r>
                        <a:rPr lang="ru-RU" sz="1300" baseline="0" dirty="0" smtClean="0"/>
                        <a:t>  4 </a:t>
                      </a:r>
                      <a:r>
                        <a:rPr lang="ru-RU" sz="1100" baseline="0" dirty="0" smtClean="0"/>
                        <a:t>ЕД</a:t>
                      </a:r>
                      <a:r>
                        <a:rPr lang="en-US" sz="1100" dirty="0" smtClean="0"/>
                        <a:t>/</a:t>
                      </a:r>
                      <a:r>
                        <a:rPr lang="ru-RU" sz="1100" dirty="0" smtClean="0"/>
                        <a:t>час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НВИИ </a:t>
                      </a:r>
                      <a:r>
                        <a:rPr lang="ru-RU" sz="1300" baseline="0" dirty="0" smtClean="0"/>
                        <a:t> </a:t>
                      </a:r>
                    </a:p>
                    <a:p>
                      <a:r>
                        <a:rPr lang="ru-RU" sz="1300" baseline="0" dirty="0" smtClean="0"/>
                        <a:t>4 </a:t>
                      </a:r>
                      <a:r>
                        <a:rPr lang="ru-RU" sz="1100" baseline="0" dirty="0" smtClean="0"/>
                        <a:t>ЕД</a:t>
                      </a:r>
                      <a:r>
                        <a:rPr lang="en-US" sz="1100" dirty="0" smtClean="0"/>
                        <a:t>/</a:t>
                      </a:r>
                      <a:r>
                        <a:rPr lang="ru-RU" sz="1100" dirty="0" smtClean="0"/>
                        <a:t>час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НВИИ</a:t>
                      </a:r>
                      <a:r>
                        <a:rPr lang="ru-RU" sz="1300" baseline="0" dirty="0" smtClean="0"/>
                        <a:t>  2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ru-RU" sz="1050" baseline="0" dirty="0" smtClean="0"/>
                        <a:t>ЕД</a:t>
                      </a:r>
                      <a:r>
                        <a:rPr lang="en-US" sz="1050" dirty="0" smtClean="0"/>
                        <a:t>/</a:t>
                      </a:r>
                      <a:r>
                        <a:rPr lang="ru-RU" sz="1050" dirty="0" smtClean="0"/>
                        <a:t>час 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НВИИ </a:t>
                      </a:r>
                      <a:r>
                        <a:rPr lang="ru-RU" sz="1300" baseline="0" dirty="0" smtClean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aseline="0" dirty="0" smtClean="0"/>
                        <a:t>2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ru-RU" sz="1100" baseline="0" dirty="0" smtClean="0"/>
                        <a:t>ЕД</a:t>
                      </a:r>
                      <a:r>
                        <a:rPr lang="en-US" sz="1100" dirty="0" smtClean="0"/>
                        <a:t>/</a:t>
                      </a:r>
                      <a:r>
                        <a:rPr lang="ru-RU" sz="1100" dirty="0" smtClean="0"/>
                        <a:t>час</a:t>
                      </a:r>
                      <a:r>
                        <a:rPr lang="ru-RU" sz="1300" dirty="0" smtClean="0"/>
                        <a:t> </a:t>
                      </a:r>
                    </a:p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НВИИ </a:t>
                      </a:r>
                      <a:r>
                        <a:rPr lang="ru-RU" sz="1300" baseline="0" dirty="0" smtClean="0"/>
                        <a:t> 2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ru-RU" sz="1050" baseline="0" dirty="0" smtClean="0"/>
                        <a:t>ЕД</a:t>
                      </a:r>
                      <a:r>
                        <a:rPr lang="en-US" sz="1050" dirty="0" smtClean="0"/>
                        <a:t>/</a:t>
                      </a:r>
                      <a:r>
                        <a:rPr lang="ru-RU" sz="1050" dirty="0" smtClean="0"/>
                        <a:t>час </a:t>
                      </a:r>
                    </a:p>
                    <a:p>
                      <a:endParaRPr lang="ru-RU" sz="1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973787" y="3005669"/>
            <a:ext cx="45838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*ИВЛ -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искусственная вентиляция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легких</a:t>
            </a:r>
            <a:r>
              <a:rPr lang="ru-RU" sz="1400" dirty="0"/>
              <a:t> </a:t>
            </a:r>
            <a:r>
              <a:rPr lang="ru-RU" sz="1400" dirty="0" smtClean="0"/>
              <a:t>**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НВИИ - непрерывная внутривенная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инфузия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инсулина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0923104" y="3096491"/>
            <a:ext cx="745887" cy="5555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13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361" y="157635"/>
            <a:ext cx="10515600" cy="6705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Ранний послеоперационный период: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пребывание в реанимационном отделении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1724" y="3980289"/>
            <a:ext cx="5619528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r>
              <a:rPr lang="ru-RU" sz="1500" b="1" u="sng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5</a:t>
            </a:r>
            <a:r>
              <a:rPr lang="ru-RU" sz="1500" b="1" u="sng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-е сутки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Состояние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ср. ст.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тяжести,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преимущ.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за счет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сердечной недостаточности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BNP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1720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пг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мл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В сознании, контактна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Инотропная поддержка двумя </a:t>
            </a:r>
            <a:r>
              <a:rPr lang="ru-RU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адреномиметиками</a:t>
            </a: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Ритм синусовый – спонтанное восстановление</a:t>
            </a:r>
          </a:p>
          <a:p>
            <a:pPr algn="just"/>
            <a:r>
              <a:rPr lang="ru-RU" sz="1500" b="1" dirty="0" smtClean="0">
                <a:solidFill>
                  <a:srgbClr val="C00000"/>
                </a:solidFill>
              </a:rPr>
              <a:t>Управление </a:t>
            </a:r>
            <a:r>
              <a:rPr lang="ru-RU" sz="1500" b="1" dirty="0">
                <a:solidFill>
                  <a:srgbClr val="C00000"/>
                </a:solidFill>
              </a:rPr>
              <a:t>гликемией </a:t>
            </a:r>
            <a:endParaRPr lang="ru-RU" sz="1500" dirty="0">
              <a:solidFill>
                <a:srgbClr val="C00000"/>
              </a:solidFill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Начато </a:t>
            </a:r>
            <a:r>
              <a:rPr lang="ru-RU" sz="15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энтеральное</a:t>
            </a: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питание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Коррекция гипергликемии </a:t>
            </a:r>
            <a:r>
              <a:rPr lang="ru-RU" sz="15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болюсным</a:t>
            </a: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введением </a:t>
            </a:r>
            <a:r>
              <a:rPr lang="ru-RU" sz="15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Актрапида</a:t>
            </a:r>
            <a:r>
              <a:rPr lang="ru-RU" sz="15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(НВИИ не применяется).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214820"/>
              </p:ext>
            </p:extLst>
          </p:nvPr>
        </p:nvGraphicFramePr>
        <p:xfrm>
          <a:off x="5881252" y="1122217"/>
          <a:ext cx="6204246" cy="2224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448"/>
                <a:gridCol w="737755"/>
                <a:gridCol w="726389"/>
                <a:gridCol w="775531"/>
                <a:gridCol w="742516"/>
                <a:gridCol w="883227"/>
                <a:gridCol w="748146"/>
                <a:gridCol w="728234"/>
              </a:tblGrid>
              <a:tr h="4562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26.09.16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23.00</a:t>
                      </a:r>
                      <a:endParaRPr lang="ru-RU" dirty="0"/>
                    </a:p>
                  </a:txBody>
                  <a:tcPr/>
                </a:tc>
              </a:tr>
              <a:tr h="5894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Глюкоза, </a:t>
                      </a:r>
                      <a:r>
                        <a:rPr lang="ru-RU" sz="1200" dirty="0" err="1" smtClean="0">
                          <a:solidFill>
                            <a:schemeClr val="bg1"/>
                          </a:solidFill>
                        </a:rPr>
                        <a:t>ммоль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л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14,3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14,1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17,1**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13,4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9,9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6,7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6,6</a:t>
                      </a:r>
                      <a:endParaRPr lang="ru-RU" dirty="0"/>
                    </a:p>
                  </a:txBody>
                  <a:tcPr marL="0" marR="0" marT="0" marB="0" anchor="ctr"/>
                </a:tc>
              </a:tr>
              <a:tr h="117853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Инсулин, ЕД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НВИИ</a:t>
                      </a:r>
                      <a:r>
                        <a:rPr lang="ru-RU" sz="1400" baseline="0" dirty="0" smtClean="0"/>
                        <a:t>  3 ЕД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час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НВИИ</a:t>
                      </a:r>
                      <a:r>
                        <a:rPr lang="ru-RU" sz="1400" baseline="0" dirty="0" smtClean="0"/>
                        <a:t>  3 ЕД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час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НВИИ</a:t>
                      </a:r>
                      <a:r>
                        <a:rPr lang="ru-RU" sz="1400" baseline="0" dirty="0" smtClean="0"/>
                        <a:t>  5 ЕД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час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НВИИ</a:t>
                      </a:r>
                      <a:r>
                        <a:rPr lang="ru-RU" sz="1400" baseline="0" dirty="0" smtClean="0"/>
                        <a:t>  3 ЕД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час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Прекращена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НВИИ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61724" y="612243"/>
            <a:ext cx="561952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-е сутки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Состояние ср. ст. тяжести, преимущ. за счет сердечной недостаточности.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ru-RU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Экстубация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в 13.00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BNP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2040 </a:t>
            </a:r>
            <a:r>
              <a:rPr lang="ru-RU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пг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мл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В сознании, </a:t>
            </a:r>
            <a:r>
              <a:rPr lang="ru-RU" sz="15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контактна</a:t>
            </a: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Инотропная поддержка двумя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адреномиметиками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инфузия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симдакса</a:t>
            </a: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Ритм – фибрилляция предсердий</a:t>
            </a:r>
          </a:p>
          <a:p>
            <a:r>
              <a:rPr lang="ru-RU" sz="1500" b="1" dirty="0" smtClean="0">
                <a:solidFill>
                  <a:srgbClr val="C00000"/>
                </a:solidFill>
              </a:rPr>
              <a:t>Управление </a:t>
            </a:r>
            <a:r>
              <a:rPr lang="ru-RU" sz="1500" b="1" dirty="0">
                <a:solidFill>
                  <a:srgbClr val="C00000"/>
                </a:solidFill>
              </a:rPr>
              <a:t>гликемией </a:t>
            </a:r>
            <a:endParaRPr lang="ru-RU" sz="15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Продолжается НВИИ*. Гипергликемия после </a:t>
            </a:r>
            <a:r>
              <a:rPr lang="ru-RU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экстубации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в 13.00, к 18.00 достигнуты целевые показатели гликемии, НВИИ прекращена во избежание гипогликемии, без инсулинотерапии целевые показатели гликемии сохранялись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943247"/>
              </p:ext>
            </p:extLst>
          </p:nvPr>
        </p:nvGraphicFramePr>
        <p:xfrm>
          <a:off x="5881254" y="4569115"/>
          <a:ext cx="6204247" cy="1720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21"/>
                <a:gridCol w="886321"/>
                <a:gridCol w="886321"/>
                <a:gridCol w="886321"/>
                <a:gridCol w="886321"/>
                <a:gridCol w="886321"/>
                <a:gridCol w="886321"/>
              </a:tblGrid>
              <a:tr h="4154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27.09.16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24.00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6.00</a:t>
                      </a:r>
                      <a:endParaRPr lang="ru-RU" dirty="0"/>
                    </a:p>
                  </a:txBody>
                  <a:tcPr/>
                </a:tc>
              </a:tr>
              <a:tr h="573145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bg1"/>
                          </a:solidFill>
                        </a:rPr>
                        <a:t>Глюкоза, </a:t>
                      </a:r>
                      <a:r>
                        <a:rPr lang="ru-RU" sz="1200" b="1" dirty="0" err="1" smtClean="0">
                          <a:solidFill>
                            <a:schemeClr val="bg1"/>
                          </a:solidFill>
                        </a:rPr>
                        <a:t>ммоль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</a:rPr>
                        <a:t>л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7,8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12,0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15,1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</a:rPr>
                        <a:t>15,1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14,7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11,7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573145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Инсулин, ЕД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 ЕД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ru-RU" sz="1400" dirty="0" smtClean="0"/>
                        <a:t>в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в </a:t>
                      </a:r>
                      <a:r>
                        <a:rPr lang="ru-RU" sz="1400" dirty="0" err="1" smtClean="0"/>
                        <a:t>болюсно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 ЕД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ru-RU" sz="1400" dirty="0" smtClean="0"/>
                        <a:t>в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в </a:t>
                      </a:r>
                      <a:r>
                        <a:rPr lang="ru-RU" sz="1400" dirty="0" err="1" smtClean="0"/>
                        <a:t>болюсно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 ЕД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ru-RU" sz="1400" dirty="0" smtClean="0"/>
                        <a:t>в</a:t>
                      </a:r>
                      <a:r>
                        <a:rPr lang="en-US" sz="1400" dirty="0" smtClean="0"/>
                        <a:t>/</a:t>
                      </a:r>
                      <a:r>
                        <a:rPr lang="ru-RU" sz="1400" dirty="0" smtClean="0"/>
                        <a:t>в </a:t>
                      </a:r>
                      <a:r>
                        <a:rPr lang="ru-RU" sz="1400" dirty="0" err="1" smtClean="0"/>
                        <a:t>болюсно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802819" y="3686951"/>
            <a:ext cx="45838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*НВИИ - непрерывная внутривенная </a:t>
            </a:r>
            <a:r>
              <a:rPr lang="ru-RU" dirty="0" err="1" smtClean="0"/>
              <a:t>инфузия</a:t>
            </a:r>
            <a:r>
              <a:rPr lang="ru-RU" dirty="0" smtClean="0"/>
              <a:t> инсулина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448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Теория: </a:t>
            </a:r>
            <a:r>
              <a:rPr lang="ru-RU" sz="2800" b="1" dirty="0" err="1" smtClean="0">
                <a:solidFill>
                  <a:srgbClr val="C00000"/>
                </a:solidFill>
              </a:rPr>
              <a:t>Периоперационное</a:t>
            </a:r>
            <a:r>
              <a:rPr lang="ru-RU" sz="2800" b="1" dirty="0" smtClean="0">
                <a:solidFill>
                  <a:srgbClr val="C00000"/>
                </a:solidFill>
              </a:rPr>
              <a:t> управление гликемией: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рекомендуемые современные </a:t>
            </a:r>
            <a:r>
              <a:rPr lang="ru-RU" sz="2800" b="1" dirty="0">
                <a:solidFill>
                  <a:srgbClr val="C00000"/>
                </a:solidFill>
              </a:rPr>
              <a:t>позиции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2100" y="1524000"/>
            <a:ext cx="11557000" cy="5095009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3100" b="1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Непрерывная внутривенная </a:t>
            </a:r>
            <a:r>
              <a:rPr lang="ru-RU" sz="3100" b="1" dirty="0" err="1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инфузия</a:t>
            </a:r>
            <a:r>
              <a:rPr lang="ru-RU" sz="3100" b="1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 инсулина 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(НВВИ) признана наилучшим способом для достижения целей </a:t>
            </a:r>
            <a:r>
              <a:rPr lang="ru-RU" sz="3100" b="1" dirty="0" err="1" smtClean="0">
                <a:latin typeface="Calibri Light" pitchFamily="34" charset="0"/>
                <a:cs typeface="Calibri Light" pitchFamily="34" charset="0"/>
              </a:rPr>
              <a:t>гликемического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 контроля в </a:t>
            </a:r>
            <a:r>
              <a:rPr lang="ru-RU" sz="3100" b="1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отделениях интенсивной терапии </a:t>
            </a:r>
            <a:r>
              <a:rPr lang="ru-RU" sz="3100" b="1" baseline="30000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1,2,3 ,4</a:t>
            </a:r>
            <a:endParaRPr lang="ru-RU" sz="3100" b="1" baseline="30000" dirty="0" smtClean="0">
              <a:latin typeface="Calibri Light" pitchFamily="34" charset="0"/>
              <a:cs typeface="Calibri Light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Для 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осуществления </a:t>
            </a:r>
            <a:r>
              <a:rPr lang="ru-RU" sz="3100" b="1" dirty="0" err="1">
                <a:latin typeface="Calibri Light" pitchFamily="34" charset="0"/>
                <a:cs typeface="Calibri Light" pitchFamily="34" charset="0"/>
              </a:rPr>
              <a:t>инфузии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 разработаны утвержденные протоколы, они имеются в том числе и в Российских рекомендациях и позволяют достаточно 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четко 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корректировать скорость </a:t>
            </a:r>
            <a:r>
              <a:rPr lang="ru-RU" sz="3100" b="1" dirty="0" err="1">
                <a:latin typeface="Calibri Light" pitchFamily="34" charset="0"/>
                <a:cs typeface="Calibri Light" pitchFamily="34" charset="0"/>
              </a:rPr>
              <a:t>инфузии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 инсулина на основе значений 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гликемии </a:t>
            </a:r>
            <a:r>
              <a:rPr lang="ru-RU" sz="3100" b="1" baseline="30000" dirty="0" smtClean="0">
                <a:latin typeface="Calibri Light" pitchFamily="34" charset="0"/>
                <a:cs typeface="Calibri Light" pitchFamily="34" charset="0"/>
              </a:rPr>
              <a:t>1,3,4</a:t>
            </a:r>
            <a:endParaRPr lang="ru-RU" sz="3100" b="1" baseline="30000" dirty="0">
              <a:latin typeface="Calibri Light" pitchFamily="34" charset="0"/>
              <a:cs typeface="Calibri Light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3100" b="1" dirty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Целевые значения гликемии для большинства пациентов отделения интенсивной терапии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, определяемые </a:t>
            </a:r>
            <a:r>
              <a:rPr lang="en-US" sz="3100" b="1" dirty="0">
                <a:latin typeface="Calibri Light" pitchFamily="34" charset="0"/>
                <a:cs typeface="Calibri Light" pitchFamily="34" charset="0"/>
              </a:rPr>
              <a:t>IDF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3100" b="1" dirty="0">
                <a:latin typeface="Calibri Light" pitchFamily="34" charset="0"/>
                <a:cs typeface="Calibri Light" pitchFamily="34" charset="0"/>
              </a:rPr>
              <a:t>ADA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en-US" sz="3100" b="1" dirty="0">
                <a:latin typeface="Calibri Light" pitchFamily="34" charset="0"/>
                <a:cs typeface="Calibri Light" pitchFamily="34" charset="0"/>
              </a:rPr>
              <a:t>CDA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 одинаковы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: </a:t>
            </a:r>
            <a:r>
              <a:rPr lang="ru-RU" sz="3100" b="1" dirty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7,8-10,0 </a:t>
            </a:r>
            <a:r>
              <a:rPr lang="ru-RU" sz="3100" b="1" dirty="0" err="1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ммоль</a:t>
            </a:r>
            <a:r>
              <a:rPr lang="ru-RU" sz="3100" b="1" dirty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/л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 (140-180 мг/</a:t>
            </a:r>
            <a:r>
              <a:rPr lang="ru-RU" sz="3100" b="1" dirty="0" err="1">
                <a:latin typeface="Calibri Light" pitchFamily="34" charset="0"/>
                <a:cs typeface="Calibri Light" pitchFamily="34" charset="0"/>
              </a:rPr>
              <a:t>дл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), в то же время для </a:t>
            </a:r>
            <a:r>
              <a:rPr lang="ru-RU" sz="3100" b="1" dirty="0" err="1" smtClean="0">
                <a:latin typeface="Calibri Light" pitchFamily="34" charset="0"/>
                <a:cs typeface="Calibri Light" pitchFamily="34" charset="0"/>
              </a:rPr>
              <a:t>периоперационного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 периода имеется уточнение - целевые уровни от </a:t>
            </a:r>
            <a:r>
              <a:rPr lang="ru-RU" sz="3100" b="1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4,4 до 10,0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ru-RU" sz="3100" b="1" dirty="0" err="1" smtClean="0">
                <a:latin typeface="Calibri Light" pitchFamily="34" charset="0"/>
                <a:cs typeface="Calibri Light" pitchFamily="34" charset="0"/>
              </a:rPr>
              <a:t>ммоль</a:t>
            </a:r>
            <a:r>
              <a:rPr lang="en-US" sz="3100" b="1" dirty="0" smtClean="0">
                <a:latin typeface="Calibri Light" pitchFamily="34" charset="0"/>
                <a:cs typeface="Calibri Light" pitchFamily="34" charset="0"/>
              </a:rPr>
              <a:t>/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л</a:t>
            </a:r>
            <a:r>
              <a:rPr lang="ru-RU" sz="3100" b="1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ru-RU" sz="3100" b="1" dirty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без </a:t>
            </a:r>
            <a:r>
              <a:rPr lang="ru-RU" sz="3100" b="1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гипогликемий </a:t>
            </a:r>
            <a:r>
              <a:rPr lang="ru-RU" sz="3100" b="1" baseline="30000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1,2,3 ,4</a:t>
            </a:r>
            <a:endParaRPr lang="ru-RU" sz="3100" b="1" dirty="0" smtClean="0">
              <a:latin typeface="Calibri Light" pitchFamily="34" charset="0"/>
              <a:cs typeface="Calibri Light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 Российские 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клинические рекомендации 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по контролю СД предусматривают </a:t>
            </a:r>
            <a:r>
              <a:rPr lang="ru-RU" sz="3100" b="1" dirty="0">
                <a:latin typeface="Calibri Light" pitchFamily="34" charset="0"/>
                <a:cs typeface="Calibri Light" pitchFamily="34" charset="0"/>
              </a:rPr>
              <a:t>целевой 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уровень </a:t>
            </a:r>
            <a:r>
              <a:rPr lang="ru-RU" sz="3100" b="1" dirty="0" err="1" smtClean="0">
                <a:latin typeface="Calibri Light" pitchFamily="34" charset="0"/>
                <a:cs typeface="Calibri Light" pitchFamily="34" charset="0"/>
              </a:rPr>
              <a:t>периоперационной</a:t>
            </a:r>
            <a:r>
              <a:rPr lang="ru-RU" sz="3100" b="1" dirty="0" smtClean="0">
                <a:latin typeface="Calibri Light" pitchFamily="34" charset="0"/>
                <a:cs typeface="Calibri Light" pitchFamily="34" charset="0"/>
              </a:rPr>
              <a:t> гликемии - </a:t>
            </a:r>
            <a:r>
              <a:rPr lang="ru-RU" sz="3100" b="1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6,1-10,0 ммоль/л </a:t>
            </a:r>
            <a:r>
              <a:rPr lang="ru-RU" sz="3100" b="1" baseline="30000" dirty="0" smtClean="0">
                <a:solidFill>
                  <a:srgbClr val="C00000"/>
                </a:solidFill>
                <a:latin typeface="Calibri Light" pitchFamily="34" charset="0"/>
                <a:cs typeface="Calibri Light" pitchFamily="34" charset="0"/>
              </a:rPr>
              <a:t>4</a:t>
            </a:r>
            <a:endParaRPr lang="ru-RU" sz="3100" b="1" dirty="0" smtClean="0">
              <a:solidFill>
                <a:srgbClr val="C00000"/>
              </a:solidFill>
              <a:latin typeface="Calibri Light" pitchFamily="34" charset="0"/>
              <a:cs typeface="Calibri Light" pitchFamily="34" charset="0"/>
            </a:endParaRPr>
          </a:p>
          <a:p>
            <a:pPr algn="just"/>
            <a:endParaRPr lang="ru-RU" sz="2900" b="1" dirty="0" smtClean="0">
              <a:latin typeface="Calibri Light" pitchFamily="34" charset="0"/>
              <a:cs typeface="Calibri Light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baseline="30000" dirty="0" smtClean="0">
                <a:latin typeface="Calibri Light" pitchFamily="34" charset="0"/>
                <a:cs typeface="Calibri Light" pitchFamily="34" charset="0"/>
              </a:rPr>
              <a:t>1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American Diabetes Association.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Standards of Medical Care in Diabetes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 2016.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Diabetes Care in the Hospital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.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Diabetes Care 2016;39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(Suppl. 1):S99–S104. DOI: 10.2337/dc16-S016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baseline="30000" dirty="0" smtClean="0">
                <a:latin typeface="Calibri Light" pitchFamily="34" charset="0"/>
                <a:cs typeface="Calibri Light" pitchFamily="34" charset="0"/>
              </a:rPr>
              <a:t>2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Management of Hyperglycemia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 Hospitalized Patients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in Non-Critical Care Setting: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An Endocrine Society Clinical Practice Guideline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.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Journal of Clinical Endocrinology &amp; Metabolism, January 2012, 97 (1):16–38.</a:t>
            </a:r>
            <a:endParaRPr lang="ru-RU" sz="2600" dirty="0" smtClean="0">
              <a:latin typeface="Calibri Light" pitchFamily="34" charset="0"/>
              <a:cs typeface="Calibri Light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baseline="30000" dirty="0" smtClean="0">
                <a:latin typeface="Calibri Light" pitchFamily="34" charset="0"/>
                <a:cs typeface="Calibri Light" pitchFamily="34" charset="0"/>
              </a:rPr>
              <a:t>3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Canadian Diabetes Association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.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 2013 Clinical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sz="2600" dirty="0" smtClean="0">
                <a:latin typeface="Calibri Light" pitchFamily="34" charset="0"/>
                <a:cs typeface="Calibri Light" pitchFamily="34" charset="0"/>
              </a:rPr>
              <a:t>Practice Guidelines for the Prevention and Management of Diabetes in Canada. Can J Diabetes 2013; 37</a:t>
            </a:r>
            <a:endParaRPr lang="ru-RU" sz="2600" dirty="0" smtClean="0">
              <a:latin typeface="Calibri Light" pitchFamily="34" charset="0"/>
              <a:cs typeface="Calibri Light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baseline="30000" dirty="0" smtClean="0">
                <a:latin typeface="Calibri Light" pitchFamily="34" charset="0"/>
                <a:cs typeface="Calibri Light" pitchFamily="34" charset="0"/>
              </a:rPr>
              <a:t>4 </a:t>
            </a:r>
            <a:r>
              <a:rPr lang="ru-RU" sz="2600" dirty="0" smtClean="0">
                <a:latin typeface="Calibri Light" pitchFamily="34" charset="0"/>
                <a:cs typeface="Calibri Light" pitchFamily="34" charset="0"/>
              </a:rPr>
              <a:t>Алгоритмы специализированной медицинской помощи больным сахарным диабетом, 7-й пересмотр под ред. Дедова И.И., 2015</a:t>
            </a:r>
            <a:endParaRPr lang="ru-RU" sz="1700" dirty="0">
              <a:latin typeface="Calibri Light" pitchFamily="34" charset="0"/>
              <a:cs typeface="Calibri Light" pitchFamily="34" charset="0"/>
            </a:endParaRPr>
          </a:p>
          <a:p>
            <a:endParaRPr lang="ru-RU" dirty="0">
              <a:latin typeface="Calibri Light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84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6" y="36697"/>
            <a:ext cx="10515600" cy="67057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Состояние углеводного обмена после КШ: пребывание в отделении кардиохирургии</a:t>
            </a:r>
            <a:endParaRPr lang="ru-RU" sz="20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517366" y="1560286"/>
            <a:ext cx="5183188" cy="4576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>
              <a:latin typeface="Calibri" panose="020F0502020204030204" pitchFamily="34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749075" y="1511300"/>
            <a:ext cx="5183188" cy="18252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28.09.2016 на фоне </a:t>
            </a:r>
            <a:r>
              <a:rPr lang="ru-RU" sz="1600" dirty="0" err="1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болюсной</a:t>
            </a:r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терапии (</a:t>
            </a:r>
            <a:r>
              <a:rPr lang="ru-RU" sz="1600" dirty="0" err="1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Актрапид</a:t>
            </a:r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10-10-10- 4 ЕД) гипергликемия после обеда</a:t>
            </a:r>
          </a:p>
          <a:p>
            <a:pPr marL="0" indent="0">
              <a:buNone/>
            </a:pPr>
            <a:endParaRPr lang="ru-RU" sz="1600" dirty="0" smtClean="0">
              <a:latin typeface="Calibri" panose="020F0502020204030204" pitchFamily="34" charset="0"/>
              <a:ea typeface="Times New Roman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добавлен базальный инсулин с 01.10.2016 - базис-</a:t>
            </a:r>
            <a:r>
              <a:rPr lang="ru-RU" sz="1600" dirty="0" err="1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болюсная</a:t>
            </a:r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терапия с положительной динамикой</a:t>
            </a:r>
            <a:endParaRPr lang="ru-RU" sz="1600" dirty="0" smtClean="0">
              <a:latin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0492" y="2268926"/>
            <a:ext cx="5712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1600" dirty="0">
              <a:latin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0492" y="4795897"/>
            <a:ext cx="54351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Calibri" panose="020F0502020204030204" pitchFamily="34" charset="0"/>
                <a:cs typeface="Arial" pitchFamily="34" charset="0"/>
              </a:rPr>
              <a:t>достигнуты целевые показатели без гипогликемий, подобрана корректная </a:t>
            </a:r>
            <a:r>
              <a:rPr lang="ru-RU" sz="1600" dirty="0" err="1" smtClean="0">
                <a:latin typeface="Calibri" panose="020F0502020204030204" pitchFamily="34" charset="0"/>
                <a:cs typeface="Arial" pitchFamily="34" charset="0"/>
              </a:rPr>
              <a:t>сахароснижающая</a:t>
            </a:r>
            <a:r>
              <a:rPr lang="ru-RU" sz="1600" dirty="0" smtClean="0">
                <a:latin typeface="Calibri" panose="020F0502020204030204" pitchFamily="34" charset="0"/>
                <a:cs typeface="Arial" pitchFamily="34" charset="0"/>
              </a:rPr>
              <a:t> терапия (</a:t>
            </a:r>
            <a:r>
              <a:rPr lang="ru-RU" sz="1600" dirty="0" err="1" smtClean="0">
                <a:solidFill>
                  <a:prstClr val="black"/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Протафан</a:t>
            </a:r>
            <a:r>
              <a:rPr lang="ru-RU" sz="16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НМ 10 ЕД на ночь </a:t>
            </a:r>
            <a:r>
              <a:rPr lang="ru-RU" sz="16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+ </a:t>
            </a:r>
            <a:r>
              <a:rPr lang="ru-RU" sz="1600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Гликлазид</a:t>
            </a:r>
            <a:r>
              <a:rPr lang="ru-RU" sz="1600" dirty="0">
                <a:solidFill>
                  <a:prstClr val="black"/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60 мг 1 раз в </a:t>
            </a:r>
            <a:r>
              <a:rPr lang="ru-RU" sz="16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сутки)</a:t>
            </a:r>
            <a:r>
              <a:rPr lang="ru-RU" sz="1600" dirty="0" smtClean="0">
                <a:latin typeface="Calibri" panose="020F0502020204030204" pitchFamily="34" charset="0"/>
                <a:cs typeface="Arial" pitchFamily="34" charset="0"/>
              </a:rPr>
              <a:t>, в том числе для продолжения на амбулаторном этапе, пациентка обучена правилам инъекций инсулина, инсулинотерапию дома продолжать согласна (ранее отказывалась)</a:t>
            </a:r>
            <a:endParaRPr lang="ru-RU" sz="1600" dirty="0">
              <a:latin typeface="Calibri" panose="020F0502020204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48844" y="435955"/>
            <a:ext cx="537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Гликемический профиль </a:t>
            </a:r>
          </a:p>
          <a:p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(глюкоза капиллярной крови, </a:t>
            </a:r>
            <a:r>
              <a:rPr lang="ru-RU" sz="1600" dirty="0" err="1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ммоль</a:t>
            </a:r>
            <a:r>
              <a:rPr lang="en-US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л)</a:t>
            </a:r>
            <a:endParaRPr lang="ru-RU" sz="1600" dirty="0">
              <a:latin typeface="Calibri" panose="020F0502020204030204" pitchFamily="3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505686"/>
              </p:ext>
            </p:extLst>
          </p:nvPr>
        </p:nvGraphicFramePr>
        <p:xfrm>
          <a:off x="6748844" y="1095567"/>
          <a:ext cx="5230815" cy="1083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951"/>
                <a:gridCol w="929375"/>
                <a:gridCol w="1046163"/>
                <a:gridCol w="1046163"/>
                <a:gridCol w="1046163"/>
              </a:tblGrid>
              <a:tr h="394457">
                <a:tc rowSpan="3">
                  <a:txBody>
                    <a:bodyPr/>
                    <a:lstStyle/>
                    <a:p>
                      <a:endParaRPr lang="ru-RU" sz="1800" dirty="0" smtClean="0">
                        <a:effectLst/>
                      </a:endParaRPr>
                    </a:p>
                    <a:p>
                      <a:r>
                        <a:rPr lang="ru-RU" sz="1800" dirty="0" smtClean="0">
                          <a:effectLst/>
                        </a:rPr>
                        <a:t>28.09.16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07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r>
                        <a:rPr lang="ru-RU" sz="1800" u="sng" baseline="30000">
                          <a:effectLst/>
                        </a:rPr>
                        <a:t>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4456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7,4</a:t>
                      </a:r>
                      <a:endParaRPr lang="ru-RU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16,4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8,9</a:t>
                      </a:r>
                      <a:endParaRPr lang="ru-RU" dirty="0"/>
                    </a:p>
                  </a:txBody>
                  <a:tcPr marL="0" marR="0" marT="0" marB="0"/>
                </a:tc>
              </a:tr>
              <a:tr h="34456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Актрапид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10-10-10-4 ЕД</a:t>
                      </a:r>
                      <a:endParaRPr lang="ru-RU" sz="1600" dirty="0"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366800"/>
              </p:ext>
            </p:extLst>
          </p:nvPr>
        </p:nvGraphicFramePr>
        <p:xfrm>
          <a:off x="6748843" y="5330451"/>
          <a:ext cx="5230812" cy="1267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951"/>
                <a:gridCol w="929375"/>
                <a:gridCol w="1046162"/>
                <a:gridCol w="1046162"/>
                <a:gridCol w="1046162"/>
              </a:tblGrid>
              <a:tr h="217879">
                <a:tc rowSpan="3">
                  <a:txBody>
                    <a:bodyPr/>
                    <a:lstStyle/>
                    <a:p>
                      <a:endParaRPr lang="ru-RU" sz="1800" dirty="0" smtClean="0">
                        <a:effectLst/>
                      </a:endParaRPr>
                    </a:p>
                    <a:p>
                      <a:r>
                        <a:rPr lang="ru-RU" sz="1800" dirty="0" smtClean="0">
                          <a:effectLst/>
                        </a:rPr>
                        <a:t>10.10.16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07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r>
                        <a:rPr lang="ru-RU" sz="1800" u="sng" baseline="30000">
                          <a:effectLst/>
                        </a:rPr>
                        <a:t>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20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1787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4,7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5,8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6,8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6,0</a:t>
                      </a:r>
                      <a:endParaRPr lang="ru-RU" dirty="0"/>
                    </a:p>
                  </a:txBody>
                  <a:tcPr marL="0" marR="0" marT="0" marB="0" anchor="ctr"/>
                </a:tc>
              </a:tr>
              <a:tr h="7184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Протафан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НМ 10 ЕД на ночь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+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Гликлазид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60 мг 1 раз в сутки</a:t>
                      </a:r>
                      <a:endParaRPr lang="ru-RU" sz="1600" dirty="0"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054158"/>
              </p:ext>
            </p:extLst>
          </p:nvPr>
        </p:nvGraphicFramePr>
        <p:xfrm>
          <a:off x="6748843" y="3878553"/>
          <a:ext cx="5230815" cy="1188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951"/>
                <a:gridCol w="929375"/>
                <a:gridCol w="1046163"/>
                <a:gridCol w="1046163"/>
                <a:gridCol w="1046163"/>
              </a:tblGrid>
              <a:tr h="213362">
                <a:tc rowSpan="3">
                  <a:txBody>
                    <a:bodyPr/>
                    <a:lstStyle/>
                    <a:p>
                      <a:endParaRPr lang="ru-RU" sz="1600" dirty="0" smtClean="0">
                        <a:effectLst/>
                      </a:endParaRPr>
                    </a:p>
                    <a:p>
                      <a:r>
                        <a:rPr lang="ru-RU" sz="1800" dirty="0" smtClean="0">
                          <a:effectLst/>
                        </a:rPr>
                        <a:t>06.10.16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07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r>
                        <a:rPr lang="ru-RU" sz="1800" u="sng" baseline="30000">
                          <a:effectLst/>
                        </a:rPr>
                        <a:t>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3985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8,2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13,9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11,3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8,7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64008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Протафан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НМ 8 ЕД на ночь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+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Гликлазид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60 мг 1 раз в сутки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881247"/>
              </p:ext>
            </p:extLst>
          </p:nvPr>
        </p:nvGraphicFramePr>
        <p:xfrm>
          <a:off x="6748843" y="2421277"/>
          <a:ext cx="5230815" cy="1121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951"/>
                <a:gridCol w="929375"/>
                <a:gridCol w="1046163"/>
                <a:gridCol w="1046163"/>
                <a:gridCol w="1046163"/>
              </a:tblGrid>
              <a:tr h="263029">
                <a:tc rowSpan="3">
                  <a:txBody>
                    <a:bodyPr/>
                    <a:lstStyle/>
                    <a:p>
                      <a:endParaRPr lang="ru-RU" sz="1800" dirty="0" smtClean="0">
                        <a:effectLst/>
                      </a:endParaRPr>
                    </a:p>
                    <a:p>
                      <a:r>
                        <a:rPr lang="ru-RU" sz="1800" dirty="0" smtClean="0">
                          <a:effectLst/>
                        </a:rPr>
                        <a:t>02.10.16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07</a:t>
                      </a:r>
                      <a:r>
                        <a:rPr lang="ru-RU" sz="1800" u="sng" baseline="30000" dirty="0" smtClean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16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r>
                        <a:rPr lang="ru-RU" sz="1800" u="sng" baseline="30000" dirty="0">
                          <a:effectLst/>
                        </a:rPr>
                        <a:t>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599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6,7</a:t>
                      </a:r>
                      <a:endParaRPr lang="ru-RU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8,4</a:t>
                      </a:r>
                      <a:endParaRPr lang="ru-RU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4,8</a:t>
                      </a:r>
                      <a:endParaRPr lang="ru-RU" dirty="0"/>
                    </a:p>
                  </a:txBody>
                  <a:tcPr marL="0" marR="0" marT="0" marB="0"/>
                </a:tc>
              </a:tr>
              <a:tr h="40189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Протафан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НМ 8 ЕД на ночь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+ </a:t>
                      </a:r>
                      <a:r>
                        <a:rPr lang="ru-RU" sz="1600" dirty="0" err="1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Актрапид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  <a:ea typeface="Times New Roman" pitchFamily="18" charset="0"/>
                          <a:cs typeface="Arial" pitchFamily="34" charset="0"/>
                        </a:rPr>
                        <a:t> 4-4-4 ЕД перед едой</a:t>
                      </a:r>
                      <a:endParaRPr lang="ru-RU" sz="1600" dirty="0"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739420" y="3790889"/>
            <a:ext cx="5648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С 05.10.16 отменен короткий инсулин, к </a:t>
            </a:r>
          </a:p>
          <a:p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базальному  добавлен </a:t>
            </a:r>
            <a:r>
              <a:rPr lang="ru-RU" sz="1600" dirty="0" err="1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гликлазид</a:t>
            </a:r>
            <a:r>
              <a:rPr lang="ru-RU" sz="1600" dirty="0" smtClean="0"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 МВ 60 мг в сутки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Calibri" panose="020F0502020204030204" pitchFamily="34" charset="0"/>
            </a:endParaRPr>
          </a:p>
        </p:txBody>
      </p:sp>
      <p:sp>
        <p:nvSpPr>
          <p:cNvPr id="13" name="Выгнутая влево стрелка 12"/>
          <p:cNvSpPr/>
          <p:nvPr/>
        </p:nvSpPr>
        <p:spPr>
          <a:xfrm>
            <a:off x="216785" y="1982721"/>
            <a:ext cx="427471" cy="8369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Выгнутая влево стрелка 13"/>
          <p:cNvSpPr/>
          <p:nvPr/>
        </p:nvSpPr>
        <p:spPr>
          <a:xfrm>
            <a:off x="191385" y="4122961"/>
            <a:ext cx="427471" cy="8369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92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007" y="266044"/>
            <a:ext cx="10515600" cy="54927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Динамика ЭХО-КГ после операции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5800750"/>
              </p:ext>
            </p:extLst>
          </p:nvPr>
        </p:nvGraphicFramePr>
        <p:xfrm>
          <a:off x="343004" y="1086253"/>
          <a:ext cx="4717368" cy="4231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9342"/>
                <a:gridCol w="1179342"/>
                <a:gridCol w="1179342"/>
                <a:gridCol w="1179342"/>
              </a:tblGrid>
              <a:tr h="79608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 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ЭХО-КГ (1-е сутки после КШ) 23.09.2016 </a:t>
                      </a:r>
                      <a:endParaRPr lang="ru-RU" sz="2400" b="1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7171" marR="7171" marT="7171" marB="7171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/>
                </a:tc>
              </a:tr>
              <a:tr h="26858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>
                          <a:effectLst/>
                        </a:rPr>
                        <a:t>ЛЖ по Тейхольцу: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904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КДР: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6.1 см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КДО: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187 мл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3904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КСР: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5.4 см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КСО: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141 мл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3033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ФВ: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25 %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03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УО: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46 мл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841" marR="68841" marT="34421" marB="344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120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Отделы сердца: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841" marR="68841" marT="34421" marB="344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841" marR="68841" marT="34421" marB="344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3904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Митральный клапан (МК): Кольцо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/>
                </a:tc>
              </a:tr>
              <a:tr h="470758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Регургитация</a:t>
                      </a:r>
                      <a:r>
                        <a:rPr lang="ru-RU" sz="1400" dirty="0">
                          <a:effectLst/>
                        </a:rPr>
                        <a:t>: 0-I степени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/>
                </a:tc>
              </a:tr>
              <a:tr h="49771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err="1" smtClean="0">
                          <a:effectLst/>
                        </a:rPr>
                        <a:t>Vmax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74 см/сек    </a:t>
                      </a:r>
                      <a:r>
                        <a:rPr lang="ru-RU" sz="1400" dirty="0" err="1">
                          <a:effectLst/>
                        </a:rPr>
                        <a:t>Vср</a:t>
                      </a:r>
                      <a:r>
                        <a:rPr lang="ru-RU" sz="1400" dirty="0">
                          <a:effectLst/>
                        </a:rPr>
                        <a:t> 50 см/сек    </a:t>
                      </a:r>
                      <a:r>
                        <a:rPr lang="ru-RU" sz="1400" dirty="0" err="1">
                          <a:effectLst/>
                        </a:rPr>
                        <a:t>Pmax</a:t>
                      </a:r>
                      <a:r>
                        <a:rPr lang="ru-RU" sz="1400" dirty="0">
                          <a:effectLst/>
                        </a:rPr>
                        <a:t> 2.2 мм </a:t>
                      </a:r>
                      <a:r>
                        <a:rPr lang="ru-RU" sz="1400" dirty="0" err="1">
                          <a:effectLst/>
                        </a:rPr>
                        <a:t>рт.ст</a:t>
                      </a:r>
                      <a:r>
                        <a:rPr lang="ru-RU" sz="1400" dirty="0">
                          <a:effectLst/>
                        </a:rPr>
                        <a:t>. </a:t>
                      </a:r>
                      <a:endParaRPr lang="ru-RU" sz="14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err="1" smtClean="0">
                          <a:effectLst/>
                        </a:rPr>
                        <a:t>Pср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1.1 мм </a:t>
                      </a:r>
                      <a:r>
                        <a:rPr lang="ru-RU" sz="1400" dirty="0" err="1">
                          <a:effectLst/>
                        </a:rPr>
                        <a:t>рт.ст</a:t>
                      </a:r>
                      <a:r>
                        <a:rPr lang="ru-RU" sz="1400" dirty="0">
                          <a:effectLst/>
                        </a:rPr>
                        <a:t>.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/>
                </a:tc>
              </a:tr>
              <a:tr h="470758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Локальная сократительная </a:t>
                      </a:r>
                      <a:r>
                        <a:rPr lang="ru-RU" sz="1400" dirty="0" smtClean="0">
                          <a:effectLst/>
                        </a:rPr>
                        <a:t>способность: </a:t>
                      </a:r>
                      <a:r>
                        <a:rPr lang="ru-RU" sz="1400" dirty="0">
                          <a:effectLst/>
                        </a:rPr>
                        <a:t>диффузная гипокинезия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171" marR="7171" marT="7171" marB="71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68841" marR="68841" marT="34421" marB="34421"/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79181" y="5342622"/>
            <a:ext cx="46994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Примечание: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Расхождение листков перикарда за ПЖ до 0,7 см без признаков сдавления. В плевральных полостях свободная жидкость не визуализируется.</a:t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Заключение: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Сократительная способность миокарда ЛЖ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выраженно снижена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Состояние после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аннулопластики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МК, коронарного шунтирования.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914333"/>
              </p:ext>
            </p:extLst>
          </p:nvPr>
        </p:nvGraphicFramePr>
        <p:xfrm>
          <a:off x="6795966" y="1086252"/>
          <a:ext cx="4516712" cy="4256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9178"/>
                <a:gridCol w="1129178"/>
                <a:gridCol w="1129178"/>
                <a:gridCol w="1129178"/>
              </a:tblGrid>
              <a:tr h="409967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2400" b="1" dirty="0" smtClean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ЭХО-КГ перед выпиской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(20-е сутки после КШ) 11.10.2016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b="0">
                        <a:solidFill>
                          <a:schemeClr val="tx1"/>
                        </a:solidFill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7502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u="sng" dirty="0">
                          <a:solidFill>
                            <a:schemeClr val="tx1"/>
                          </a:solidFill>
                          <a:effectLst/>
                        </a:rPr>
                        <a:t>ЛЖ по </a:t>
                      </a:r>
                      <a:r>
                        <a:rPr lang="ru-RU" sz="1400" b="0" u="sng" dirty="0" err="1">
                          <a:solidFill>
                            <a:schemeClr val="tx1"/>
                          </a:solidFill>
                          <a:effectLst/>
                        </a:rPr>
                        <a:t>Тейхольцу</a:t>
                      </a:r>
                      <a:r>
                        <a:rPr lang="ru-RU" sz="1400" b="0" u="sng" dirty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50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</a:rPr>
                        <a:t>КДР: 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6.3 см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КДО: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</a:rPr>
                        <a:t>201 мл 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750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</a:rPr>
                        <a:t>КСР: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</a:rPr>
                        <a:t>4.3 см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</a:rPr>
                        <a:t>КСО: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83 мл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788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</a:rPr>
                        <a:t>ФВ: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59 %</a:t>
                      </a:r>
                      <a:endParaRPr lang="ru-RU" sz="14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50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</a:rPr>
                        <a:t>ЛП: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</a:rPr>
                        <a:t>4.4 см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750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УО: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</a:rPr>
                        <a:t>118 мл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78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Отделы сердца: дилатация ЛЖ, дилатация ЛП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78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Митральный клапан (МК): Кольцо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78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Регургитация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: 0-I степени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78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Vmax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103 см/сек   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</a:rPr>
                        <a:t>Vср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 66 см/сек   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</a:rPr>
                        <a:t>Pmax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 4.2 мм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</a:rPr>
                        <a:t>рт.ст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.  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</a:rPr>
                        <a:t>Pср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 1.9 мм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</a:rPr>
                        <a:t>рт.ст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78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</a:rPr>
                        <a:t>Трикуспидальный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 клапан (ТК):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78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Регургитация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: I степени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78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Локальная сократительная способность не нарушена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65" marR="6365" marT="6365" marB="636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</a:endParaRPr>
                    </a:p>
                  </a:txBody>
                  <a:tcPr marL="61107" marR="61107" marT="30554" marB="3055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535882" y="5434954"/>
            <a:ext cx="5036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Примечание: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Атипичное движение МЖП. Перикард - б/о. Плевральные полости-б/о.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Заключение: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Сократительная способность миокарда ЛЖ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удовлетворительная.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5060372" y="2163290"/>
            <a:ext cx="1735594" cy="2242455"/>
          </a:xfrm>
          <a:prstGeom prst="rightArrow">
            <a:avLst>
              <a:gd name="adj1" fmla="val 50000"/>
              <a:gd name="adj2" fmla="val 4747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 </a:t>
            </a:r>
            <a:r>
              <a:rPr lang="ru-RU" sz="1400" b="1" dirty="0" smtClean="0">
                <a:solidFill>
                  <a:schemeClr val="bg1"/>
                </a:solidFill>
              </a:rPr>
              <a:t> 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09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9393" y="665968"/>
            <a:ext cx="9110155" cy="46456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Проблемы послеоперационного </a:t>
            </a:r>
            <a:r>
              <a:rPr lang="ru-RU" sz="3600" b="1" dirty="0" smtClean="0">
                <a:solidFill>
                  <a:srgbClr val="C00000"/>
                </a:solidFill>
              </a:rPr>
              <a:t>периода:</a:t>
            </a:r>
            <a:r>
              <a:rPr lang="ru-RU" sz="3600" b="1" dirty="0">
                <a:solidFill>
                  <a:srgbClr val="C00000"/>
                </a:solidFill>
              </a:rPr>
              <a:t/>
            </a:r>
            <a:br>
              <a:rPr lang="ru-RU" sz="3600" b="1" dirty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14994"/>
            <a:ext cx="10502348" cy="5095745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Синдром </a:t>
            </a:r>
            <a:r>
              <a:rPr lang="ru-RU" dirty="0" err="1" smtClean="0"/>
              <a:t>полиорганной</a:t>
            </a:r>
            <a:r>
              <a:rPr lang="ru-RU" dirty="0" smtClean="0"/>
              <a:t> недостаточности с преобладанием сердечной и дыхательной недостаточности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Длительная </a:t>
            </a:r>
            <a:r>
              <a:rPr lang="ru-RU" dirty="0" err="1" smtClean="0"/>
              <a:t>искуственная</a:t>
            </a:r>
            <a:r>
              <a:rPr lang="ru-RU" dirty="0" smtClean="0"/>
              <a:t> вентиляция легких (</a:t>
            </a:r>
            <a:r>
              <a:rPr lang="ru-RU" dirty="0" err="1" smtClean="0"/>
              <a:t>экстубация</a:t>
            </a:r>
            <a:r>
              <a:rPr lang="ru-RU" dirty="0" smtClean="0"/>
              <a:t> на 4-е сутки)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Сердечная недостаточность с необходимостью инотропной поддержки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Длительное пребывание в реанимационном отделении – 6 суток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Фибрилляция предсердий на 3-сутки после вмешательства, медикаментозная </a:t>
            </a:r>
            <a:r>
              <a:rPr lang="ru-RU" dirty="0" err="1" smtClean="0"/>
              <a:t>кардиоверсия</a:t>
            </a:r>
            <a:r>
              <a:rPr lang="ru-RU" dirty="0" smtClean="0"/>
              <a:t> без эффекта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dirty="0" err="1" smtClean="0"/>
              <a:t>Персистирующая</a:t>
            </a:r>
            <a:r>
              <a:rPr lang="ru-RU" dirty="0" smtClean="0"/>
              <a:t> гипергликемия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dirty="0" err="1" smtClean="0"/>
              <a:t>Гидроперикард</a:t>
            </a:r>
            <a:r>
              <a:rPr lang="ru-RU" dirty="0" smtClean="0"/>
              <a:t>, гидроторакс, не требующие пункции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dirty="0" err="1" smtClean="0"/>
              <a:t>Постинтубационный</a:t>
            </a:r>
            <a:r>
              <a:rPr lang="ru-RU" dirty="0" smtClean="0"/>
              <a:t> </a:t>
            </a:r>
            <a:r>
              <a:rPr lang="ru-RU" dirty="0" err="1" smtClean="0"/>
              <a:t>фаринголарингит</a:t>
            </a:r>
            <a:endParaRPr lang="ru-RU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Выраженный отек и гиперемия голени после забора </a:t>
            </a:r>
            <a:r>
              <a:rPr lang="ru-RU" dirty="0" err="1" smtClean="0"/>
              <a:t>аутовены</a:t>
            </a:r>
            <a:r>
              <a:rPr lang="ru-RU" dirty="0" smtClean="0"/>
              <a:t>, сохраняющийся в </a:t>
            </a:r>
            <a:r>
              <a:rPr lang="ru-RU" dirty="0"/>
              <a:t>течение 2 недель </a:t>
            </a:r>
            <a:endParaRPr lang="ru-RU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Длительное пребывание в стационаре после КШ – 22 дня</a:t>
            </a:r>
          </a:p>
        </p:txBody>
      </p:sp>
    </p:spTree>
    <p:extLst>
      <p:ext uri="{BB962C8B-B14F-4D97-AF65-F5344CB8AC3E}">
        <p14:creationId xmlns:p14="http://schemas.microsoft.com/office/powerpoint/2010/main" val="252625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3657" y="365125"/>
            <a:ext cx="11353800" cy="57213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Рекомендации при выписке из стационара. Часть 1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50085" y="698243"/>
            <a:ext cx="10563043" cy="617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Наблюдение хирурга, кардиолога, эндокринолога по месту жительства.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Продолжить обучение в школе для пациентов с протезированными клапанами сердца (указаны контактные</a:t>
            </a:r>
            <a:r>
              <a:rPr kumimoji="0" lang="ru-RU" alt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данные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При любых инвазивных вмешательствах – антибиотикопрофилактика (схема на руках). Предупреждать лечащего врача о приеме ВАРФАРИНА!</a:t>
            </a: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Контроль МНО на 17.10.2016г! Коррекция дозы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варфарина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На амбулаторном этапе контроль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МНО, ПТИ 1 раз в неделю с коррекцией дозы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варфарина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(схема на руках).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Наблюдение кардиолога Кемеровского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кардиодиспансера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(указаны контактные данные).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lvl="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Контрольный СМЭКГ, ЭХОКГ через 6 месяцев, с осмотром кардиолога –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аритмолога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ea typeface="Times New Roman" panose="02020603050405020304" pitchFamily="18" charset="0"/>
                <a:cs typeface="Arial" panose="020B0604020202020204" pitchFamily="34" charset="0"/>
              </a:rPr>
              <a:t>Кемеровского </a:t>
            </a:r>
            <a:r>
              <a:rPr lang="ru-RU" altLang="ru-RU" sz="1600" dirty="0" err="1">
                <a:ea typeface="Times New Roman" panose="02020603050405020304" pitchFamily="18" charset="0"/>
                <a:cs typeface="Arial" panose="020B0604020202020204" pitchFamily="34" charset="0"/>
              </a:rPr>
              <a:t>кардиодиспансера</a:t>
            </a:r>
            <a:r>
              <a:rPr lang="ru-RU" altLang="ru-RU" sz="1600" dirty="0">
                <a:ea typeface="Times New Roman" panose="02020603050405020304" pitchFamily="18" charset="0"/>
                <a:cs typeface="Arial" panose="020B0604020202020204" pitchFamily="34" charset="0"/>
              </a:rPr>
              <a:t> ,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для решения вопроса о продолжении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антикоагулянтной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терапии.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lvl="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kumimoji="0" lang="ru-RU" alt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ЦДС экстракраниальных артерий 2 раза в год. Наблюдение </a:t>
            </a:r>
            <a:r>
              <a:rPr kumimoji="0" lang="ru-RU" altLang="ru-RU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ангионевролога</a:t>
            </a:r>
            <a:r>
              <a:rPr kumimoji="0" lang="ru-RU" alt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ea typeface="Times New Roman" panose="02020603050405020304" pitchFamily="18" charset="0"/>
                <a:cs typeface="Arial" panose="020B0604020202020204" pitchFamily="34" charset="0"/>
              </a:rPr>
              <a:t>Кемеровского </a:t>
            </a:r>
            <a:r>
              <a:rPr lang="ru-RU" altLang="ru-RU" sz="1600" dirty="0" err="1">
                <a:ea typeface="Times New Roman" panose="02020603050405020304" pitchFamily="18" charset="0"/>
                <a:cs typeface="Arial" panose="020B0604020202020204" pitchFamily="34" charset="0"/>
              </a:rPr>
              <a:t>кардиодиспансера</a:t>
            </a:r>
            <a:r>
              <a:rPr lang="ru-RU" altLang="ru-RU" sz="16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ru-RU" alt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Избегать травм грудной клетки и переохлаждений, своевременная санация очагов хронической инфекции. Дозированная ходьба по ровной местности, темп ходьбы 50-60 шагов в минуту.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Ограничение соли до 5 грамм в сутки, жидкости до 1,5 литров в сутки, соблюдение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гипохолестериновой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диеты. Прием продуктов богатых калием: изюм, курага, печеный картофель.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Контроль АД и ЧСС (оптимальные цифры АД не более 140/90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мм.рт.ст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ЧСС в покое 55-60 ударов в минуту).</a:t>
            </a:r>
          </a:p>
        </p:txBody>
      </p:sp>
    </p:spTree>
    <p:extLst>
      <p:ext uri="{BB962C8B-B14F-4D97-AF65-F5344CB8AC3E}">
        <p14:creationId xmlns:p14="http://schemas.microsoft.com/office/powerpoint/2010/main" val="334327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3657" y="365125"/>
            <a:ext cx="11353800" cy="57213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Рекомендации при выписке из стационара. Часть 2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66957" y="1117918"/>
            <a:ext cx="10209752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57200" algn="l"/>
              </a:tabLst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Продолжить прием: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>
                <a:tab pos="457200" algn="l"/>
              </a:tabLst>
            </a:pPr>
            <a:endParaRPr kumimoji="0" lang="ru-RU" altLang="ru-RU" sz="18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8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Спиронолактон</a:t>
            </a:r>
            <a:r>
              <a:rPr kumimoji="0" lang="ru-RU" altLang="ru-RU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25 мг утром, натощак, ежедневно;</a:t>
            </a:r>
            <a:endParaRPr kumimoji="0" lang="ru-RU" altLang="ru-RU" sz="18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en-US" altLang="ru-RU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kumimoji="0" lang="ru-RU" altLang="ru-RU" sz="18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торвастатин</a:t>
            </a:r>
            <a:r>
              <a:rPr kumimoji="0" lang="ru-RU" altLang="ru-RU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40 мг – вечером во время ужина (под контролем </a:t>
            </a:r>
            <a:r>
              <a:rPr kumimoji="0" lang="ru-RU" altLang="ru-RU" sz="18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трансаминаз</a:t>
            </a:r>
            <a:r>
              <a:rPr kumimoji="0" lang="ru-RU" altLang="ru-RU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КФК,  </a:t>
            </a:r>
            <a:r>
              <a:rPr kumimoji="0" lang="ru-RU" altLang="ru-RU" sz="18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липидограммы</a:t>
            </a:r>
            <a:r>
              <a:rPr kumimoji="0" lang="ru-RU" altLang="ru-RU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через 3 месяца</a:t>
            </a:r>
            <a:endParaRPr kumimoji="0" lang="ru-RU" altLang="ru-RU" sz="18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8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Периндоприл</a:t>
            </a:r>
            <a:r>
              <a:rPr kumimoji="0" lang="ru-RU" altLang="ru-RU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kumimoji="0" lang="ru-RU" altLang="ru-RU" sz="18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престариум</a:t>
            </a:r>
            <a:r>
              <a:rPr kumimoji="0" lang="ru-RU" altLang="ru-RU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) 1,25 мг вечером, под контролем АД;</a:t>
            </a:r>
            <a:endParaRPr kumimoji="0" lang="ru-RU" altLang="ru-RU" sz="18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8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Торасемид</a:t>
            </a:r>
            <a:r>
              <a:rPr kumimoji="0" lang="ru-RU" altLang="ru-RU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10 мг утром, после еды, ежедневно (при необходимости коррекция дозы);</a:t>
            </a:r>
            <a:endParaRPr kumimoji="0" lang="ru-RU" altLang="ru-RU" sz="18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8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Варфарин</a:t>
            </a:r>
            <a:r>
              <a:rPr kumimoji="0" lang="ru-RU" altLang="ru-RU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Никомед 5  мг ( 2 таблетки)  в 17:00 часов после еды под контролем ПТИ (должное значение) 30-60%%,  МНО (должное значение) 2,5-3,5.</a:t>
            </a:r>
            <a:endParaRPr kumimoji="0" lang="ru-RU" altLang="ru-RU" sz="18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kumimoji="0" lang="ru-RU" altLang="ru-RU" sz="18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Пантопразол</a:t>
            </a:r>
            <a:r>
              <a:rPr kumimoji="0" lang="ru-RU" altLang="ru-RU" sz="1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20 мг на ночь, ежедневно;</a:t>
            </a:r>
          </a:p>
          <a:p>
            <a:pPr lvl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ru-RU" sz="1800" dirty="0" err="1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Протафан</a:t>
            </a:r>
            <a:r>
              <a:rPr lang="ru-RU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НМ 10 ЕД </a:t>
            </a:r>
            <a:r>
              <a:rPr lang="ru-RU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п</a:t>
            </a:r>
            <a:r>
              <a:rPr lang="en-US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/</a:t>
            </a:r>
            <a:r>
              <a:rPr lang="ru-RU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к</a:t>
            </a:r>
            <a:r>
              <a:rPr lang="en-US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в</a:t>
            </a:r>
            <a:r>
              <a:rPr lang="en-US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 22.00</a:t>
            </a:r>
            <a:r>
              <a:rPr lang="ru-RU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 </a:t>
            </a:r>
            <a:endParaRPr lang="en-US" sz="1800" dirty="0" smtClean="0">
              <a:solidFill>
                <a:prstClr val="black"/>
              </a:solidFill>
              <a:ea typeface="Times New Roman" pitchFamily="18" charset="0"/>
              <a:cs typeface="Arial" panose="020B0604020202020204" pitchFamily="34" charset="0"/>
            </a:endParaRPr>
          </a:p>
          <a:p>
            <a:pPr lvl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ru-RU" sz="1800" dirty="0" err="1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Диабетон</a:t>
            </a:r>
            <a:r>
              <a:rPr lang="ru-RU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МВ 60 мг 1 раз в день утром</a:t>
            </a:r>
            <a:endParaRPr lang="ru-RU" sz="18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ru-RU" sz="1800" dirty="0" err="1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Метформин</a:t>
            </a:r>
            <a:r>
              <a:rPr lang="ru-RU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возобновить при положительной динамике </a:t>
            </a:r>
            <a:r>
              <a:rPr lang="ru-RU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СКФ  </a:t>
            </a:r>
            <a:r>
              <a:rPr lang="ru-RU" sz="1800" dirty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(</a:t>
            </a:r>
            <a:r>
              <a:rPr lang="ru-RU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не ниже 45 мл мин</a:t>
            </a:r>
            <a:r>
              <a:rPr lang="en-US" sz="1800" dirty="0" smtClean="0">
                <a:solidFill>
                  <a:prstClr val="black"/>
                </a:solidFill>
                <a:ea typeface="Times New Roman" pitchFamily="18" charset="0"/>
                <a:cs typeface="Arial" panose="020B0604020202020204" pitchFamily="34" charset="0"/>
              </a:rPr>
              <a:t>)</a:t>
            </a:r>
          </a:p>
          <a:p>
            <a:pPr lvl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n-US" sz="1800" dirty="0">
                <a:cs typeface="Arial" panose="020B0604020202020204" pitchFamily="34" charset="0"/>
              </a:rPr>
              <a:t>L-</a:t>
            </a:r>
            <a:r>
              <a:rPr lang="ru-RU" sz="1800" dirty="0">
                <a:cs typeface="Arial" panose="020B0604020202020204" pitchFamily="34" charset="0"/>
              </a:rPr>
              <a:t>тироксин 50 </a:t>
            </a:r>
            <a:r>
              <a:rPr lang="ru-RU" sz="1800" dirty="0" smtClean="0">
                <a:cs typeface="Arial" panose="020B0604020202020204" pitchFamily="34" charset="0"/>
              </a:rPr>
              <a:t>мкг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ru-RU" sz="1800" dirty="0" smtClean="0">
                <a:cs typeface="Arial" panose="020B0604020202020204" pitchFamily="34" charset="0"/>
              </a:rPr>
              <a:t>1 раз утром за 30 минут до еды и других препаратов</a:t>
            </a:r>
            <a:endParaRPr kumimoji="0" lang="ru-RU" altLang="ru-RU" sz="18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7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 месяца после вмешательства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момент подготовки материала пациентка чувствует себя удовлетворительно, приступов стенокардии не отмечает, постепенно расширяет двигательную активность (ежедневные прогулки - использует помощь родственников)</a:t>
            </a:r>
          </a:p>
          <a:p>
            <a:r>
              <a:rPr lang="ru-RU" dirty="0" smtClean="0"/>
              <a:t>Со слов, принимает все рекомендованные при выписке препараты, АД </a:t>
            </a:r>
            <a:r>
              <a:rPr lang="ru-RU" dirty="0" err="1" smtClean="0"/>
              <a:t>сист</a:t>
            </a:r>
            <a:r>
              <a:rPr lang="ru-RU" dirty="0" smtClean="0"/>
              <a:t>. 120-130 мм рт. ст.</a:t>
            </a:r>
          </a:p>
          <a:p>
            <a:r>
              <a:rPr lang="ru-RU" dirty="0" smtClean="0"/>
              <a:t>Самостоятельно выполняет инъекции инсулина, контролирует гликемию не реже 3 раз в неделю: самоконтроль глюкозы натощак 6,5-7,5 ммоль</a:t>
            </a:r>
            <a:r>
              <a:rPr lang="en-US" dirty="0" smtClean="0"/>
              <a:t>/</a:t>
            </a:r>
            <a:r>
              <a:rPr lang="ru-RU" dirty="0" smtClean="0"/>
              <a:t>л, после еды 8-9,8 ммоль</a:t>
            </a:r>
            <a:r>
              <a:rPr lang="en-US" dirty="0"/>
              <a:t>/</a:t>
            </a:r>
            <a:r>
              <a:rPr lang="ru-RU" dirty="0" smtClean="0"/>
              <a:t>л, гипогликемий не было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58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Заключение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1357"/>
            <a:ext cx="10293626" cy="476560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Пациент с сахарным диабетом 2 типа, подвергающийся КШ, безусловно, требует много усилий и внимания на всех этапах вмешательства.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Тем не менее, следование современным рекомендациям по </a:t>
            </a:r>
            <a:r>
              <a:rPr lang="ru-RU" dirty="0" err="1" smtClean="0"/>
              <a:t>периоперационному</a:t>
            </a:r>
            <a:r>
              <a:rPr lang="ru-RU" dirty="0" smtClean="0"/>
              <a:t> ведению таких пациентов позволяет достичь улучшения результатов открытой </a:t>
            </a:r>
            <a:r>
              <a:rPr lang="ru-RU" dirty="0" err="1" smtClean="0"/>
              <a:t>реваскуляризации</a:t>
            </a:r>
            <a:r>
              <a:rPr lang="ru-RU" dirty="0" smtClean="0"/>
              <a:t> миокарда.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Кроме того, доказано, что для улучшения отдаленных исходов КШ не менее важным является последующий контроль факторов риска пациентов СД - достижение целевых уровней гликемии, АД, липидов и др. </a:t>
            </a:r>
            <a:r>
              <a:rPr lang="ru-RU" sz="1800" dirty="0" smtClean="0"/>
              <a:t>(</a:t>
            </a:r>
            <a:r>
              <a:rPr lang="en-US" sz="1800" dirty="0" smtClean="0"/>
              <a:t>Venkatesan S</a:t>
            </a:r>
            <a:r>
              <a:rPr lang="ru-RU" sz="1800" dirty="0" smtClean="0"/>
              <a:t>., 2016,  </a:t>
            </a:r>
            <a:r>
              <a:rPr lang="en-US" sz="1800" dirty="0" smtClean="0"/>
              <a:t>Wang</a:t>
            </a:r>
            <a:r>
              <a:rPr lang="ru-RU" sz="1800" dirty="0" smtClean="0"/>
              <a:t> С., 2016).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92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3885</TotalTime>
  <Words>5583</Words>
  <Application>Microsoft Office PowerPoint</Application>
  <PresentationFormat>Произвольный</PresentationFormat>
  <Paragraphs>1024</Paragraphs>
  <Slides>44</Slides>
  <Notes>30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Презентация PowerPoint</vt:lpstr>
      <vt:lpstr>Презентация PowerPoint</vt:lpstr>
      <vt:lpstr>Актуальность</vt:lpstr>
      <vt:lpstr>Клинический случай:  </vt:lpstr>
      <vt:lpstr>Презентация PowerPoint</vt:lpstr>
      <vt:lpstr>Коронароангиография 25.07.16г </vt:lpstr>
      <vt:lpstr>30.08.2016 – индексная госпитализация в кардиологическое отделении НИИ КПССЗ для подготовки к плановому коронарному шунтированию </vt:lpstr>
      <vt:lpstr>Предоперационное обследование</vt:lpstr>
      <vt:lpstr>Предоперационное обследование</vt:lpstr>
      <vt:lpstr>  </vt:lpstr>
      <vt:lpstr>  </vt:lpstr>
      <vt:lpstr>  </vt:lpstr>
      <vt:lpstr>Предоперационное обследование: </vt:lpstr>
      <vt:lpstr>Консенсус Американской диабетической ассоциации и Европейской ассоциации по изучению диабета (ADA/EASD) по коррекции гипергликемии – 2015: </vt:lpstr>
      <vt:lpstr>Индивидуальные цели контроля углеводного обмена  (Алгоритмы специализированной медицинской помощи больным сахарным диабетом, 2015)</vt:lpstr>
      <vt:lpstr> Теория Рекомендуемые цели гликемии для пациентов стационара </vt:lpstr>
      <vt:lpstr>Теория Предоперационная подготовка - выбор сахароснижающей терапии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Предоперационная подготовка: управление гликемией</vt:lpstr>
      <vt:lpstr>Цветное дуплексное сканирование глубоких вен нижних конечностей 31.08.2016  Описание: Глубокие вены нижних конечностей проходимы на всем протяжении, просветы их свободны, стенки не утолщены, компрессивность сохранена. Кровоток на всем протяжении фазный.  Заключение: Нарушения гемодинамики не выявлено</vt:lpstr>
      <vt:lpstr>Предоперационное обследование: </vt:lpstr>
      <vt:lpstr>Предоперационная подготовка:  инфузия левосимендана</vt:lpstr>
      <vt:lpstr>Предоперационная подготовка:  эрадикационная терапия </vt:lpstr>
      <vt:lpstr>Предоперационная медикаментозная терапия: </vt:lpstr>
      <vt:lpstr>Проблемы и особенности предоперационной подготовки пациентки К.</vt:lpstr>
      <vt:lpstr>Предоперационный статус: уточненный диагноз</vt:lpstr>
      <vt:lpstr>Теория: Высокий операционный риск пациентов с СД</vt:lpstr>
      <vt:lpstr>Вопрос: Какие факторы операционного риска, учитывающиеся в EuroScore II, есть у данной пациентки? </vt:lpstr>
      <vt:lpstr>Вопрос: Какие факторы операционного риска, учитывающиеся в EuroScore II, есть у данной пациентки? </vt:lpstr>
      <vt:lpstr>22.09.2016  года – операция в условиях искусственного кровообращения (flow-pump) – Маммарокоронарный анастомоз с ПНА и 1 ДВ (секвенция), аортокоронарное шунтирование ПКА и 1 ВТК аутовеной, аннулопластика митрального клапана опорным кольцом «Мединж-32» </vt:lpstr>
      <vt:lpstr>Периоперационное управление гликемией </vt:lpstr>
      <vt:lpstr>Ранний послеоперационный период: пребывание в реанимационном отделении</vt:lpstr>
      <vt:lpstr>Ранний послеоперационный период:  пребывание в реанимационном отделении</vt:lpstr>
      <vt:lpstr>Теория: Периоперационное управление гликемией:  рекомендуемые современные позиции </vt:lpstr>
      <vt:lpstr>Состояние углеводного обмена после КШ: пребывание в отделении кардиохирургии</vt:lpstr>
      <vt:lpstr>Динамика ЭХО-КГ после операции</vt:lpstr>
      <vt:lpstr>Проблемы послеоперационного периода: </vt:lpstr>
      <vt:lpstr>Рекомендации при выписке из стационара. Часть 1</vt:lpstr>
      <vt:lpstr>Рекомендации при выписке из стационара. Часть 2</vt:lpstr>
      <vt:lpstr>2 месяца после вмешательства</vt:lpstr>
      <vt:lpstr>Заключение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Безденежных Наталья Александровна</dc:creator>
  <cp:lastModifiedBy>Кашталап Василий Васильевич</cp:lastModifiedBy>
  <cp:revision>309</cp:revision>
  <dcterms:created xsi:type="dcterms:W3CDTF">2016-11-09T08:12:04Z</dcterms:created>
  <dcterms:modified xsi:type="dcterms:W3CDTF">2016-12-13T09:06:06Z</dcterms:modified>
</cp:coreProperties>
</file>