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2" autoAdjust="0"/>
    <p:restoredTop sz="78893" autoAdjust="0"/>
  </p:normalViewPr>
  <p:slideViewPr>
    <p:cSldViewPr snapToGrid="0">
      <p:cViewPr varScale="1">
        <p:scale>
          <a:sx n="90" d="100"/>
          <a:sy n="90" d="100"/>
        </p:scale>
        <p:origin x="1659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C6109-55B1-49E7-8439-F4A7E7D5C15E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D2464-53CD-44D1-AD75-762C39123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184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вопросах, касающихся встречаемости, клинической оценки и методов лечения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суправентрикулярных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тахикардий трансплантированного сердца существует множество противоречий и пробелов. Трансплантированное сердце представляет собой уникальную модель для изучения механизмов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суправентрикулярных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тахикардий в связи с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денервацией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проаритмогенностью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хирургических анастомозов.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D2464-53CD-44D1-AD75-762C39123F2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21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Атриовентрикулярные реципрокные тахикардии характеризуются наименьшей встречаемостью среди всех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тахиаритмий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трансплантированного сердца: их частота не превышает 0,4% от всех случаев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ортотопических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трансплантаций. В небольшом количестве ранее опубликованных работ описаны случаи атриовентрикулярной узловой реципрокной тахикардии 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ортодромной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тахикардии, субстратом которых являлись, соответственно, медленные пути атриовентрикулярного проведения и пучки Кента в донорских сердцах. Наиболее часто встречаемыми аритмиями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аллотрансплантатов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являются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макрориентри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-тахикардии, субстратом которых являлись хирургические анастомозы.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D2464-53CD-44D1-AD75-762C39123F2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835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Несмотря на то, что резистентные к терапии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суправентрикулярные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тахиаритмии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представляют собой значимую клиническую проблему у пациентов после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ортотопической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трансплантации сердца, в действующих в настоящее время рекомендациях Международного общества трансплантации сердца и легких и Российского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трансплантологического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общества отсутствуют указания на возможность выполнения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катетерной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 таких пациентов ни в раннем ни в отдаленном послеоперационном периоде. В то же время, в качестве показания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класса в них упоминается необходимость проведения электрофизиологического исследования в раннем послеоперационном периоде в случае отсутствия признаков отторжения. Вряд ли авторы рекомендаций видели смысл в электрофизиологии ради электрофизиологии; скорее, это показание следует расценивать как намек на возможность выполнения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при обнаружении соответствующего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аритмогенного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субстрата. Как бы то ни было, к настоящему времени суммарное количество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трансплантированных сердцах, описанных в литературе, не превышает сотни случаев, а в ближайшем послеоперационном периоде – десятка. В рекомендациях же в качестве единственного метода лечения аритмий после трансплантации упоминается лишь терапия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амиодароном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β-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адреноблокаторами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D2464-53CD-44D1-AD75-762C39123F2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00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Пациенту П. 55 лет в связи с терминальной стацией сердечной недостаточности на фоне постинфарктного кардиосклероза 12.04.2014 выполнена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ортотопическая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трансплантация сердца по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биатриальной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методике. Во время операции после снятия зажима с аорты спонтанного восстановления сердечной деятельности не наблюдалось, ее удалось восстановить после введения в корень аорты адреналина. При попытке отхода от искусственного кровообращения наблюдалась гипотония, перегрузка отделов сердца, желудочковые нарушения ритма. Поэтому пациент был транспортирован в отделение анестезиологии и реанимации на фоне вено-артериальной экстракорпоральной мембранной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оксигенации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Через 78 часов произошла стабилизация гемодинамики, и циркуляторная поддержка была отключена, однако практически сразу же после отхода от нее дебютировали пароксизмы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суправентрикулярной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тахикардии, которые в дальнейшем многократно рецидивировали. Несмотря на относительно небольшую частоту (130 уд/мин), они являлись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гемодинамически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значимыми, приводя к гипотензии и снижению сатурации кислорода.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Инфузия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амиодарона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β-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адреноблокаторов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в том числе в высоких дозировках, не оказывала профилактического антиаритмического эффекта, приводя только к замедлению тахикардии до 120 уд/мин. С другой стороны, пароксизмы успешно купировались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overdrive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-стимуляцией с внешнего искусственного водителя ритма. Учитывая наличие сопутствующей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хронотропной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некомпетентности, сохранявшейся более двух недель после трансплантации, пациенту была выполнена имплантация постоянной системы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электрокардиостимуляции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режиме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DDDR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антитахикардитической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функцией. Устройство успешно корригировало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хронотропную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функцию, однако относительно низкая ЧСС во время пароксизмов оказалась ниже порога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детекции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тахикардии, и в большинстве случаев электрокардиостимулятор не купировал аритмию. Этот факт в совокупности с неэффективностью терапии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антиаритмиками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их побочным действием, а также отсутствием гистологических признаков отторжения, был расценен как показание к проведению электрофизиологического исследования, которое было выполнено 19.05.2014.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D2464-53CD-44D1-AD75-762C39123F2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4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0B9A8B-CF03-4D51-BBAE-375ECD957595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10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Электроды установлены в коронарный синус и область пучка Гиса. При проведении программной стимуляции из среднего сегмента коронарного синуса с базовым циклом 540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задержкой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экстрастимула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без скачкообразного удлинения интервала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произошел запуск медленной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суправентрикулярной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тахикардии с циклом 465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На тахикардии минимальный интервал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наблюдался на паре электродов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3-4, находящихся в левой задней области фиброзного кольца митрального клапана (стрелка). Этот факт, а также активация пучка Гиса, предшествующая каждой активации желудочка, свидетельствует о том, что имеет место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ортодромная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тахикардия,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антероградным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коленом петли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риентри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которой является атриовентрикулярное соединение, а ретроградным – левосторонний задний пучок Кента.</a:t>
            </a:r>
          </a:p>
        </p:txBody>
      </p:sp>
    </p:spTree>
    <p:extLst>
      <p:ext uri="{BB962C8B-B14F-4D97-AF65-F5344CB8AC3E}">
        <p14:creationId xmlns:p14="http://schemas.microsoft.com/office/powerpoint/2010/main" val="2677715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B8BE4D-B9B1-4586-A38A-F3844FC04A0C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112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Ретроградным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трансаортальным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доступом в левый желудочек проведен орошаемый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аблационный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электрод, который установлен в зону предполагаемой локализации пучка Кента, где регистрировался минимальный интервал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вентрикулоатриального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проведения, составивший 100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Учитывая то, что ЧСС на тахикардии была 130 уд/мин, а пучок Кента оказался быстропроводящим, это позволило заключить, что в основном медленное проведение демонстрировало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антероградное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колено петли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риентри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 есть АВ соединение донорского сердца.</a:t>
            </a:r>
          </a:p>
        </p:txBody>
      </p:sp>
    </p:spTree>
    <p:extLst>
      <p:ext uri="{BB962C8B-B14F-4D97-AF65-F5344CB8AC3E}">
        <p14:creationId xmlns:p14="http://schemas.microsoft.com/office/powerpoint/2010/main" val="773373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79D89D-7045-4E5A-9305-9E7249B8C710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122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тахикардии выполнена радиочастотная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пучка Кента в орошаемом режиме с параметрами 45 Вт, 45°С и скоростью орошения 17 мл/мин с контролем по температуре. Практически сразу после набора заданной мощности произошло купирование тахикардии через блок ретроградного колена петли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риентри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 есть пучка Кента.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10663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374996-D86B-439E-83EE-CD5FD3FC5EC1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133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проведении контрольного электрофизиологического исследования регистрировался блок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вентрикулоатриального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проведения. Эффективный рефрактерный период атриовентрикулярного соединения составил 430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точка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Венкебаха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120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имп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/мин, время восстановления функции синусового узла донорского сердца – 815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интервал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100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интервал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60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мс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Спонтанной активности синусового узла реципиента не зарегистрировано. В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постпроцедуральном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периоде эпизоды тахикардии не регистрировались,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хронотропная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функция поддерживалась постоянной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электрокардиостимуляцией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режиме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DDDR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81343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Представленный клинически случай интересен с двух точек зрения. Опыт нашего центра невелик и насчитывает всего 12 трансплантаций сердца. Тем не менее, подобные наблюдения демонстрируют вполне ощутимую вероятность трансплантации сердца, имеющего электрофизиологические аномалии при отсутствии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макроскопически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выявляемой патологии, хотя по данным литературы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суправентрикулярные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тахикардии донорского сердца – очень редкая патология. Поэтому имеются основания для определения показаний к проведению у потенциальных доноров электрофизиологического исследования, хотя бы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чреспищеводного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при наличии такой возможности. Кроме того, при отсутствии признаков отторжения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аллотрансплантата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катетерная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аблация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может быть эффективно и безопасно выполнима у пациентов в ближайшем послеоперационном периоде. По-видимому, накопленный к настоящему моменту мировой опыт дает основания для внесения в рекомендации по трансплантации сердца показаний к подобным процедурам при наличии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симптомных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аритмий, толерантных к консервативной терапии.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06AE2-F14E-4C09-9A91-E066860C0E5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318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75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251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33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021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70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038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173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86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45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0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836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8F2AB-B2F1-413F-8E9C-2820AA82F44F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0206-4903-4F39-81E7-BE97CDCA01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20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+mn-lt"/>
              </a:rPr>
              <a:t>СИНДРОМ ВОЛЬФА-ПАРКИНСОНА-УАЙТА ДОНОРСКОГО СЕРДЦА И КАТЕТЕРНАЯ АБЛАЦИЯ ПУЧКА КЕНТА ПОСЛЕ ОРТОТОПИЧЕСКОЙ ТРАНСПЛАНТАЦИИ СЕРДЦА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С.Е. Мамчур, Е.С. Малышенко, Е.А. Хоменко, Н.С. Бохан</a:t>
            </a:r>
          </a:p>
          <a:p>
            <a:r>
              <a:rPr lang="ru-RU" dirty="0"/>
              <a:t>Федеральное государственное бюджетное учреждение «Научно-исследовательский институт комплексных проблем сердечно-сосудистых заболеваний» Сибирского отделения Российской академии медицинских наук, Кемерово, Российская Федерация</a:t>
            </a:r>
          </a:p>
        </p:txBody>
      </p:sp>
    </p:spTree>
    <p:extLst>
      <p:ext uri="{BB962C8B-B14F-4D97-AF65-F5344CB8AC3E}">
        <p14:creationId xmlns:p14="http://schemas.microsoft.com/office/powerpoint/2010/main" val="2343505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200" b="1" dirty="0">
                <a:latin typeface="+mn-lt"/>
              </a:rPr>
              <a:t>СТРУКТУРА НАРУШЕНИЙ РИТМА ПОСЛЕ ОТС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9241350"/>
              </p:ext>
            </p:extLst>
          </p:nvPr>
        </p:nvGraphicFramePr>
        <p:xfrm>
          <a:off x="838200" y="1538546"/>
          <a:ext cx="10515600" cy="292608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6843823">
                  <a:extLst>
                    <a:ext uri="{9D8B030D-6E8A-4147-A177-3AD203B41FA5}">
                      <a16:colId xmlns:a16="http://schemas.microsoft.com/office/drawing/2014/main" val="3136757731"/>
                    </a:ext>
                  </a:extLst>
                </a:gridCol>
                <a:gridCol w="3671777">
                  <a:extLst>
                    <a:ext uri="{9D8B030D-6E8A-4147-A177-3AD203B41FA5}">
                      <a16:colId xmlns:a16="http://schemas.microsoft.com/office/drawing/2014/main" val="3937235386"/>
                    </a:ext>
                  </a:extLst>
                </a:gridCol>
              </a:tblGrid>
              <a:tr h="21171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Аритмия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Распространенность</a:t>
                      </a:r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0317369"/>
                  </a:ext>
                </a:extLst>
              </a:tr>
              <a:tr h="211719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Трепетание предсердий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2,8-30%</a:t>
                      </a:r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1884947"/>
                  </a:ext>
                </a:extLst>
              </a:tr>
              <a:tr h="211719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Фибрилляция предсердий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0,3-24%</a:t>
                      </a:r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88298"/>
                  </a:ext>
                </a:extLst>
              </a:tr>
              <a:tr h="211719"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Брадиаритмии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8-23%</a:t>
                      </a:r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5957268"/>
                  </a:ext>
                </a:extLst>
              </a:tr>
              <a:tr h="211719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Предсердные эктопии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13,3%</a:t>
                      </a:r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4176219"/>
                  </a:ext>
                </a:extLst>
              </a:tr>
              <a:tr h="211719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Желудочковая тахикардия</a:t>
                      </a:r>
                      <a:r>
                        <a:rPr lang="ru-RU" baseline="0" dirty="0"/>
                        <a:t> / ф</a:t>
                      </a:r>
                      <a:r>
                        <a:rPr lang="ru-RU" dirty="0"/>
                        <a:t>ибрилляция желудочков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10%</a:t>
                      </a:r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5339321"/>
                  </a:ext>
                </a:extLst>
              </a:tr>
              <a:tr h="211719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АВ узловая реципрокная тахикардия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7%</a:t>
                      </a:r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1755811"/>
                  </a:ext>
                </a:extLst>
              </a:tr>
              <a:tr h="211719"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Ортодромная</a:t>
                      </a:r>
                      <a:r>
                        <a:rPr lang="ru-RU" dirty="0"/>
                        <a:t> и антидромная тахикардии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&lt;0</a:t>
                      </a:r>
                      <a:r>
                        <a:rPr lang="ru-RU" dirty="0"/>
                        <a:t>,4%</a:t>
                      </a:r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7271260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62000" y="4636777"/>
            <a:ext cx="10591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1200" dirty="0" err="1">
                <a:ea typeface="Times New Roman" panose="02020603050405020304" pitchFamily="18" charset="0"/>
              </a:rPr>
              <a:t>Birnie</a:t>
            </a:r>
            <a:r>
              <a:rPr lang="en-US" sz="1200" dirty="0">
                <a:ea typeface="Times New Roman" panose="02020603050405020304" pitchFamily="18" charset="0"/>
              </a:rPr>
              <a:t> D, et al. J Heart Lung Transplant 2000;19:1007–10.</a:t>
            </a:r>
            <a:endParaRPr lang="ru-RU" sz="12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1200" dirty="0" err="1">
                <a:ea typeface="Times New Roman" panose="02020603050405020304" pitchFamily="18" charset="0"/>
              </a:rPr>
              <a:t>Fournet</a:t>
            </a:r>
            <a:r>
              <a:rPr lang="en-US" sz="1200" dirty="0">
                <a:ea typeface="Times New Roman" panose="02020603050405020304" pitchFamily="18" charset="0"/>
              </a:rPr>
              <a:t> D, et al. J Heart Lung Transplant 2002;21:923–7.</a:t>
            </a:r>
            <a:endParaRPr lang="ru-RU" sz="12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1200" dirty="0" err="1">
                <a:ea typeface="Times New Roman" panose="02020603050405020304" pitchFamily="18" charset="0"/>
              </a:rPr>
              <a:t>Gallay</a:t>
            </a:r>
            <a:r>
              <a:rPr lang="en-US" sz="1200" dirty="0">
                <a:ea typeface="Times New Roman" panose="02020603050405020304" pitchFamily="18" charset="0"/>
              </a:rPr>
              <a:t> P, et al. J Heart Lung Transplant 1992;11:442–5.</a:t>
            </a:r>
            <a:endParaRPr lang="ru-RU" sz="12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1200" dirty="0" err="1">
                <a:ea typeface="Times New Roman" panose="02020603050405020304" pitchFamily="18" charset="0"/>
              </a:rPr>
              <a:t>Magnano</a:t>
            </a:r>
            <a:r>
              <a:rPr lang="en-US" sz="1200" dirty="0">
                <a:ea typeface="Times New Roman" panose="02020603050405020304" pitchFamily="18" charset="0"/>
              </a:rPr>
              <a:t> AR, </a:t>
            </a:r>
            <a:r>
              <a:rPr lang="en-US" sz="1200" dirty="0" err="1">
                <a:ea typeface="Times New Roman" panose="02020603050405020304" pitchFamily="18" charset="0"/>
              </a:rPr>
              <a:t>Garan</a:t>
            </a:r>
            <a:r>
              <a:rPr lang="en-US" sz="1200" dirty="0">
                <a:ea typeface="Times New Roman" panose="02020603050405020304" pitchFamily="18" charset="0"/>
              </a:rPr>
              <a:t> H. Pacing </a:t>
            </a:r>
            <a:r>
              <a:rPr lang="en-US" sz="1200" dirty="0" err="1">
                <a:ea typeface="Times New Roman" panose="02020603050405020304" pitchFamily="18" charset="0"/>
              </a:rPr>
              <a:t>Clin</a:t>
            </a:r>
            <a:r>
              <a:rPr lang="en-US" sz="1200" dirty="0"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a typeface="Times New Roman" panose="02020603050405020304" pitchFamily="18" charset="0"/>
              </a:rPr>
              <a:t>Electrophysiol</a:t>
            </a:r>
            <a:r>
              <a:rPr lang="en-US" sz="1200" dirty="0">
                <a:ea typeface="Times New Roman" panose="02020603050405020304" pitchFamily="18" charset="0"/>
              </a:rPr>
              <a:t> 2003;26:1878–86.</a:t>
            </a:r>
            <a:endParaRPr lang="ru-RU" sz="12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1200" dirty="0" err="1">
                <a:ea typeface="Times New Roman" panose="02020603050405020304" pitchFamily="18" charset="0"/>
              </a:rPr>
              <a:t>Padder</a:t>
            </a:r>
            <a:r>
              <a:rPr lang="en-US" sz="1200" dirty="0">
                <a:ea typeface="Times New Roman" panose="02020603050405020304" pitchFamily="18" charset="0"/>
              </a:rPr>
              <a:t> FA, et al. </a:t>
            </a:r>
            <a:r>
              <a:rPr lang="fr-FR" sz="1200" dirty="0">
                <a:ea typeface="Times New Roman" panose="02020603050405020304" pitchFamily="18" charset="0"/>
              </a:rPr>
              <a:t>J Interv Card Electrophysiol 1999;3:283–5.</a:t>
            </a:r>
            <a:endParaRPr lang="ru-RU" sz="12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fr-FR" sz="1200" dirty="0">
                <a:ea typeface="Times New Roman" panose="02020603050405020304" pitchFamily="18" charset="0"/>
              </a:rPr>
              <a:t>Rodriguez de Armas L, et al. </a:t>
            </a:r>
            <a:r>
              <a:rPr lang="en-US" sz="1200" dirty="0">
                <a:ea typeface="Times New Roman" panose="02020603050405020304" pitchFamily="18" charset="0"/>
              </a:rPr>
              <a:t>J </a:t>
            </a:r>
            <a:r>
              <a:rPr lang="en-US" sz="1200" dirty="0" err="1">
                <a:ea typeface="Times New Roman" panose="02020603050405020304" pitchFamily="18" charset="0"/>
              </a:rPr>
              <a:t>Interv</a:t>
            </a:r>
            <a:r>
              <a:rPr lang="en-US" sz="1200" dirty="0">
                <a:ea typeface="Times New Roman" panose="02020603050405020304" pitchFamily="18" charset="0"/>
              </a:rPr>
              <a:t> Card </a:t>
            </a:r>
            <a:r>
              <a:rPr lang="en-US" sz="1200" dirty="0" err="1">
                <a:ea typeface="Times New Roman" panose="02020603050405020304" pitchFamily="18" charset="0"/>
              </a:rPr>
              <a:t>Electrophysiol</a:t>
            </a:r>
            <a:r>
              <a:rPr lang="en-US" sz="1200" dirty="0">
                <a:ea typeface="Times New Roman" panose="02020603050405020304" pitchFamily="18" charset="0"/>
              </a:rPr>
              <a:t> 2006;15:171– 4.</a:t>
            </a:r>
            <a:endParaRPr lang="ru-RU" sz="12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200" dirty="0" err="1">
                <a:ea typeface="Times New Roman" panose="02020603050405020304" pitchFamily="18" charset="0"/>
              </a:rPr>
              <a:t>Rothman</a:t>
            </a:r>
            <a:r>
              <a:rPr lang="ru-RU" sz="1200" dirty="0">
                <a:ea typeface="Times New Roman" panose="02020603050405020304" pitchFamily="18" charset="0"/>
              </a:rPr>
              <a:t> SA, </a:t>
            </a:r>
            <a:r>
              <a:rPr lang="ru-RU" sz="1200" dirty="0" err="1">
                <a:ea typeface="Times New Roman" panose="02020603050405020304" pitchFamily="18" charset="0"/>
              </a:rPr>
              <a:t>et</a:t>
            </a:r>
            <a:r>
              <a:rPr lang="ru-RU" sz="1200" dirty="0">
                <a:ea typeface="Times New Roman" panose="02020603050405020304" pitchFamily="18" charset="0"/>
              </a:rPr>
              <a:t> </a:t>
            </a:r>
            <a:r>
              <a:rPr lang="ru-RU" sz="1200" dirty="0" err="1">
                <a:ea typeface="Times New Roman" panose="02020603050405020304" pitchFamily="18" charset="0"/>
              </a:rPr>
              <a:t>al</a:t>
            </a:r>
            <a:r>
              <a:rPr lang="ru-RU" sz="1200" dirty="0">
                <a:ea typeface="Times New Roman" panose="02020603050405020304" pitchFamily="18" charset="0"/>
              </a:rPr>
              <a:t>.</a:t>
            </a:r>
            <a:r>
              <a:rPr lang="en-US" sz="1200" dirty="0">
                <a:ea typeface="Times New Roman" panose="02020603050405020304" pitchFamily="18" charset="0"/>
              </a:rPr>
              <a:t> J </a:t>
            </a:r>
            <a:r>
              <a:rPr lang="en-US" sz="1200" dirty="0" err="1">
                <a:ea typeface="Times New Roman" panose="02020603050405020304" pitchFamily="18" charset="0"/>
              </a:rPr>
              <a:t>Cardiovasc</a:t>
            </a:r>
            <a:r>
              <a:rPr lang="en-US" sz="1200" dirty="0"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a typeface="Times New Roman" panose="02020603050405020304" pitchFamily="18" charset="0"/>
              </a:rPr>
              <a:t>Electrophysiol</a:t>
            </a:r>
            <a:r>
              <a:rPr lang="en-US" sz="1200" dirty="0">
                <a:ea typeface="Times New Roman" panose="02020603050405020304" pitchFamily="18" charset="0"/>
              </a:rPr>
              <a:t> 1995;6:544 –50.</a:t>
            </a:r>
            <a:endParaRPr lang="ru-RU" sz="12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1200" dirty="0">
                <a:ea typeface="Times New Roman" panose="02020603050405020304" pitchFamily="18" charset="0"/>
              </a:rPr>
              <a:t>Sharma PP, Marcus FI. J Heart Lung Transplant 1999;18:792–5.</a:t>
            </a:r>
            <a:endParaRPr lang="ru-RU" sz="12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1200" dirty="0" err="1">
                <a:ea typeface="Times New Roman" panose="02020603050405020304" pitchFamily="18" charset="0"/>
              </a:rPr>
              <a:t>Strohmer</a:t>
            </a:r>
            <a:r>
              <a:rPr lang="en-US" sz="1200" dirty="0">
                <a:ea typeface="Times New Roman" panose="02020603050405020304" pitchFamily="18" charset="0"/>
              </a:rPr>
              <a:t> B, et al. J </a:t>
            </a:r>
            <a:r>
              <a:rPr lang="en-US" sz="1200" dirty="0" err="1">
                <a:ea typeface="Times New Roman" panose="02020603050405020304" pitchFamily="18" charset="0"/>
              </a:rPr>
              <a:t>Cardiovasc</a:t>
            </a:r>
            <a:r>
              <a:rPr lang="en-US" sz="1200" dirty="0"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a typeface="Times New Roman" panose="02020603050405020304" pitchFamily="18" charset="0"/>
              </a:rPr>
              <a:t>Electrophysiol</a:t>
            </a:r>
            <a:r>
              <a:rPr lang="en-US" sz="1200" dirty="0">
                <a:ea typeface="Times New Roman" panose="02020603050405020304" pitchFamily="18" charset="0"/>
              </a:rPr>
              <a:t> 2000;11:1165–9.</a:t>
            </a:r>
            <a:endParaRPr lang="ru-RU" sz="12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200" dirty="0" err="1">
                <a:ea typeface="Times New Roman" panose="02020603050405020304" pitchFamily="18" charset="0"/>
              </a:rPr>
              <a:t>Vaseghi</a:t>
            </a:r>
            <a:r>
              <a:rPr lang="en-US" sz="1200" dirty="0">
                <a:ea typeface="Times New Roman" panose="02020603050405020304" pitchFamily="18" charset="0"/>
              </a:rPr>
              <a:t> M, et al. J Am </a:t>
            </a:r>
            <a:r>
              <a:rPr lang="en-US" sz="1200" dirty="0" err="1">
                <a:ea typeface="Times New Roman" panose="02020603050405020304" pitchFamily="18" charset="0"/>
              </a:rPr>
              <a:t>Coll</a:t>
            </a:r>
            <a:r>
              <a:rPr lang="en-US" sz="1200" dirty="0"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a typeface="Times New Roman" panose="02020603050405020304" pitchFamily="18" charset="0"/>
              </a:rPr>
              <a:t>Cardiol</a:t>
            </a:r>
            <a:r>
              <a:rPr lang="en-US" sz="1200" dirty="0">
                <a:ea typeface="Times New Roman" panose="02020603050405020304" pitchFamily="18" charset="0"/>
              </a:rPr>
              <a:t> 2008;51:2241–9.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8010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367986"/>
              </p:ext>
            </p:extLst>
          </p:nvPr>
        </p:nvGraphicFramePr>
        <p:xfrm>
          <a:off x="5764993" y="293207"/>
          <a:ext cx="5819184" cy="6359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PHOTO-PAINT" r:id="rId4" imgW="5338440" imgH="5833800" progId="CorelPHOTOPAINT.Image.17">
                  <p:embed/>
                </p:oleObj>
              </mc:Choice>
              <mc:Fallback>
                <p:oleObj name="PHOTO-PAINT" r:id="rId4" imgW="5338440" imgH="5833800" progId="CorelPHOTOPAINT.Image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64993" y="293207"/>
                        <a:ext cx="5819184" cy="6359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306766"/>
              </p:ext>
            </p:extLst>
          </p:nvPr>
        </p:nvGraphicFramePr>
        <p:xfrm>
          <a:off x="578926" y="3923262"/>
          <a:ext cx="4716093" cy="27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PHOTO-PAINT" r:id="rId6" imgW="5176800" imgH="2995560" progId="CorelPHOTOPAINT.Image.17">
                  <p:embed/>
                </p:oleObj>
              </mc:Choice>
              <mc:Fallback>
                <p:oleObj name="PHOTO-PAINT" r:id="rId6" imgW="5176800" imgH="2995560" progId="CorelPHOTOPAINT.Image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8926" y="3923262"/>
                        <a:ext cx="4716093" cy="27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086815"/>
              </p:ext>
            </p:extLst>
          </p:nvPr>
        </p:nvGraphicFramePr>
        <p:xfrm>
          <a:off x="578926" y="293207"/>
          <a:ext cx="4716093" cy="3400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PHOTO-PAINT" r:id="rId8" imgW="7886520" imgH="5686200" progId="CorelPHOTOPAINT.Image.17">
                  <p:embed/>
                </p:oleObj>
              </mc:Choice>
              <mc:Fallback>
                <p:oleObj name="PHOTO-PAINT" r:id="rId8" imgW="7886520" imgH="5686200" progId="CorelPHOTOPAINT.Image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8926" y="293207"/>
                        <a:ext cx="4716093" cy="3400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9070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+mn-lt"/>
              </a:rPr>
              <a:t>ИСТОРИЯ БОЛЕЗНИ ПАЦИЕНТА П., 55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15140"/>
            <a:ext cx="10515600" cy="4960088"/>
          </a:xfrm>
        </p:spPr>
        <p:txBody>
          <a:bodyPr>
            <a:noAutofit/>
          </a:bodyPr>
          <a:lstStyle/>
          <a:p>
            <a:r>
              <a:rPr lang="ru-RU" sz="1500" dirty="0"/>
              <a:t>В связи с терминальной стацией сердечной недостаточности на фоне постинфарктного кардиосклероза 12.04.2014 выполнена ОТС по </a:t>
            </a:r>
            <a:r>
              <a:rPr lang="ru-RU" sz="1500" dirty="0" err="1"/>
              <a:t>биатриальной</a:t>
            </a:r>
            <a:r>
              <a:rPr lang="ru-RU" sz="1500" dirty="0"/>
              <a:t> методике</a:t>
            </a:r>
          </a:p>
          <a:p>
            <a:r>
              <a:rPr lang="ru-RU" sz="1500" dirty="0"/>
              <a:t>После снятия зажима с аорты сердечная деятельность восстановлена после введения в корень аорты адреналина</a:t>
            </a:r>
          </a:p>
          <a:p>
            <a:r>
              <a:rPr lang="ru-RU" sz="1500" dirty="0"/>
              <a:t>При попытке отхода от ИК – гипотония, перегрузка отделов сердца, желудочковые нарушения ритма. Поэтому пациент был транспортирован в ОАР на фоне вено-артериальной ЭКМО</a:t>
            </a:r>
          </a:p>
          <a:p>
            <a:r>
              <a:rPr lang="ru-RU" sz="1500" dirty="0"/>
              <a:t>Через 78 часов произошла стабилизация гемодинамики, и циркуляторная поддержка была отключена, однако практически сразу же после отхода от нее дебютировали пароксизмы </a:t>
            </a:r>
            <a:r>
              <a:rPr lang="ru-RU" sz="1500" dirty="0" err="1"/>
              <a:t>суправентрикулярной</a:t>
            </a:r>
            <a:r>
              <a:rPr lang="ru-RU" sz="1500" dirty="0"/>
              <a:t> тахикардии, которые в дальнейшем многократно рецидивировали</a:t>
            </a:r>
          </a:p>
          <a:p>
            <a:r>
              <a:rPr lang="ru-RU" sz="1500" dirty="0"/>
              <a:t>Несмотря на относительно небольшую частоту (130 уд/мин), они являлись </a:t>
            </a:r>
            <a:r>
              <a:rPr lang="ru-RU" sz="1500" dirty="0" err="1"/>
              <a:t>гемодинамически</a:t>
            </a:r>
            <a:r>
              <a:rPr lang="ru-RU" sz="1500" dirty="0"/>
              <a:t> значимыми, приводя к гипотензии и снижению сатурации кислорода. Медикаментозная терапия не оказывала антиаритмического эффекта, приводя только к замедлению тахикардии до 120 уд/мин. С другой стороны, пароксизмы успешно купировались </a:t>
            </a:r>
            <a:r>
              <a:rPr lang="en-US" sz="1500" dirty="0"/>
              <a:t>overdrive</a:t>
            </a:r>
            <a:r>
              <a:rPr lang="ru-RU" sz="1500" dirty="0"/>
              <a:t>-стимуляцией с внешнего искусственного водителя ритма</a:t>
            </a:r>
          </a:p>
          <a:p>
            <a:r>
              <a:rPr lang="ru-RU" sz="1500" dirty="0"/>
              <a:t>Учитывая наличие </a:t>
            </a:r>
            <a:r>
              <a:rPr lang="ru-RU" sz="1500" dirty="0" err="1"/>
              <a:t>хронотропной</a:t>
            </a:r>
            <a:r>
              <a:rPr lang="ru-RU" sz="1500" dirty="0"/>
              <a:t> некомпетентности, сохранявшейся более двух недель после трансплантации, пациенту была выполнена имплантация постоянного ЭКС в режиме </a:t>
            </a:r>
            <a:r>
              <a:rPr lang="en-US" sz="1500" dirty="0"/>
              <a:t>DDDR</a:t>
            </a:r>
            <a:r>
              <a:rPr lang="ru-RU" sz="1500" dirty="0"/>
              <a:t> с </a:t>
            </a:r>
            <a:r>
              <a:rPr lang="ru-RU" sz="1500" dirty="0" err="1"/>
              <a:t>антитахикардитической</a:t>
            </a:r>
            <a:r>
              <a:rPr lang="ru-RU" sz="1500" dirty="0"/>
              <a:t> функцией. Устройство успешно корригировало </a:t>
            </a:r>
            <a:r>
              <a:rPr lang="ru-RU" sz="1500" dirty="0" err="1"/>
              <a:t>хронотропную</a:t>
            </a:r>
            <a:r>
              <a:rPr lang="ru-RU" sz="1500" dirty="0"/>
              <a:t> функцию, однако относительно низкая ЧСС во время пароксизмов оказалась ниже порога </a:t>
            </a:r>
            <a:r>
              <a:rPr lang="ru-RU" sz="1500" dirty="0" err="1"/>
              <a:t>детекции</a:t>
            </a:r>
            <a:r>
              <a:rPr lang="ru-RU" sz="1500" dirty="0"/>
              <a:t> тахикардии, и в большинстве случаев электрокардиостимулятор не купировал аритмию</a:t>
            </a:r>
          </a:p>
          <a:p>
            <a:r>
              <a:rPr lang="ru-RU" sz="1500" dirty="0"/>
              <a:t>Это в совокупности с неэффективностью терапии </a:t>
            </a:r>
            <a:r>
              <a:rPr lang="ru-RU" sz="1500" dirty="0" err="1"/>
              <a:t>антиаритмиками</a:t>
            </a:r>
            <a:r>
              <a:rPr lang="ru-RU" sz="1500" dirty="0"/>
              <a:t> и их побочным действием, а также отсутствием гистологических признаков отторжения, был расценен как показание к проведению электрофизиологического исследования, которое было выполнено 19.05.2014</a:t>
            </a:r>
          </a:p>
        </p:txBody>
      </p:sp>
    </p:spTree>
    <p:extLst>
      <p:ext uri="{BB962C8B-B14F-4D97-AF65-F5344CB8AC3E}">
        <p14:creationId xmlns:p14="http://schemas.microsoft.com/office/powerpoint/2010/main" val="4083702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2014-05-20_1131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31" y="332753"/>
            <a:ext cx="10987985" cy="626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7894599" y="4917685"/>
            <a:ext cx="304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 dirty="0"/>
              <a:t>H</a:t>
            </a:r>
            <a:endParaRPr lang="ru-RU" altLang="ru-RU" sz="1600" b="1" dirty="0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8286933" y="5504742"/>
            <a:ext cx="304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/>
              <a:t>V</a:t>
            </a:r>
            <a:endParaRPr lang="ru-RU" altLang="ru-RU" sz="1600" b="1"/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8643198" y="4126833"/>
            <a:ext cx="304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 dirty="0"/>
              <a:t>A</a:t>
            </a:r>
            <a:endParaRPr lang="ru-RU" altLang="ru-RU" sz="1600" b="1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0456049" y="4126833"/>
            <a:ext cx="304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 dirty="0"/>
              <a:t>A</a:t>
            </a:r>
            <a:endParaRPr lang="ru-RU" altLang="ru-RU" sz="1600" b="1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9430007" y="4126833"/>
            <a:ext cx="5167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600" b="1" dirty="0"/>
              <a:t>465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8495411" y="3354568"/>
            <a:ext cx="239860" cy="175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484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2014-05-20_1137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46" y="288112"/>
            <a:ext cx="11217085" cy="615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670712" y="5285453"/>
            <a:ext cx="304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 dirty="0"/>
              <a:t>A</a:t>
            </a:r>
            <a:endParaRPr lang="ru-RU" altLang="ru-RU" sz="1600" b="1" dirty="0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201403" y="6231675"/>
            <a:ext cx="3048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 dirty="0"/>
              <a:t>V</a:t>
            </a:r>
            <a:endParaRPr lang="ru-RU" altLang="ru-RU" sz="1600" b="1" dirty="0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9618995" y="5398701"/>
            <a:ext cx="3470" cy="117740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H="1">
            <a:off x="10377377" y="5398700"/>
            <a:ext cx="923" cy="117740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9579548" y="6324730"/>
            <a:ext cx="838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ru-RU" sz="1600" b="1" dirty="0"/>
              <a:t>100</a:t>
            </a:r>
            <a:endParaRPr lang="ru-RU" alt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381682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2014-05-20_1139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47" y="352645"/>
            <a:ext cx="11277600" cy="619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080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2014-05-20_1140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20" y="307901"/>
            <a:ext cx="11277599" cy="620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070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776177"/>
            <a:ext cx="10515600" cy="914511"/>
          </a:xfrm>
        </p:spPr>
        <p:txBody>
          <a:bodyPr/>
          <a:lstStyle/>
          <a:p>
            <a:r>
              <a:rPr lang="ru-RU" b="1" dirty="0">
                <a:latin typeface="+mn-lt"/>
              </a:rPr>
              <a:t>ОСОБЕННОСТИ КЛИНИЧЕСКОГО СЛУЧАЯ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2080807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265113" indent="-265113"/>
            <a:r>
              <a:rPr lang="ru-RU" b="1" dirty="0"/>
              <a:t>Подобные наблюдения демонстрируют вполне ощутимую вероятность трансплантации сердца, имеющего электрофизиологические аномалии при отсутствии </a:t>
            </a:r>
            <a:r>
              <a:rPr lang="ru-RU" b="1" dirty="0" err="1"/>
              <a:t>макроскопически</a:t>
            </a:r>
            <a:r>
              <a:rPr lang="ru-RU" b="1" dirty="0"/>
              <a:t> выявляемой патологии, хотя по данным литературы </a:t>
            </a:r>
            <a:r>
              <a:rPr lang="ru-RU" b="1" dirty="0" err="1"/>
              <a:t>суправентрикулярные</a:t>
            </a:r>
            <a:r>
              <a:rPr lang="ru-RU" b="1" dirty="0"/>
              <a:t> тахикардии донорского сердца – очень редкая патология</a:t>
            </a:r>
          </a:p>
          <a:p>
            <a:pPr marL="265113" indent="0">
              <a:buNone/>
            </a:pPr>
            <a:r>
              <a:rPr lang="en-US" sz="2300" dirty="0" err="1"/>
              <a:t>Vaseghi</a:t>
            </a:r>
            <a:r>
              <a:rPr lang="en-US" sz="2300" dirty="0"/>
              <a:t> M, Boyle NG, </a:t>
            </a:r>
            <a:r>
              <a:rPr lang="en-US" sz="2300" dirty="0" err="1"/>
              <a:t>Kedia</a:t>
            </a:r>
            <a:r>
              <a:rPr lang="en-US" sz="2300" dirty="0"/>
              <a:t> R et al. Supraventricular Tachycardia After </a:t>
            </a:r>
            <a:r>
              <a:rPr lang="en-US" sz="2300" dirty="0" err="1"/>
              <a:t>Orthotopic</a:t>
            </a:r>
            <a:r>
              <a:rPr lang="en-US" sz="2300" dirty="0"/>
              <a:t> Cardiac Transplantation</a:t>
            </a:r>
            <a:r>
              <a:rPr lang="ru-RU" sz="2300" dirty="0"/>
              <a:t>. </a:t>
            </a:r>
            <a:r>
              <a:rPr lang="en-US" sz="2300" dirty="0"/>
              <a:t>J Am </a:t>
            </a:r>
            <a:r>
              <a:rPr lang="en-US" sz="2300" dirty="0" err="1"/>
              <a:t>Coll</a:t>
            </a:r>
            <a:r>
              <a:rPr lang="en-US" sz="2300" dirty="0"/>
              <a:t> </a:t>
            </a:r>
            <a:r>
              <a:rPr lang="en-US" sz="2300" dirty="0" err="1"/>
              <a:t>Cardiol</a:t>
            </a:r>
            <a:r>
              <a:rPr lang="en-US" sz="2300" dirty="0"/>
              <a:t> 2008;51:2241–9</a:t>
            </a:r>
            <a:endParaRPr lang="ru-RU" sz="2300" dirty="0"/>
          </a:p>
          <a:p>
            <a:pPr marL="265113" indent="-265113"/>
            <a:r>
              <a:rPr lang="ru-RU" b="1" dirty="0"/>
              <a:t>Имеются основания для определения показаний к проведению у потенциальных доноров ЭФИ</a:t>
            </a:r>
          </a:p>
          <a:p>
            <a:pPr marL="265113" indent="-265113"/>
            <a:r>
              <a:rPr lang="ru-RU" b="1" dirty="0"/>
              <a:t>При отсутствии признаков отторжения </a:t>
            </a:r>
            <a:r>
              <a:rPr lang="ru-RU" b="1" dirty="0" err="1"/>
              <a:t>аллотрансплантата</a:t>
            </a:r>
            <a:r>
              <a:rPr lang="ru-RU" b="1" dirty="0"/>
              <a:t> </a:t>
            </a:r>
            <a:r>
              <a:rPr lang="ru-RU" b="1" dirty="0" err="1"/>
              <a:t>катетерная</a:t>
            </a:r>
            <a:r>
              <a:rPr lang="ru-RU" b="1" dirty="0"/>
              <a:t> </a:t>
            </a:r>
            <a:r>
              <a:rPr lang="ru-RU" b="1" dirty="0" err="1"/>
              <a:t>аблация</a:t>
            </a:r>
            <a:r>
              <a:rPr lang="ru-RU" b="1" dirty="0"/>
              <a:t> может быть эффективно и безопасно выполнима у пациентов в ближайшем послеоперационном периоде</a:t>
            </a:r>
          </a:p>
          <a:p>
            <a:pPr marL="265113" indent="-265113"/>
            <a:r>
              <a:rPr lang="ru-RU" b="1" dirty="0"/>
              <a:t>Накопленный к настоящему моменту мировой опыт дает основания для внесения в рекомендации по трансплантации сердца показаний к подобным процедурам при наличии </a:t>
            </a:r>
            <a:r>
              <a:rPr lang="ru-RU" b="1" dirty="0" err="1"/>
              <a:t>симптомных</a:t>
            </a:r>
            <a:r>
              <a:rPr lang="ru-RU" b="1" dirty="0"/>
              <a:t> аритмий, толерантных к консервативной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771039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1562</Words>
  <Application>Microsoft Office PowerPoint</Application>
  <PresentationFormat>Широкоэкранный</PresentationFormat>
  <Paragraphs>70</Paragraphs>
  <Slides>9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Corel PHOTO-PAINT X7 Image</vt:lpstr>
      <vt:lpstr>СИНДРОМ ВОЛЬФА-ПАРКИНСОНА-УАЙТА ДОНОРСКОГО СЕРДЦА И КАТЕТЕРНАЯ АБЛАЦИЯ ПУЧКА КЕНТА ПОСЛЕ ОРТОТОПИЧЕСКОЙ ТРАНСПЛАНТАЦИИ СЕРДЦА</vt:lpstr>
      <vt:lpstr>СТРУКТУРА НАРУШЕНИЙ РИТМА ПОСЛЕ ОТС</vt:lpstr>
      <vt:lpstr>Презентация PowerPoint</vt:lpstr>
      <vt:lpstr>ИСТОРИЯ БОЛЕЗНИ ПАЦИЕНТА П., 55 ЛЕТ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КЛИНИЧЕСКОГО СЛУЧАЯ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СИНДРОМ ВОЛЬФА-ПАРКИНСОНА-УАЙТА ДОНОРСКОГО СЕРДЦА И КАТЕТЕРНАЯ АБЛАЦИЯ ПУЧКА КЕНТА ПОСЛЕ ОРТОТОПИЧЕСКОЙ ТРАНСПЛАНТАЦИИ СЕРДЦА</dc:title>
  <dc:creator>Сергей Мамчур</dc:creator>
  <cp:lastModifiedBy>Сергей Мамчур</cp:lastModifiedBy>
  <cp:revision>19</cp:revision>
  <dcterms:created xsi:type="dcterms:W3CDTF">2016-06-29T09:17:23Z</dcterms:created>
  <dcterms:modified xsi:type="dcterms:W3CDTF">2016-06-29T11:27:40Z</dcterms:modified>
</cp:coreProperties>
</file>