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2" autoAdjust="0"/>
    <p:restoredTop sz="72837" autoAdjust="0"/>
  </p:normalViewPr>
  <p:slideViewPr>
    <p:cSldViewPr snapToGrid="0">
      <p:cViewPr varScale="1">
        <p:scale>
          <a:sx n="83" d="100"/>
          <a:sy n="83" d="100"/>
        </p:scale>
        <p:origin x="192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A10D6B-D0B4-42B1-89A5-28354BDD7C17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06AE2-F14E-4C09-9A91-E066860C0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186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Представлен клинический случай электрофизиологического исследования редкого феномена – «короткого» атриовентрикулярного тракта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Махайма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парагисиальной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локализации.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06AE2-F14E-4C09-9A91-E066860C0E5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880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1938 г. 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Mahaim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впервые описал проводящие тракты, соединявшие, по его мнению, атриовентрикулярный узел с желудочковым миокардом. Пациенты с такими трактами имеют редкую разновидность синдрома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предвозбуждения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желудочков, характеризующегося медленным декрементным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антеградным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проведением по тракту с минимальными признаками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преэкзитации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и чаще всего, отсутствие по ним ретроградного проведения. На фоне антидромной тахикардии, напротив, наблюдается полная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преэкзитация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 морфологией блокады левой ножки пучка Гиса. Главным электрофизиологическим отличием трактов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Махайма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от пучков Кента является декрементный характер проведения по ним, подобно нормальному атриовентрикулярному соединению. В презентации представлен клинический случай электрофизиологического исследования у бессимптомного пациента, имеющего атриовентрикулярный (АВ) тракт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Махайма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редкой локализации.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06AE2-F14E-4C09-9A91-E066860C0E5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096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Пациент Р., 17 лет, обратился в поликлинику кардиологического диспансера в связи с обнаруженными на ЭКГ признаками «феномена» Вольфа-Паркинсона-Уайта – δ-волной. Данные изменения были обнаружены во время прохождения медицинского осмотра при поступлении в военное авиационное училище. Поэтому, несмотря на отсутствие симптоматики пароксизмальной тахикардии, определены показания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IIA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класса к выполнению внутрисердечного электрофизиологического исследования и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катетерной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радиочастотной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аблации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06AE2-F14E-4C09-9A91-E066860C0E5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762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выполнении ЭФИ выявлено, что дополнительное предсердно-желудочковое соединение (ДПЖС) демонстрирует характерное для трактов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Махайма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декрементное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антеградное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проведение. При этом оказалось, что непрерывная электрическая активность локализуется в области пучка Гиса, хотя типичным метом локализации трактов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Махайма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является париетальный сегмент АВ борозды. На первом комплексе отмечается выраженная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преэкзитация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(интервал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-δ – 57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мс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короткий интервал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(74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мс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феномен обнуления интервала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на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монополярной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электрограмме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комплекс типа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PQS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Далее следует асинхронная стимуляция из проксимального сегмента коронарного синуса с циклом 520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мс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и второй комплекс является сливным, поэтому он не анализируется. Начиная с третьего комплекса наблюдается прирост интервала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что свидетельствует о декрементном проведении по АВ узлу. При этом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преэкзитация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несколько уменьшается, но сохраняется: интервал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-δ – 120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мс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140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мс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появляется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спайк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пучка Гиса (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25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мс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Это свидетельствует о том, что ДПЖС также обладает декрементными свойствами.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II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aVR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отведения поверхностной ЭКГ;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1-2 –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9-10 – биполярные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электрограммы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 катетера, установленного в коронарном синусе;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Abl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1-2 –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Abl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3-4 – биполярные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электрограммы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аблационного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катетера, установленного в области пучка Гиса;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abl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 –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монополярная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электрограмма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аблационного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катетера.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06AE2-F14E-4C09-9A91-E066860C0E5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328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асинхронной стимуляции правого желудочка (ПЖ) над сухожилием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Тодаро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то есть в области быстрого пути АВ проведения, регистрировался «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гисоподобный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 потенциал, который расценен как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спайк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Махайма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из-за длинного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интервана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Самый короткий интервал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регистрируется на 15-16-й паре электродов (тотчас выше сухожилия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Тодаро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катетера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Halo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установленного в ПП параллельно фиброзному кольцу трехстворчатого клапана. Здесь же – «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гисоподобный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спайк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Махайма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демонстрирующий медленное проведение по ДПЖС (интервал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53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мс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III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aVL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aVF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отведения поверхностной ЭКГ;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HALO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1-2 – 19-20 – биполярные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электрограммы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 электрода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Halo XP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установленного в ПП параллельно фиброзному кольцу трехстворчатого клапана. Остальные обозначения те же, что на предыдущем слайде.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06AE2-F14E-4C09-9A91-E066860C0E5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09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Поскольку чаще всего тракты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Махайма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являются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атриофасцикулярными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внедряются своим желудочковым концом в дистальные разветвления правой ножки пучка Гиса, выполнено картирование ПЖ на фоне синусового ритма с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преэкзитацией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надежде выполнить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аблацию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желудочкового конца ДПЖС на безопасном расстоянии от пучка Гиса. Однако наиболее ранняя активация ПЖ регистрировалась в непосредственной близости от ветвящегося сегмента пучка Гиса. Интервал δ-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здесь составил 35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мс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Таким образом, тракт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Махайма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оказался коротким атриовентрикулярным, а не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атриофасцикулярным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Поэтому решено выполнить РЧА предсердного конца тракта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Махайма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 синусовом ритме, тем более что на уровне атриовентрикулярной борозды был локализован участок, где при компрессии катетером исчезала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преэкзитация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без нарушений проведения по нормальному атриовентрикулярному соединению.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06AE2-F14E-4C09-9A91-E066860C0E5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8246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После воздействия отмечено возникновение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вентрикулоатриальной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диссоциации. Это свидетельствовало о том, что исходно тракт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Махайма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являлся единственным путем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вентрикулоатриального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проведения, хотя ретроградное проведение нетипично для трактов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Махайма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Регистрировавшийся до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аблации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потенциал, имитирующий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спайк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пучка Гиса, таким образом, действительно был потенциалом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Махайма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HB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3-4 – биполярная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электрограмма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из области ветвящегося сегмента пучка Гиса.	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06AE2-F14E-4C09-9A91-E066860C0E5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9165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Таким образом, данный случай интересен с нескольких точек зрения. Во-первых, тракты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Махайма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вообще редкое явление, наблюдаемое менее чем у 3% всех больных синдромом WPW. Во-вторых, в описанном случае имела место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парагисиальная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локализация тракта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Махайма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хотя в подавляющем большинстве случаев тракты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Махайма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правосторонние париетальные. Тракты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Махайма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практически никогда не демонстрируют ретроградного проведения, а в описанном случае было очевидно, что только тракт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Махайма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являлся единственным путем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вентрикулоатриального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проведения. Это стало причиной того, что у описанного пациента не могло быть антидромной тахикардии, типичной для данного вида дополнительных предсердно-желудочковых соединений. Наконец, редкостью (менее 19% всех трактов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Махайма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являются «короткие» атриовентрикулярные тракты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Махайма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по классификации А.Ш.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Ревишвили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соавт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По их же мнению, именно для коротких атриовентрикулярных трактов характерно наличие выраженной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преэкзитации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что мы и отметили у описанного пациента.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06AE2-F14E-4C09-9A91-E066860C0E5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916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581D-BA55-4688-A0AC-1188E08B68E2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A2F7-2BF8-45CB-9091-AE08D64693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447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581D-BA55-4688-A0AC-1188E08B68E2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A2F7-2BF8-45CB-9091-AE08D64693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301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581D-BA55-4688-A0AC-1188E08B68E2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A2F7-2BF8-45CB-9091-AE08D64693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1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581D-BA55-4688-A0AC-1188E08B68E2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A2F7-2BF8-45CB-9091-AE08D64693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536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581D-BA55-4688-A0AC-1188E08B68E2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A2F7-2BF8-45CB-9091-AE08D64693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293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581D-BA55-4688-A0AC-1188E08B68E2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A2F7-2BF8-45CB-9091-AE08D64693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49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581D-BA55-4688-A0AC-1188E08B68E2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A2F7-2BF8-45CB-9091-AE08D64693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581D-BA55-4688-A0AC-1188E08B68E2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A2F7-2BF8-45CB-9091-AE08D64693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461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581D-BA55-4688-A0AC-1188E08B68E2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A2F7-2BF8-45CB-9091-AE08D64693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199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581D-BA55-4688-A0AC-1188E08B68E2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A2F7-2BF8-45CB-9091-AE08D64693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714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581D-BA55-4688-A0AC-1188E08B68E2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A2F7-2BF8-45CB-9091-AE08D64693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658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8581D-BA55-4688-A0AC-1188E08B68E2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9A2F7-2BF8-45CB-9091-AE08D64693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034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latin typeface="+mn-lt"/>
              </a:rPr>
              <a:t>ПАРАГИСИАЛЬНЫЙ ТРАКТ МАХАЙМА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С.Е. Мамчур, Е.А. Хоменко, Н.С. Бохан, М.П. Романова, Т.Ю. Чичкова</a:t>
            </a:r>
          </a:p>
          <a:p>
            <a:r>
              <a:rPr lang="ru-RU" dirty="0"/>
              <a:t>Федеральное государственное бюджетное научное учреждение «Научно-исследовательский институт комплексных проблем сердечно-сосудистых заболеваний», Кемерово, Российская Федерация</a:t>
            </a:r>
          </a:p>
        </p:txBody>
      </p:sp>
    </p:spTree>
    <p:extLst>
      <p:ext uri="{BB962C8B-B14F-4D97-AF65-F5344CB8AC3E}">
        <p14:creationId xmlns:p14="http://schemas.microsoft.com/office/powerpoint/2010/main" val="783304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n-lt"/>
              </a:rPr>
              <a:t>IVAN MAHAIM( 1897–1965)</a:t>
            </a:r>
            <a:br>
              <a:rPr lang="ru-RU" b="1" dirty="0">
                <a:latin typeface="+mn-lt"/>
              </a:rPr>
            </a:br>
            <a:r>
              <a:rPr lang="ru-RU" b="1" dirty="0">
                <a:latin typeface="+mn-lt"/>
              </a:rPr>
              <a:t>И МОРФОЛОГИЯ ТРАКТОВ </a:t>
            </a:r>
            <a:r>
              <a:rPr lang="en-US" b="1" dirty="0">
                <a:latin typeface="+mn-lt"/>
              </a:rPr>
              <a:t>MAHAIM</a:t>
            </a:r>
            <a:endParaRPr lang="ru-RU" b="1" dirty="0"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 contrast="20000"/>
          </a:blip>
          <a:stretch>
            <a:fillRect/>
          </a:stretch>
        </p:blipFill>
        <p:spPr>
          <a:xfrm>
            <a:off x="838200" y="1939175"/>
            <a:ext cx="3079333" cy="4628179"/>
          </a:xfrm>
          <a:prstGeom prst="rect">
            <a:avLst/>
          </a:prstGeom>
        </p:spPr>
      </p:pic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597368"/>
              </p:ext>
            </p:extLst>
          </p:nvPr>
        </p:nvGraphicFramePr>
        <p:xfrm>
          <a:off x="4172492" y="1939175"/>
          <a:ext cx="7018844" cy="32729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PHOTO-PAINT" r:id="rId5" imgW="7986600" imgH="3724200" progId="CorelPHOTOPAINT.Image.17">
                  <p:embed/>
                </p:oleObj>
              </mc:Choice>
              <mc:Fallback>
                <p:oleObj name="PHOTO-PAINT" r:id="rId5" imgW="7986600" imgH="3724200" progId="CorelPHOTOPAINT.Image.17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72492" y="1939175"/>
                        <a:ext cx="7018844" cy="32729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172492" y="5644024"/>
            <a:ext cx="71813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ea typeface="Times New Roman" panose="02020603050405020304" pitchFamily="18" charset="0"/>
              </a:rPr>
              <a:t>Mahaim I., Bennett A. Nouvelle recherches sur les connexions superieures de la branche gauche du faiscesu de His-Tawara avec cloison interventriculaire // Cardiologia 1938. Vol. 1. P. 61-76.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5838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+mn-lt"/>
              </a:rPr>
              <a:t>ПОКАЗАНИЯ К КАТЕТЕРНОЙ АБЛАЦИИ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2584445"/>
              </p:ext>
            </p:extLst>
          </p:nvPr>
        </p:nvGraphicFramePr>
        <p:xfrm>
          <a:off x="2032000" y="1737391"/>
          <a:ext cx="8128000" cy="299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PHOTO-PAINT" r:id="rId4" imgW="14882760" imgH="5895720" progId="CorelPHOTOPAINT.Image.17">
                  <p:embed/>
                </p:oleObj>
              </mc:Choice>
              <mc:Fallback>
                <p:oleObj name="PHOTO-PAINT" r:id="rId4" imgW="14882760" imgH="5895720" progId="CorelPHOTOPAINT.Image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32000" y="1737391"/>
                        <a:ext cx="8128000" cy="299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838200" y="4971076"/>
            <a:ext cx="10515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a typeface="Times New Roman" panose="02020603050405020304" pitchFamily="18" charset="0"/>
              </a:rPr>
              <a:t>Page RL, </a:t>
            </a:r>
            <a:r>
              <a:rPr lang="en-US" dirty="0" err="1">
                <a:ea typeface="Times New Roman" panose="02020603050405020304" pitchFamily="18" charset="0"/>
              </a:rPr>
              <a:t>Joglar</a:t>
            </a:r>
            <a:r>
              <a:rPr lang="en-US" dirty="0">
                <a:ea typeface="Times New Roman" panose="02020603050405020304" pitchFamily="18" charset="0"/>
              </a:rPr>
              <a:t> JA, Caldwell MA, Calkins H, Conti JB, Deal BJ, Estes NA 3rd, Field ME, Goldberger ZD, Hammill SC, </a:t>
            </a:r>
            <a:r>
              <a:rPr lang="en-US" dirty="0" err="1">
                <a:ea typeface="Times New Roman" panose="02020603050405020304" pitchFamily="18" charset="0"/>
              </a:rPr>
              <a:t>Indik</a:t>
            </a:r>
            <a:r>
              <a:rPr lang="en-US" dirty="0">
                <a:ea typeface="Times New Roman" panose="02020603050405020304" pitchFamily="18" charset="0"/>
              </a:rPr>
              <a:t> JH, Lindsay BD, </a:t>
            </a:r>
            <a:r>
              <a:rPr lang="en-US" dirty="0" err="1">
                <a:ea typeface="Times New Roman" panose="02020603050405020304" pitchFamily="18" charset="0"/>
              </a:rPr>
              <a:t>Olshansky</a:t>
            </a:r>
            <a:r>
              <a:rPr lang="en-US" dirty="0">
                <a:ea typeface="Times New Roman" panose="02020603050405020304" pitchFamily="18" charset="0"/>
              </a:rPr>
              <a:t> B, Russo AM, Shen WK, Tracy CM, Al-</a:t>
            </a:r>
            <a:r>
              <a:rPr lang="en-US" dirty="0" err="1">
                <a:ea typeface="Times New Roman" panose="02020603050405020304" pitchFamily="18" charset="0"/>
              </a:rPr>
              <a:t>Khatib</a:t>
            </a:r>
            <a:r>
              <a:rPr lang="en-US" dirty="0">
                <a:ea typeface="Times New Roman" panose="02020603050405020304" pitchFamily="18" charset="0"/>
              </a:rPr>
              <a:t> SM. 2015 ACC/AHA/HRS Guideline for the Management of Adult Patients With Supraventricular Tachycardia: A Report of the American College of Cardiology/American Heart Association Task Force on Clinical Practice Guidelines and the Heart Rhythm Society. J Am </a:t>
            </a:r>
            <a:r>
              <a:rPr lang="en-US" dirty="0" err="1">
                <a:ea typeface="Times New Roman" panose="02020603050405020304" pitchFamily="18" charset="0"/>
              </a:rPr>
              <a:t>Coll</a:t>
            </a:r>
            <a:r>
              <a:rPr lang="en-US" dirty="0">
                <a:ea typeface="Times New Roman" panose="02020603050405020304" pitchFamily="18" charset="0"/>
              </a:rPr>
              <a:t> </a:t>
            </a:r>
            <a:r>
              <a:rPr lang="en-US" dirty="0" err="1">
                <a:ea typeface="Times New Roman" panose="02020603050405020304" pitchFamily="18" charset="0"/>
              </a:rPr>
              <a:t>Cardiol</a:t>
            </a:r>
            <a:r>
              <a:rPr lang="en-US" dirty="0">
                <a:ea typeface="Times New Roman" panose="02020603050405020304" pitchFamily="18" charset="0"/>
              </a:rPr>
              <a:t>. 2015 Sep 16. </a:t>
            </a:r>
            <a:r>
              <a:rPr lang="en-US" dirty="0" err="1">
                <a:ea typeface="Times New Roman" panose="02020603050405020304" pitchFamily="18" charset="0"/>
              </a:rPr>
              <a:t>pii</a:t>
            </a:r>
            <a:r>
              <a:rPr lang="en-US" dirty="0">
                <a:ea typeface="Times New Roman" panose="02020603050405020304" pitchFamily="18" charset="0"/>
              </a:rPr>
              <a:t>: S0735-1097(15)05840-4. </a:t>
            </a:r>
            <a:r>
              <a:rPr lang="en-US" dirty="0" err="1">
                <a:ea typeface="Times New Roman" panose="02020603050405020304" pitchFamily="18" charset="0"/>
              </a:rPr>
              <a:t>doi</a:t>
            </a:r>
            <a:r>
              <a:rPr lang="en-US" dirty="0">
                <a:ea typeface="Times New Roman" panose="02020603050405020304" pitchFamily="18" charset="0"/>
              </a:rPr>
              <a:t>: 10.1016/j.jacc.2015.08.856.</a:t>
            </a:r>
            <a:endParaRPr lang="ru-RU" dirty="0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317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78" y="660370"/>
            <a:ext cx="11392500" cy="563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0472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Рисунок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75" y="326816"/>
            <a:ext cx="11340411" cy="6184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8081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Рисунок%2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72" y="620113"/>
            <a:ext cx="11327107" cy="4273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43272" y="5029065"/>
            <a:ext cx="1132710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ea typeface="Times New Roman" panose="02020603050405020304" pitchFamily="18" charset="0"/>
              </a:rPr>
              <a:t>Феномен исчезновения </a:t>
            </a:r>
            <a:r>
              <a:rPr lang="ru-RU" dirty="0" err="1">
                <a:ea typeface="Times New Roman" panose="02020603050405020304" pitchFamily="18" charset="0"/>
              </a:rPr>
              <a:t>преэкзитации</a:t>
            </a:r>
            <a:r>
              <a:rPr lang="ru-RU" dirty="0">
                <a:ea typeface="Times New Roman" panose="02020603050405020304" pitchFamily="18" charset="0"/>
              </a:rPr>
              <a:t> при механической компрессии катетером тракта </a:t>
            </a:r>
            <a:r>
              <a:rPr lang="ru-RU" dirty="0" err="1">
                <a:ea typeface="Times New Roman" panose="02020603050405020304" pitchFamily="18" charset="0"/>
              </a:rPr>
              <a:t>Махайма</a:t>
            </a:r>
            <a:r>
              <a:rPr lang="ru-RU" dirty="0">
                <a:ea typeface="Times New Roman" panose="02020603050405020304" pitchFamily="18" charset="0"/>
              </a:rPr>
              <a:t>. На биполярной </a:t>
            </a:r>
            <a:r>
              <a:rPr lang="ru-RU" dirty="0" err="1">
                <a:ea typeface="Times New Roman" panose="02020603050405020304" pitchFamily="18" charset="0"/>
              </a:rPr>
              <a:t>электрограмме</a:t>
            </a:r>
            <a:r>
              <a:rPr lang="ru-RU" dirty="0">
                <a:ea typeface="Times New Roman" panose="02020603050405020304" pitchFamily="18" charset="0"/>
              </a:rPr>
              <a:t> с </a:t>
            </a:r>
            <a:r>
              <a:rPr lang="ru-RU" dirty="0" err="1">
                <a:ea typeface="Times New Roman" panose="02020603050405020304" pitchFamily="18" charset="0"/>
              </a:rPr>
              <a:t>аблационного</a:t>
            </a:r>
            <a:r>
              <a:rPr lang="ru-RU" dirty="0">
                <a:ea typeface="Times New Roman" panose="02020603050405020304" pitchFamily="18" charset="0"/>
              </a:rPr>
              <a:t> катетера на первых двух комплексах регистрируется непрерывная электрическая активность, потенциал </a:t>
            </a:r>
            <a:r>
              <a:rPr lang="ru-RU" dirty="0" err="1">
                <a:ea typeface="Times New Roman" panose="02020603050405020304" pitchFamily="18" charset="0"/>
              </a:rPr>
              <a:t>Махайма</a:t>
            </a:r>
            <a:r>
              <a:rPr lang="ru-RU" dirty="0">
                <a:ea typeface="Times New Roman" panose="02020603050405020304" pitchFamily="18" charset="0"/>
              </a:rPr>
              <a:t> (обозначен стрелками), на ЭКГ – δ-волна, на </a:t>
            </a:r>
            <a:r>
              <a:rPr lang="ru-RU" dirty="0" err="1">
                <a:ea typeface="Times New Roman" panose="02020603050405020304" pitchFamily="18" charset="0"/>
              </a:rPr>
              <a:t>монополярной</a:t>
            </a:r>
            <a:r>
              <a:rPr lang="ru-RU" dirty="0">
                <a:ea typeface="Times New Roman" panose="02020603050405020304" pitchFamily="18" charset="0"/>
              </a:rPr>
              <a:t> </a:t>
            </a:r>
            <a:r>
              <a:rPr lang="ru-RU" dirty="0" err="1">
                <a:ea typeface="Times New Roman" panose="02020603050405020304" pitchFamily="18" charset="0"/>
              </a:rPr>
              <a:t>электрограмме</a:t>
            </a:r>
            <a:r>
              <a:rPr lang="ru-RU" dirty="0">
                <a:ea typeface="Times New Roman" panose="02020603050405020304" pitchFamily="18" charset="0"/>
              </a:rPr>
              <a:t> с </a:t>
            </a:r>
            <a:r>
              <a:rPr lang="ru-RU" dirty="0" err="1">
                <a:ea typeface="Times New Roman" panose="02020603050405020304" pitchFamily="18" charset="0"/>
              </a:rPr>
              <a:t>аблационного</a:t>
            </a:r>
            <a:r>
              <a:rPr lang="ru-RU" dirty="0">
                <a:ea typeface="Times New Roman" panose="02020603050405020304" pitchFamily="18" charset="0"/>
              </a:rPr>
              <a:t> катетера последовательность активации типа </a:t>
            </a:r>
            <a:r>
              <a:rPr lang="en-US" dirty="0">
                <a:ea typeface="Times New Roman" panose="02020603050405020304" pitchFamily="18" charset="0"/>
              </a:rPr>
              <a:t>PQS</a:t>
            </a:r>
            <a:r>
              <a:rPr lang="ru-RU" dirty="0">
                <a:ea typeface="Times New Roman" panose="02020603050405020304" pitchFamily="18" charset="0"/>
              </a:rPr>
              <a:t>. На третьем и четвертом комплексе наблюдается исчезновение всех вышеназванных признаков</a:t>
            </a:r>
          </a:p>
        </p:txBody>
      </p:sp>
    </p:spTree>
    <p:extLst>
      <p:ext uri="{BB962C8B-B14F-4D97-AF65-F5344CB8AC3E}">
        <p14:creationId xmlns:p14="http://schemas.microsoft.com/office/powerpoint/2010/main" val="1941361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Рисунок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72" y="436083"/>
            <a:ext cx="11236894" cy="583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3293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+mn-lt"/>
              </a:rPr>
              <a:t>ОСОБЕННОСТИ КЛИНИЧЕСКОГО СЛУЧАЯ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38200" y="1610264"/>
            <a:ext cx="10515600" cy="4911306"/>
          </a:xfrm>
        </p:spPr>
        <p:txBody>
          <a:bodyPr>
            <a:normAutofit/>
          </a:bodyPr>
          <a:lstStyle/>
          <a:p>
            <a:pPr marL="269875" indent="-269875">
              <a:lnSpc>
                <a:spcPct val="120000"/>
              </a:lnSpc>
              <a:spcBef>
                <a:spcPts val="600"/>
              </a:spcBef>
            </a:pPr>
            <a:r>
              <a:rPr lang="ru-RU" sz="2000" b="1" dirty="0"/>
              <a:t>Тракты </a:t>
            </a:r>
            <a:r>
              <a:rPr lang="ru-RU" sz="2000" b="1" dirty="0" err="1"/>
              <a:t>Махайма</a:t>
            </a:r>
            <a:r>
              <a:rPr lang="ru-RU" sz="2000" b="1" dirty="0"/>
              <a:t> – вообще редкое явление, наблюдаемое менее чем у 3% всех больных синдромом WPW</a:t>
            </a:r>
          </a:p>
          <a:p>
            <a:pPr marL="269875" indent="-269875">
              <a:lnSpc>
                <a:spcPct val="120000"/>
              </a:lnSpc>
              <a:spcBef>
                <a:spcPts val="600"/>
              </a:spcBef>
            </a:pPr>
            <a:r>
              <a:rPr lang="ru-RU" sz="2000" b="1" dirty="0"/>
              <a:t>В подавляющем большинстве случаев тракты </a:t>
            </a:r>
            <a:r>
              <a:rPr lang="ru-RU" sz="2000" b="1" dirty="0" err="1"/>
              <a:t>Махайма</a:t>
            </a:r>
            <a:r>
              <a:rPr lang="ru-RU" sz="2000" b="1" dirty="0"/>
              <a:t> – правосторонние париетальные</a:t>
            </a:r>
          </a:p>
          <a:p>
            <a:pPr marL="269875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altLang="ru-RU" sz="1600" dirty="0">
                <a:ea typeface="Times New Roman" panose="02020603050405020304" pitchFamily="18" charset="0"/>
              </a:rPr>
              <a:t>A</a:t>
            </a:r>
            <a:r>
              <a:rPr lang="en-US" altLang="ru-RU" sz="1600" dirty="0" bmk="">
                <a:ea typeface="Times New Roman" panose="02020603050405020304" pitchFamily="18" charset="0"/>
              </a:rPr>
              <a:t>blation of right free wall and </a:t>
            </a:r>
            <a:r>
              <a:rPr lang="en-US" altLang="ru-RU" sz="1600" dirty="0" err="1" bmk="">
                <a:ea typeface="Times New Roman" panose="02020603050405020304" pitchFamily="18" charset="0"/>
              </a:rPr>
              <a:t>atriofascicular</a:t>
            </a:r>
            <a:r>
              <a:rPr lang="en-US" altLang="ru-RU" sz="1600" dirty="0" bmk="">
                <a:ea typeface="Times New Roman" panose="02020603050405020304" pitchFamily="18" charset="0"/>
              </a:rPr>
              <a:t> accessory pathways / G. </a:t>
            </a:r>
            <a:r>
              <a:rPr lang="en-US" altLang="ru-RU" sz="1600" dirty="0" err="1" bmk="">
                <a:ea typeface="Times New Roman" panose="02020603050405020304" pitchFamily="18" charset="0"/>
              </a:rPr>
              <a:t>Tomassoni</a:t>
            </a:r>
            <a:r>
              <a:rPr lang="en-US" altLang="ru-RU" sz="1600" dirty="0" bmk="">
                <a:ea typeface="Times New Roman" panose="02020603050405020304" pitchFamily="18" charset="0"/>
              </a:rPr>
              <a:t> [et al.] // Interventional electrophysiology. 2nd ed. / ed. </a:t>
            </a:r>
            <a:r>
              <a:rPr lang="en-US" altLang="ru-RU" sz="1600" dirty="0" bmk="_Ref428179727">
                <a:ea typeface="Times New Roman" panose="02020603050405020304" pitchFamily="18" charset="0"/>
              </a:rPr>
              <a:t>I. Singer. Philadelphia: Lippincott Williams &amp; Wilkins, 2001. P. 193-219.</a:t>
            </a:r>
            <a:endParaRPr lang="ru-RU" altLang="ru-RU" sz="1600" dirty="0" bmk="_Ref428179727">
              <a:ea typeface="Times New Roman" panose="02020603050405020304" pitchFamily="18" charset="0"/>
            </a:endParaRPr>
          </a:p>
          <a:p>
            <a:pPr marL="269875" indent="-269875">
              <a:lnSpc>
                <a:spcPct val="120000"/>
              </a:lnSpc>
              <a:spcBef>
                <a:spcPts val="600"/>
              </a:spcBef>
            </a:pPr>
            <a:r>
              <a:rPr lang="ru-RU" sz="2000" b="1" dirty="0"/>
              <a:t>Тракты </a:t>
            </a:r>
            <a:r>
              <a:rPr lang="ru-RU" sz="2000" b="1" dirty="0" err="1"/>
              <a:t>Махайма</a:t>
            </a:r>
            <a:r>
              <a:rPr lang="ru-RU" sz="2000" b="1" dirty="0"/>
              <a:t> практически никогда не демонстрируют ретроградного проведения</a:t>
            </a:r>
          </a:p>
          <a:p>
            <a:pPr marL="269875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600" dirty="0" err="1">
                <a:ea typeface="Times New Roman" panose="02020603050405020304" pitchFamily="18" charset="0"/>
              </a:rPr>
              <a:t>Kalbfleisch</a:t>
            </a:r>
            <a:r>
              <a:rPr lang="en-US" sz="1600" dirty="0">
                <a:ea typeface="Times New Roman" panose="02020603050405020304" pitchFamily="18" charset="0"/>
              </a:rPr>
              <a:t> S., Bowman K., </a:t>
            </a:r>
            <a:r>
              <a:rPr lang="en-US" sz="1600" dirty="0" err="1">
                <a:ea typeface="Times New Roman" panose="02020603050405020304" pitchFamily="18" charset="0"/>
              </a:rPr>
              <a:t>Augostini</a:t>
            </a:r>
            <a:r>
              <a:rPr lang="en-US" sz="1600" dirty="0">
                <a:ea typeface="Times New Roman" panose="02020603050405020304" pitchFamily="18" charset="0"/>
              </a:rPr>
              <a:t> R. A single </a:t>
            </a:r>
            <a:r>
              <a:rPr lang="en-US" sz="1600" dirty="0" err="1">
                <a:ea typeface="Times New Roman" panose="02020603050405020304" pitchFamily="18" charset="0"/>
              </a:rPr>
              <a:t>Mahaim</a:t>
            </a:r>
            <a:r>
              <a:rPr lang="en-US" sz="1600" dirty="0">
                <a:ea typeface="Times New Roman" panose="02020603050405020304" pitchFamily="18" charset="0"/>
              </a:rPr>
              <a:t> fiber causing both </a:t>
            </a:r>
            <a:r>
              <a:rPr lang="en-US" sz="1600" dirty="0" err="1">
                <a:ea typeface="Times New Roman" panose="02020603050405020304" pitchFamily="18" charset="0"/>
              </a:rPr>
              <a:t>antidromic</a:t>
            </a:r>
            <a:r>
              <a:rPr lang="en-US" sz="1600" dirty="0">
                <a:ea typeface="Times New Roman" panose="02020603050405020304" pitchFamily="18" charset="0"/>
              </a:rPr>
              <a:t> and </a:t>
            </a:r>
            <a:r>
              <a:rPr lang="en-US" sz="1600" dirty="0" err="1">
                <a:ea typeface="Times New Roman" panose="02020603050405020304" pitchFamily="18" charset="0"/>
              </a:rPr>
              <a:t>orthodromic</a:t>
            </a:r>
            <a:r>
              <a:rPr lang="en-US" sz="1600" dirty="0">
                <a:ea typeface="Times New Roman" panose="02020603050405020304" pitchFamily="18" charset="0"/>
              </a:rPr>
              <a:t> reciprocating tachycardia // J. </a:t>
            </a:r>
            <a:r>
              <a:rPr lang="en-US" sz="1600" dirty="0" err="1">
                <a:ea typeface="Times New Roman" panose="02020603050405020304" pitchFamily="18" charset="0"/>
              </a:rPr>
              <a:t>Cardiovasc</a:t>
            </a:r>
            <a:r>
              <a:rPr lang="en-US" sz="1600" dirty="0">
                <a:ea typeface="Times New Roman" panose="02020603050405020304" pitchFamily="18" charset="0"/>
              </a:rPr>
              <a:t>. </a:t>
            </a:r>
            <a:r>
              <a:rPr lang="en-US" sz="1600" dirty="0" err="1">
                <a:ea typeface="Times New Roman" panose="02020603050405020304" pitchFamily="18" charset="0"/>
              </a:rPr>
              <a:t>Electrophysiol</a:t>
            </a:r>
            <a:r>
              <a:rPr lang="ru-RU" sz="1600" dirty="0">
                <a:ea typeface="Times New Roman" panose="02020603050405020304" pitchFamily="18" charset="0"/>
              </a:rPr>
              <a:t>. 2008. </a:t>
            </a:r>
            <a:r>
              <a:rPr lang="en-US" sz="1600" dirty="0">
                <a:ea typeface="Times New Roman" panose="02020603050405020304" pitchFamily="18" charset="0"/>
              </a:rPr>
              <a:t>Vol</a:t>
            </a:r>
            <a:r>
              <a:rPr lang="ru-RU" sz="1600" dirty="0">
                <a:ea typeface="Times New Roman" panose="02020603050405020304" pitchFamily="18" charset="0"/>
              </a:rPr>
              <a:t>. 19(7). </a:t>
            </a:r>
            <a:r>
              <a:rPr lang="en-US" sz="1600" dirty="0">
                <a:ea typeface="Times New Roman" panose="02020603050405020304" pitchFamily="18" charset="0"/>
              </a:rPr>
              <a:t>P</a:t>
            </a:r>
            <a:r>
              <a:rPr lang="ru-RU" sz="1600" dirty="0">
                <a:ea typeface="Times New Roman" panose="02020603050405020304" pitchFamily="18" charset="0"/>
              </a:rPr>
              <a:t>. 740-</a:t>
            </a:r>
            <a:r>
              <a:rPr lang="en-US" sz="1600" dirty="0">
                <a:ea typeface="Times New Roman" panose="02020603050405020304" pitchFamily="18" charset="0"/>
              </a:rPr>
              <a:t>74</a:t>
            </a:r>
            <a:r>
              <a:rPr lang="ru-RU" sz="1600" dirty="0">
                <a:ea typeface="Times New Roman" panose="02020603050405020304" pitchFamily="18" charset="0"/>
              </a:rPr>
              <a:t>2.</a:t>
            </a:r>
          </a:p>
          <a:p>
            <a:pPr marL="269875" indent="-269875">
              <a:lnSpc>
                <a:spcPct val="120000"/>
              </a:lnSpc>
              <a:spcBef>
                <a:spcPts val="600"/>
              </a:spcBef>
            </a:pPr>
            <a:r>
              <a:rPr lang="ru-RU" sz="2000" b="1" dirty="0"/>
              <a:t>Редкостью (менее 19% всех трактов </a:t>
            </a:r>
            <a:r>
              <a:rPr lang="ru-RU" sz="2000" b="1" dirty="0" err="1"/>
              <a:t>Махайма</a:t>
            </a:r>
            <a:r>
              <a:rPr lang="ru-RU" sz="2000" b="1" dirty="0"/>
              <a:t>) являются «короткие» атриовентрикулярные тракты </a:t>
            </a:r>
            <a:r>
              <a:rPr lang="ru-RU" sz="2000" b="1" dirty="0" err="1"/>
              <a:t>Махайма</a:t>
            </a:r>
            <a:endParaRPr lang="ru-RU" sz="2000" b="1" dirty="0"/>
          </a:p>
          <a:p>
            <a:pPr marL="269875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1600" dirty="0" err="1">
                <a:ea typeface="Times New Roman" panose="02020603050405020304" pitchFamily="18" charset="0"/>
              </a:rPr>
              <a:t>Ревишвили</a:t>
            </a:r>
            <a:r>
              <a:rPr lang="ru-RU" sz="1600" dirty="0">
                <a:ea typeface="Times New Roman" panose="02020603050405020304" pitchFamily="18" charset="0"/>
              </a:rPr>
              <a:t> А.Ш., </a:t>
            </a:r>
            <a:r>
              <a:rPr lang="ru-RU" sz="1600" dirty="0" err="1">
                <a:ea typeface="Times New Roman" panose="02020603050405020304" pitchFamily="18" charset="0"/>
              </a:rPr>
              <a:t>Давтян</a:t>
            </a:r>
            <a:r>
              <a:rPr lang="ru-RU" sz="1600" dirty="0">
                <a:ea typeface="Times New Roman" panose="02020603050405020304" pitchFamily="18" charset="0"/>
              </a:rPr>
              <a:t> К.В., </a:t>
            </a:r>
            <a:r>
              <a:rPr lang="ru-RU" sz="1600" dirty="0" err="1">
                <a:ea typeface="Times New Roman" panose="02020603050405020304" pitchFamily="18" charset="0"/>
              </a:rPr>
              <a:t>Лабарткава</a:t>
            </a:r>
            <a:r>
              <a:rPr lang="ru-RU" sz="1600" dirty="0">
                <a:ea typeface="Times New Roman" panose="02020603050405020304" pitchFamily="18" charset="0"/>
              </a:rPr>
              <a:t> Е.З. Современное представление о трактах </a:t>
            </a:r>
            <a:r>
              <a:rPr lang="ru-RU" sz="1600" dirty="0" err="1">
                <a:ea typeface="Times New Roman" panose="02020603050405020304" pitchFamily="18" charset="0"/>
              </a:rPr>
              <a:t>Махайма</a:t>
            </a:r>
            <a:r>
              <a:rPr lang="ru-RU" sz="1600" dirty="0">
                <a:ea typeface="Times New Roman" panose="02020603050405020304" pitchFamily="18" charset="0"/>
              </a:rPr>
              <a:t>, электрофизиологические свойства и результаты интервенционного метода лечения // Вестник </a:t>
            </a:r>
            <a:r>
              <a:rPr lang="ru-RU" sz="1600" dirty="0" err="1">
                <a:ea typeface="Times New Roman" panose="02020603050405020304" pitchFamily="18" charset="0"/>
              </a:rPr>
              <a:t>аритмологии</a:t>
            </a:r>
            <a:r>
              <a:rPr lang="ru-RU" sz="1600" dirty="0">
                <a:ea typeface="Times New Roman" panose="02020603050405020304" pitchFamily="18" charset="0"/>
              </a:rPr>
              <a:t> 2007. №47. С. 15-22.</a:t>
            </a:r>
            <a:endParaRPr lang="ru-RU" altLang="ru-RU" sz="1600" dirty="0" bmk="_Ref428179727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6281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1310</Words>
  <Application>Microsoft Office PowerPoint</Application>
  <PresentationFormat>Широкоэкранный</PresentationFormat>
  <Paragraphs>32</Paragraphs>
  <Slides>8</Slides>
  <Notes>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Corel PHOTO-PAINT X7 Image</vt:lpstr>
      <vt:lpstr>ПАРАГИСИАЛЬНЫЙ ТРАКТ МАХАЙМА</vt:lpstr>
      <vt:lpstr>IVAN MAHAIM( 1897–1965) И МОРФОЛОГИЯ ТРАКТОВ MAHAIM</vt:lpstr>
      <vt:lpstr>ПОКАЗАНИЯ К КАТЕТЕРНОЙ АБЛАЦИИ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ОСОБЕННОСТИ КЛИНИЧЕСКОГО СЛУЧАЯ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ПАРАГИСИАЛЬНЫЙ ТРАКТ МАХАЙМА</dc:title>
  <dc:creator>Сергей Мамчур</dc:creator>
  <cp:lastModifiedBy>Сергей Мамчур</cp:lastModifiedBy>
  <cp:revision>16</cp:revision>
  <dcterms:created xsi:type="dcterms:W3CDTF">2016-06-29T02:31:24Z</dcterms:created>
  <dcterms:modified xsi:type="dcterms:W3CDTF">2016-06-29T03:12:15Z</dcterms:modified>
</cp:coreProperties>
</file>